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ppt/tags/tag23.xml" ContentType="application/vnd.openxmlformats-officedocument.presentationml.tags+xml"/>
  <Override PartName="/ppt/notesSlides/notesSlide34.xml" ContentType="application/vnd.openxmlformats-officedocument.presentationml.notesSlide+xml"/>
  <Override PartName="/ppt/tags/tag24.xml" ContentType="application/vnd.openxmlformats-officedocument.presentationml.tags+xml"/>
  <Override PartName="/ppt/notesSlides/notesSlide35.xml" ContentType="application/vnd.openxmlformats-officedocument.presentationml.notesSlide+xml"/>
  <Override PartName="/ppt/tags/tag25.xml" ContentType="application/vnd.openxmlformats-officedocument.presentationml.tags+xml"/>
  <Override PartName="/ppt/notesSlides/notesSlide36.xml" ContentType="application/vnd.openxmlformats-officedocument.presentationml.notesSlide+xml"/>
  <Override PartName="/ppt/tags/tag2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7.xml" ContentType="application/vnd.openxmlformats-officedocument.presentationml.tags+xml"/>
  <Override PartName="/ppt/notesSlides/notesSlide39.xml" ContentType="application/vnd.openxmlformats-officedocument.presentationml.notesSlide+xml"/>
  <Override PartName="/ppt/tags/tag28.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29.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30.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2"/>
  </p:notesMasterIdLst>
  <p:handoutMasterIdLst>
    <p:handoutMasterId r:id="rId73"/>
  </p:handoutMasterIdLst>
  <p:sldIdLst>
    <p:sldId id="256" r:id="rId2"/>
    <p:sldId id="257" r:id="rId3"/>
    <p:sldId id="356" r:id="rId4"/>
    <p:sldId id="261" r:id="rId5"/>
    <p:sldId id="264" r:id="rId6"/>
    <p:sldId id="277" r:id="rId7"/>
    <p:sldId id="280" r:id="rId8"/>
    <p:sldId id="283" r:id="rId9"/>
    <p:sldId id="284" r:id="rId10"/>
    <p:sldId id="335" r:id="rId11"/>
    <p:sldId id="286" r:id="rId12"/>
    <p:sldId id="287" r:id="rId13"/>
    <p:sldId id="289" r:id="rId14"/>
    <p:sldId id="290" r:id="rId15"/>
    <p:sldId id="291" r:id="rId16"/>
    <p:sldId id="292" r:id="rId17"/>
    <p:sldId id="293" r:id="rId18"/>
    <p:sldId id="294" r:id="rId19"/>
    <p:sldId id="295" r:id="rId20"/>
    <p:sldId id="336" r:id="rId21"/>
    <p:sldId id="337" r:id="rId22"/>
    <p:sldId id="338" r:id="rId23"/>
    <p:sldId id="339" r:id="rId24"/>
    <p:sldId id="340" r:id="rId25"/>
    <p:sldId id="341" r:id="rId26"/>
    <p:sldId id="296" r:id="rId27"/>
    <p:sldId id="297" r:id="rId28"/>
    <p:sldId id="298" r:id="rId29"/>
    <p:sldId id="299" r:id="rId30"/>
    <p:sldId id="300" r:id="rId31"/>
    <p:sldId id="342" r:id="rId32"/>
    <p:sldId id="302" r:id="rId33"/>
    <p:sldId id="362" r:id="rId34"/>
    <p:sldId id="363" r:id="rId35"/>
    <p:sldId id="361" r:id="rId36"/>
    <p:sldId id="303" r:id="rId37"/>
    <p:sldId id="372" r:id="rId38"/>
    <p:sldId id="343" r:id="rId39"/>
    <p:sldId id="321" r:id="rId40"/>
    <p:sldId id="329" r:id="rId41"/>
    <p:sldId id="357" r:id="rId42"/>
    <p:sldId id="364" r:id="rId43"/>
    <p:sldId id="367" r:id="rId44"/>
    <p:sldId id="368" r:id="rId45"/>
    <p:sldId id="369" r:id="rId46"/>
    <p:sldId id="365" r:id="rId47"/>
    <p:sldId id="366" r:id="rId48"/>
    <p:sldId id="370" r:id="rId49"/>
    <p:sldId id="373" r:id="rId50"/>
    <p:sldId id="375" r:id="rId51"/>
    <p:sldId id="374" r:id="rId52"/>
    <p:sldId id="376" r:id="rId53"/>
    <p:sldId id="378" r:id="rId54"/>
    <p:sldId id="377" r:id="rId55"/>
    <p:sldId id="330" r:id="rId56"/>
    <p:sldId id="331" r:id="rId57"/>
    <p:sldId id="332" r:id="rId58"/>
    <p:sldId id="333" r:id="rId59"/>
    <p:sldId id="275" r:id="rId60"/>
    <p:sldId id="344" r:id="rId61"/>
    <p:sldId id="345" r:id="rId62"/>
    <p:sldId id="346" r:id="rId63"/>
    <p:sldId id="355" r:id="rId64"/>
    <p:sldId id="348" r:id="rId65"/>
    <p:sldId id="349" r:id="rId66"/>
    <p:sldId id="350" r:id="rId67"/>
    <p:sldId id="351" r:id="rId68"/>
    <p:sldId id="352" r:id="rId69"/>
    <p:sldId id="353" r:id="rId70"/>
    <p:sldId id="354" r:id="rId71"/>
  </p:sldIdLst>
  <p:sldSz cx="9144000" cy="5143500" type="screen16x9"/>
  <p:notesSz cx="6858000" cy="9144000"/>
  <p:custDataLst>
    <p:tags r:id="rId74"/>
  </p:custDataLst>
  <p:defaultTextStyle>
    <a:defPPr>
      <a:defRPr lang="en-US"/>
    </a:defPPr>
    <a:lvl1pPr algn="r" rtl="0" fontAlgn="base">
      <a:spcBef>
        <a:spcPct val="0"/>
      </a:spcBef>
      <a:spcAft>
        <a:spcPct val="0"/>
      </a:spcAft>
      <a:defRPr kumimoji="1" sz="2400" kern="1200">
        <a:solidFill>
          <a:schemeClr val="tx1"/>
        </a:solidFill>
        <a:latin typeface="Verdana" pitchFamily="48" charset="0"/>
        <a:ea typeface="+mn-ea"/>
        <a:cs typeface="+mn-cs"/>
      </a:defRPr>
    </a:lvl1pPr>
    <a:lvl2pPr marL="457200" algn="r" rtl="0" fontAlgn="base">
      <a:spcBef>
        <a:spcPct val="0"/>
      </a:spcBef>
      <a:spcAft>
        <a:spcPct val="0"/>
      </a:spcAft>
      <a:defRPr kumimoji="1" sz="2400" kern="1200">
        <a:solidFill>
          <a:schemeClr val="tx1"/>
        </a:solidFill>
        <a:latin typeface="Verdana" pitchFamily="48" charset="0"/>
        <a:ea typeface="+mn-ea"/>
        <a:cs typeface="+mn-cs"/>
      </a:defRPr>
    </a:lvl2pPr>
    <a:lvl3pPr marL="914400" algn="r" rtl="0" fontAlgn="base">
      <a:spcBef>
        <a:spcPct val="0"/>
      </a:spcBef>
      <a:spcAft>
        <a:spcPct val="0"/>
      </a:spcAft>
      <a:defRPr kumimoji="1" sz="2400" kern="1200">
        <a:solidFill>
          <a:schemeClr val="tx1"/>
        </a:solidFill>
        <a:latin typeface="Verdana" pitchFamily="48" charset="0"/>
        <a:ea typeface="+mn-ea"/>
        <a:cs typeface="+mn-cs"/>
      </a:defRPr>
    </a:lvl3pPr>
    <a:lvl4pPr marL="1371600" algn="r" rtl="0" fontAlgn="base">
      <a:spcBef>
        <a:spcPct val="0"/>
      </a:spcBef>
      <a:spcAft>
        <a:spcPct val="0"/>
      </a:spcAft>
      <a:defRPr kumimoji="1" sz="2400" kern="1200">
        <a:solidFill>
          <a:schemeClr val="tx1"/>
        </a:solidFill>
        <a:latin typeface="Verdana" pitchFamily="48" charset="0"/>
        <a:ea typeface="+mn-ea"/>
        <a:cs typeface="+mn-cs"/>
      </a:defRPr>
    </a:lvl4pPr>
    <a:lvl5pPr marL="1828800" algn="r" rtl="0" fontAlgn="base">
      <a:spcBef>
        <a:spcPct val="0"/>
      </a:spcBef>
      <a:spcAft>
        <a:spcPct val="0"/>
      </a:spcAft>
      <a:defRPr kumimoji="1" sz="2400" kern="1200">
        <a:solidFill>
          <a:schemeClr val="tx1"/>
        </a:solidFill>
        <a:latin typeface="Verdana" pitchFamily="48" charset="0"/>
        <a:ea typeface="+mn-ea"/>
        <a:cs typeface="+mn-cs"/>
      </a:defRPr>
    </a:lvl5pPr>
    <a:lvl6pPr marL="2286000" algn="l" defTabSz="457200" rtl="0" eaLnBrk="1" latinLnBrk="0" hangingPunct="1">
      <a:defRPr kumimoji="1" sz="2400" kern="1200">
        <a:solidFill>
          <a:schemeClr val="tx1"/>
        </a:solidFill>
        <a:latin typeface="Verdana" pitchFamily="48" charset="0"/>
        <a:ea typeface="+mn-ea"/>
        <a:cs typeface="+mn-cs"/>
      </a:defRPr>
    </a:lvl6pPr>
    <a:lvl7pPr marL="2743200" algn="l" defTabSz="457200" rtl="0" eaLnBrk="1" latinLnBrk="0" hangingPunct="1">
      <a:defRPr kumimoji="1" sz="2400" kern="1200">
        <a:solidFill>
          <a:schemeClr val="tx1"/>
        </a:solidFill>
        <a:latin typeface="Verdana" pitchFamily="48" charset="0"/>
        <a:ea typeface="+mn-ea"/>
        <a:cs typeface="+mn-cs"/>
      </a:defRPr>
    </a:lvl7pPr>
    <a:lvl8pPr marL="3200400" algn="l" defTabSz="457200" rtl="0" eaLnBrk="1" latinLnBrk="0" hangingPunct="1">
      <a:defRPr kumimoji="1" sz="2400" kern="1200">
        <a:solidFill>
          <a:schemeClr val="tx1"/>
        </a:solidFill>
        <a:latin typeface="Verdana" pitchFamily="48" charset="0"/>
        <a:ea typeface="+mn-ea"/>
        <a:cs typeface="+mn-cs"/>
      </a:defRPr>
    </a:lvl8pPr>
    <a:lvl9pPr marL="3657600" algn="l" defTabSz="457200" rtl="0" eaLnBrk="1" latinLnBrk="0" hangingPunct="1">
      <a:defRPr kumimoji="1" sz="2400" kern="1200">
        <a:solidFill>
          <a:schemeClr val="tx1"/>
        </a:solidFill>
        <a:latin typeface="Verdana" pitchFamily="4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00"/>
    <a:srgbClr val="FFCC66"/>
    <a:srgbClr val="333333"/>
    <a:srgbClr val="993300"/>
    <a:srgbClr val="CC6600"/>
    <a:srgbClr val="996633"/>
    <a:srgbClr val="FFCC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53341" autoAdjust="0"/>
  </p:normalViewPr>
  <p:slideViewPr>
    <p:cSldViewPr>
      <p:cViewPr varScale="1">
        <p:scale>
          <a:sx n="55" d="100"/>
          <a:sy n="55" d="100"/>
        </p:scale>
        <p:origin x="-1528"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432" y="-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Verdana" pitchFamily="45" charset="0"/>
              </a:defRPr>
            </a:lvl1pPr>
          </a:lstStyle>
          <a:p>
            <a:pPr>
              <a:defRPr/>
            </a:pPr>
            <a:endParaRPr lang="en-US"/>
          </a:p>
        </p:txBody>
      </p:sp>
      <p:sp>
        <p:nvSpPr>
          <p:cNvPr id="860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45" charset="0"/>
              </a:defRPr>
            </a:lvl1pPr>
          </a:lstStyle>
          <a:p>
            <a:pPr>
              <a:defRPr/>
            </a:pPr>
            <a:endParaRPr lang="en-US"/>
          </a:p>
        </p:txBody>
      </p:sp>
      <p:sp>
        <p:nvSpPr>
          <p:cNvPr id="860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Verdana" pitchFamily="45" charset="0"/>
              </a:defRPr>
            </a:lvl1pPr>
          </a:lstStyle>
          <a:p>
            <a:pPr>
              <a:defRPr/>
            </a:pPr>
            <a:endParaRPr lang="en-US"/>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45" charset="0"/>
              </a:defRPr>
            </a:lvl1pPr>
          </a:lstStyle>
          <a:p>
            <a:pPr>
              <a:defRPr/>
            </a:pPr>
            <a:fld id="{B5B8EDBE-E71A-4485-AEB1-C3F3E4558C7C}" type="slidenum">
              <a:rPr lang="en-US"/>
              <a:pPr>
                <a:defRPr/>
              </a:pPr>
              <a:t>‹#›</a:t>
            </a:fld>
            <a:endParaRPr lang="en-US"/>
          </a:p>
        </p:txBody>
      </p:sp>
    </p:spTree>
    <p:extLst>
      <p:ext uri="{BB962C8B-B14F-4D97-AF65-F5344CB8AC3E}">
        <p14:creationId xmlns:p14="http://schemas.microsoft.com/office/powerpoint/2010/main" val="863142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kumimoji="0" sz="1200">
                <a:latin typeface="Verdana" pitchFamily="45" charset="0"/>
              </a:defRPr>
            </a:lvl1pPr>
          </a:lstStyle>
          <a:p>
            <a:pPr>
              <a:defRPr/>
            </a:pPr>
            <a:endParaRPr lang="en-US"/>
          </a:p>
        </p:txBody>
      </p:sp>
      <p:sp>
        <p:nvSpPr>
          <p:cNvPr id="8195" name="Rectangle 9"/>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kumimoji="0" sz="1200">
                <a:latin typeface="Verdana" pitchFamily="45" charset="0"/>
              </a:defRPr>
            </a:lvl1pPr>
          </a:lstStyle>
          <a:p>
            <a:pPr>
              <a:defRPr/>
            </a:pPr>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kumimoji="0" sz="1200">
                <a:latin typeface="Verdana" pitchFamily="45" charset="0"/>
              </a:defRPr>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kumimoji="0" sz="1200">
                <a:latin typeface="Verdana" pitchFamily="45" charset="0"/>
              </a:defRPr>
            </a:lvl1pPr>
          </a:lstStyle>
          <a:p>
            <a:pPr>
              <a:defRPr/>
            </a:pPr>
            <a:fld id="{1A971900-241C-4E4A-BC3F-064FFF1686E9}" type="slidenum">
              <a:rPr lang="en-US"/>
              <a:pPr>
                <a:defRPr/>
              </a:pPr>
              <a:t>‹#›</a:t>
            </a:fld>
            <a:endParaRPr lang="en-US"/>
          </a:p>
        </p:txBody>
      </p:sp>
    </p:spTree>
    <p:extLst>
      <p:ext uri="{BB962C8B-B14F-4D97-AF65-F5344CB8AC3E}">
        <p14:creationId xmlns:p14="http://schemas.microsoft.com/office/powerpoint/2010/main" val="2839073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erdana" pitchFamily="45" charset="0"/>
        <a:ea typeface="ヒラギノ角ゴ Pro W3" pitchFamily="80" charset="-128"/>
        <a:cs typeface="ヒラギノ角ゴ Pro W3" pitchFamily="80" charset="-128"/>
      </a:defRPr>
    </a:lvl1pPr>
    <a:lvl2pPr marL="4572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2pPr>
    <a:lvl3pPr marL="9144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3pPr>
    <a:lvl4pPr marL="13716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4pPr>
    <a:lvl5pPr marL="18288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a:t>
            </a:fld>
            <a:endParaRPr lang="en-US"/>
          </a:p>
        </p:txBody>
      </p:sp>
    </p:spTree>
    <p:extLst>
      <p:ext uri="{BB962C8B-B14F-4D97-AF65-F5344CB8AC3E}">
        <p14:creationId xmlns:p14="http://schemas.microsoft.com/office/powerpoint/2010/main" val="594857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due</a:t>
            </a:r>
            <a:r>
              <a:rPr lang="en-US" baseline="0" dirty="0" smtClean="0"/>
              <a:t> to the orientation flip of the opposite edge, the opposite face has the same orientation as the original half edge’s face. Orientation consistency is built into the data structure.</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10</a:t>
            </a:fld>
            <a:endParaRPr lang="en-US"/>
          </a:p>
        </p:txBody>
      </p:sp>
    </p:spTree>
    <p:extLst>
      <p:ext uri="{BB962C8B-B14F-4D97-AF65-F5344CB8AC3E}">
        <p14:creationId xmlns:p14="http://schemas.microsoft.com/office/powerpoint/2010/main" val="1823725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focusing on the half edge, but typical implementations also define special face and vertex data structures. These enable additional traversals that are useful.</a:t>
            </a:r>
          </a:p>
          <a:p>
            <a:endParaRPr lang="en-US" baseline="0" dirty="0" smtClean="0"/>
          </a:p>
          <a:p>
            <a:r>
              <a:rPr lang="en-US" baseline="0" dirty="0" smtClean="0"/>
              <a:t>The user data could be assigned to the edge, face, and/or vertex. It could store, for example, texture or UV mapping information.</a:t>
            </a:r>
          </a:p>
          <a:p>
            <a:endParaRPr lang="en-US" baseline="0" dirty="0" smtClean="0"/>
          </a:p>
          <a:p>
            <a:r>
              <a:rPr lang="en-US" baseline="0" dirty="0" smtClean="0"/>
              <a:t>The marker is useful to aid in traversals. For example, if you want to find he constellation of faces around a given starting face, then traverse around the face’s loop.  For each vertex around the face, find the ring of faces around that </a:t>
            </a:r>
            <a:r>
              <a:rPr lang="en-US" baseline="0" dirty="0" err="1" smtClean="0"/>
              <a:t>vert</a:t>
            </a:r>
            <a:r>
              <a:rPr lang="en-US" baseline="0" dirty="0" smtClean="0"/>
              <a:t>, but skip any face that has a marker value of 1. For any as-yet-unmarked face, add it to your list, then set marker = 1 for that face. By using the marker in this way, it indicates that you’ve already visited a face and so it is already in your output list. You can also use this for Boolean type searches. For example, if you want to find faces connected to vert1, but not to vert2, first find the ring of faces around vert2, and set marker to 1. Then find the ring of faces around vert1, skipping any face with marker == 1. These are simple examples, but it should be clear that marker can enable rather complex selection logic.</a:t>
            </a:r>
          </a:p>
          <a:p>
            <a:endParaRPr lang="en-US" baseline="0" dirty="0" smtClean="0"/>
          </a:p>
          <a:p>
            <a:r>
              <a:rPr lang="en-US" baseline="0" dirty="0" smtClean="0"/>
              <a:t>The marker can also aid in supporting selection modes. For example, marker == 0 for non-selected items, and marker == 1 for selected items.</a:t>
            </a:r>
          </a:p>
          <a:p>
            <a:endParaRPr lang="en-US" baseline="0" dirty="0" smtClean="0"/>
          </a:p>
          <a:p>
            <a:r>
              <a:rPr lang="en-US" baseline="0" dirty="0" smtClean="0"/>
              <a:t>You could consider treating the marker as a </a:t>
            </a:r>
            <a:r>
              <a:rPr lang="en-US" baseline="0" dirty="0" err="1" smtClean="0"/>
              <a:t>bitfield</a:t>
            </a:r>
            <a:r>
              <a:rPr lang="en-US" baseline="0" dirty="0" smtClean="0"/>
              <a:t>, with some bits used for selection, some used to indicate traversal status, some indicating constraints (e.g., crease/corner edge), etc.</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11</a:t>
            </a:fld>
            <a:endParaRPr lang="en-US"/>
          </a:p>
        </p:txBody>
      </p:sp>
    </p:spTree>
    <p:extLst>
      <p:ext uri="{BB962C8B-B14F-4D97-AF65-F5344CB8AC3E}">
        <p14:creationId xmlns:p14="http://schemas.microsoft.com/office/powerpoint/2010/main" val="4175944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12</a:t>
            </a:fld>
            <a:endParaRPr lang="en-US"/>
          </a:p>
        </p:txBody>
      </p:sp>
    </p:spTree>
    <p:extLst>
      <p:ext uri="{BB962C8B-B14F-4D97-AF65-F5344CB8AC3E}">
        <p14:creationId xmlns:p14="http://schemas.microsoft.com/office/powerpoint/2010/main" val="3112873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13</a:t>
            </a:fld>
            <a:endParaRPr lang="en-US"/>
          </a:p>
        </p:txBody>
      </p:sp>
    </p:spTree>
    <p:extLst>
      <p:ext uri="{BB962C8B-B14F-4D97-AF65-F5344CB8AC3E}">
        <p14:creationId xmlns:p14="http://schemas.microsoft.com/office/powerpoint/2010/main" val="934485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14</a:t>
            </a:fld>
            <a:endParaRPr lang="en-US"/>
          </a:p>
        </p:txBody>
      </p:sp>
    </p:spTree>
    <p:extLst>
      <p:ext uri="{BB962C8B-B14F-4D97-AF65-F5344CB8AC3E}">
        <p14:creationId xmlns:p14="http://schemas.microsoft.com/office/powerpoint/2010/main" val="76139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15</a:t>
            </a:fld>
            <a:endParaRPr lang="en-US"/>
          </a:p>
        </p:txBody>
      </p:sp>
    </p:spTree>
    <p:extLst>
      <p:ext uri="{BB962C8B-B14F-4D97-AF65-F5344CB8AC3E}">
        <p14:creationId xmlns:p14="http://schemas.microsoft.com/office/powerpoint/2010/main" val="3716161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16</a:t>
            </a:fld>
            <a:endParaRPr lang="en-US"/>
          </a:p>
        </p:txBody>
      </p:sp>
    </p:spTree>
    <p:extLst>
      <p:ext uri="{BB962C8B-B14F-4D97-AF65-F5344CB8AC3E}">
        <p14:creationId xmlns:p14="http://schemas.microsoft.com/office/powerpoint/2010/main" val="38011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17</a:t>
            </a:fld>
            <a:endParaRPr lang="en-US"/>
          </a:p>
        </p:txBody>
      </p:sp>
    </p:spTree>
    <p:extLst>
      <p:ext uri="{BB962C8B-B14F-4D97-AF65-F5344CB8AC3E}">
        <p14:creationId xmlns:p14="http://schemas.microsoft.com/office/powerpoint/2010/main" val="300165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18</a:t>
            </a:fld>
            <a:endParaRPr lang="en-US"/>
          </a:p>
        </p:txBody>
      </p:sp>
    </p:spTree>
    <p:extLst>
      <p:ext uri="{BB962C8B-B14F-4D97-AF65-F5344CB8AC3E}">
        <p14:creationId xmlns:p14="http://schemas.microsoft.com/office/powerpoint/2010/main" val="1481847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we add each new edge in constant time, so the net cost is O(n), where n is the number of edges in the loop. </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19</a:t>
            </a:fld>
            <a:endParaRPr lang="en-US"/>
          </a:p>
        </p:txBody>
      </p:sp>
    </p:spTree>
    <p:extLst>
      <p:ext uri="{BB962C8B-B14F-4D97-AF65-F5344CB8AC3E}">
        <p14:creationId xmlns:p14="http://schemas.microsoft.com/office/powerpoint/2010/main" val="406617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a:t>
            </a:fld>
            <a:endParaRPr lang="en-US"/>
          </a:p>
        </p:txBody>
      </p:sp>
    </p:spTree>
    <p:extLst>
      <p:ext uri="{BB962C8B-B14F-4D97-AF65-F5344CB8AC3E}">
        <p14:creationId xmlns:p14="http://schemas.microsoft.com/office/powerpoint/2010/main" val="185375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20</a:t>
            </a:fld>
            <a:endParaRPr lang="en-US"/>
          </a:p>
        </p:txBody>
      </p:sp>
    </p:spTree>
    <p:extLst>
      <p:ext uri="{BB962C8B-B14F-4D97-AF65-F5344CB8AC3E}">
        <p14:creationId xmlns:p14="http://schemas.microsoft.com/office/powerpoint/2010/main" val="3033331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collection of faces that immediately touch the vertex of interest is called the “1-ring neighborhood”</a:t>
            </a:r>
            <a:endParaRPr lang="en-US" dirty="0" smtClean="0"/>
          </a:p>
          <a:p>
            <a:endParaRPr lang="en-US" dirty="0" smtClean="0"/>
          </a:p>
          <a:p>
            <a:r>
              <a:rPr lang="en-US" dirty="0" smtClean="0"/>
              <a:t>Supposed you needed to find all faces</a:t>
            </a:r>
            <a:r>
              <a:rPr lang="en-US" baseline="0" dirty="0" smtClean="0"/>
              <a:t> connected to a collection of vertices</a:t>
            </a:r>
          </a:p>
          <a:p>
            <a:r>
              <a:rPr lang="en-US" baseline="0" dirty="0" smtClean="0"/>
              <a:t>You can use the approach shown here to collect faces for each vertex</a:t>
            </a:r>
          </a:p>
          <a:p>
            <a:r>
              <a:rPr lang="en-US" baseline="0" dirty="0" smtClean="0"/>
              <a:t>Use marker values to avoid collecting a given face more than once</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21</a:t>
            </a:fld>
            <a:endParaRPr lang="en-US"/>
          </a:p>
        </p:txBody>
      </p:sp>
    </p:spTree>
    <p:extLst>
      <p:ext uri="{BB962C8B-B14F-4D97-AF65-F5344CB8AC3E}">
        <p14:creationId xmlns:p14="http://schemas.microsoft.com/office/powerpoint/2010/main" val="2419247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22</a:t>
            </a:fld>
            <a:endParaRPr lang="en-US"/>
          </a:p>
        </p:txBody>
      </p:sp>
    </p:spTree>
    <p:extLst>
      <p:ext uri="{BB962C8B-B14F-4D97-AF65-F5344CB8AC3E}">
        <p14:creationId xmlns:p14="http://schemas.microsoft.com/office/powerpoint/2010/main" val="211626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23</a:t>
            </a:fld>
            <a:endParaRPr lang="en-US"/>
          </a:p>
        </p:txBody>
      </p:sp>
    </p:spTree>
    <p:extLst>
      <p:ext uri="{BB962C8B-B14F-4D97-AF65-F5344CB8AC3E}">
        <p14:creationId xmlns:p14="http://schemas.microsoft.com/office/powerpoint/2010/main" val="1607278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24</a:t>
            </a:fld>
            <a:endParaRPr lang="en-US"/>
          </a:p>
        </p:txBody>
      </p:sp>
    </p:spTree>
    <p:extLst>
      <p:ext uri="{BB962C8B-B14F-4D97-AF65-F5344CB8AC3E}">
        <p14:creationId xmlns:p14="http://schemas.microsoft.com/office/powerpoint/2010/main" val="851409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25</a:t>
            </a:fld>
            <a:endParaRPr lang="en-US"/>
          </a:p>
        </p:txBody>
      </p:sp>
    </p:spTree>
    <p:extLst>
      <p:ext uri="{BB962C8B-B14F-4D97-AF65-F5344CB8AC3E}">
        <p14:creationId xmlns:p14="http://schemas.microsoft.com/office/powerpoint/2010/main" val="293436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IMPORTANT NOTE: If</a:t>
            </a:r>
            <a:r>
              <a:rPr lang="en-US" b="1" baseline="0" dirty="0" smtClean="0"/>
              <a:t> the face is part of a mesh, then edge1 is not necessarily the only edge whose </a:t>
            </a:r>
            <a:r>
              <a:rPr lang="en-US" b="1" baseline="0" dirty="0" err="1" smtClean="0"/>
              <a:t>endPt</a:t>
            </a:r>
            <a:r>
              <a:rPr lang="en-US" b="1" baseline="0" dirty="0" smtClean="0"/>
              <a:t> is vert1</a:t>
            </a:r>
            <a:r>
              <a:rPr lang="en-US" baseline="0" dirty="0" smtClean="0"/>
              <a:t>. Similarly, edge3 is not necessarily the only edge whose </a:t>
            </a:r>
            <a:r>
              <a:rPr lang="en-US" baseline="0" dirty="0" err="1" smtClean="0"/>
              <a:t>endPt</a:t>
            </a:r>
            <a:r>
              <a:rPr lang="en-US" baseline="0" dirty="0" smtClean="0"/>
              <a:t> is vert2. </a:t>
            </a:r>
            <a:r>
              <a:rPr lang="en-US" b="1" baseline="0" dirty="0" smtClean="0"/>
              <a:t>So, in the case of splitting a face in a mesh, it may be necessary to traverse the ring of edges around vert1 (and vert2) to find the edge whose </a:t>
            </a:r>
            <a:r>
              <a:rPr lang="en-US" b="1" baseline="0" dirty="0" err="1" smtClean="0"/>
              <a:t>endPt</a:t>
            </a:r>
            <a:r>
              <a:rPr lang="en-US" b="1" baseline="0" dirty="0" smtClean="0"/>
              <a:t> is vert1 (vert2) and whose face is the face of interest.</a:t>
            </a:r>
            <a:endParaRPr lang="en-US" b="1"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26</a:t>
            </a:fld>
            <a:endParaRPr lang="en-US"/>
          </a:p>
        </p:txBody>
      </p:sp>
    </p:spTree>
    <p:extLst>
      <p:ext uri="{BB962C8B-B14F-4D97-AF65-F5344CB8AC3E}">
        <p14:creationId xmlns:p14="http://schemas.microsoft.com/office/powerpoint/2010/main" val="4066383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27</a:t>
            </a:fld>
            <a:endParaRPr lang="en-US"/>
          </a:p>
        </p:txBody>
      </p:sp>
    </p:spTree>
    <p:extLst>
      <p:ext uri="{BB962C8B-B14F-4D97-AF65-F5344CB8AC3E}">
        <p14:creationId xmlns:p14="http://schemas.microsoft.com/office/powerpoint/2010/main" val="3627707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28</a:t>
            </a:fld>
            <a:endParaRPr lang="en-US"/>
          </a:p>
        </p:txBody>
      </p:sp>
    </p:spTree>
    <p:extLst>
      <p:ext uri="{BB962C8B-B14F-4D97-AF65-F5344CB8AC3E}">
        <p14:creationId xmlns:p14="http://schemas.microsoft.com/office/powerpoint/2010/main" val="1837296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29</a:t>
            </a:fld>
            <a:endParaRPr lang="en-US"/>
          </a:p>
        </p:txBody>
      </p:sp>
    </p:spTree>
    <p:extLst>
      <p:ext uri="{BB962C8B-B14F-4D97-AF65-F5344CB8AC3E}">
        <p14:creationId xmlns:p14="http://schemas.microsoft.com/office/powerpoint/2010/main" val="811384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a:t>
            </a:fld>
            <a:endParaRPr lang="en-US"/>
          </a:p>
        </p:txBody>
      </p:sp>
    </p:spTree>
    <p:extLst>
      <p:ext uri="{BB962C8B-B14F-4D97-AF65-F5344CB8AC3E}">
        <p14:creationId xmlns:p14="http://schemas.microsoft.com/office/powerpoint/2010/main" val="4225521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30</a:t>
            </a:fld>
            <a:endParaRPr lang="en-US"/>
          </a:p>
        </p:txBody>
      </p:sp>
    </p:spTree>
    <p:extLst>
      <p:ext uri="{BB962C8B-B14F-4D97-AF65-F5344CB8AC3E}">
        <p14:creationId xmlns:p14="http://schemas.microsoft.com/office/powerpoint/2010/main" val="1644020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Caution!</a:t>
            </a:r>
            <a:r>
              <a:rPr lang="en-US" baseline="0" dirty="0" smtClean="0"/>
              <a:t> If the outer edges weren’t connected properly to begin with, will have to traverse edge rings (see following slides) for each boundary vertex to locate the boundary edges from the inside. This is more expensive. Best to make sure the data structure is properly created and maintained, in order to extract the best performance.</a:t>
            </a:r>
          </a:p>
          <a:p>
            <a:endParaRPr lang="en-US" baseline="0" dirty="0" smtClean="0"/>
          </a:p>
          <a:p>
            <a:r>
              <a:rPr lang="en-US" baseline="0" dirty="0" smtClean="0"/>
              <a:t>With regard to exterior boundary connectivity, the half edge data structure is difficult to work with when individual triangles or triangle groups touch at a single vertex. The lack of a common edge leads to topological ambiguity with respect to the orientation of the open boundary edges. As a way of visualizing this, consider two triangles that share one vertex, that happen to be coplanar. As you traverse the outside boundary of one triangle, reaching the common vertex, which edge of the other triangle do you move to? You may decide that it is one particular edge, based on a visualization or drawing of the two triangles. You would possibly choose the edge that visually suggests a counterclockwise traversal. This is not necessarily right and not necessarily wrong. Either triangle could be twisted about the common vertex without changing the topology, and this is where the ambiguity arises. There simply is not one correct choice for the half edge connectivity when one triangle or set of triangles touches another at just a single vertex without a common edge. It is possible to resolve this using geometric (not topological) reasoning, in some cases.</a:t>
            </a:r>
          </a:p>
          <a:p>
            <a:endParaRPr lang="en-US" baseline="0" dirty="0" smtClean="0"/>
          </a:p>
          <a:p>
            <a:r>
              <a:rPr lang="en-US" baseline="0" dirty="0" smtClean="0"/>
              <a:t>The problem described above can arise when constructing a half edge model from a simple indexed mesh (or polygon soup), even when the model ultimately has no scenario like the one described. To avoid the ambiguity while constructing a half edge model from a simple mesh, it is best to only construct interior edges and faces until you have added all vertices and triangles to the half edge model. In some cases, when you add a new face, your new interior edges will fill in the </a:t>
            </a:r>
            <a:r>
              <a:rPr lang="en-US" baseline="0" dirty="0" err="1" smtClean="0"/>
              <a:t>HE.opposite</a:t>
            </a:r>
            <a:r>
              <a:rPr lang="en-US" baseline="0" dirty="0" smtClean="0"/>
              <a:t> field of some existing half edge. This is the case whenever you add a new face with an edge that is adjacent to the interior edge of an existing face. Those edges/faces are naturally resolving themselves as being part of the interior of the mesh. In the end, some edges will have </a:t>
            </a:r>
            <a:r>
              <a:rPr lang="en-US" baseline="0" dirty="0" err="1" smtClean="0"/>
              <a:t>HE.opposite</a:t>
            </a:r>
            <a:r>
              <a:rPr lang="en-US" baseline="0" dirty="0" smtClean="0"/>
              <a:t> == NULL. You can fill those in as the last step, and use vertex 1 ring traversals to fill in the </a:t>
            </a:r>
            <a:r>
              <a:rPr lang="en-US" baseline="0" dirty="0" err="1" smtClean="0"/>
              <a:t>HE.next</a:t>
            </a:r>
            <a:r>
              <a:rPr lang="en-US" baseline="0" dirty="0" smtClean="0"/>
              <a:t> ordering around the boundary (except, of course, in the case of a single shared vertex.)</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31</a:t>
            </a:fld>
            <a:endParaRPr lang="en-US"/>
          </a:p>
        </p:txBody>
      </p:sp>
    </p:spTree>
    <p:extLst>
      <p:ext uri="{BB962C8B-B14F-4D97-AF65-F5344CB8AC3E}">
        <p14:creationId xmlns:p14="http://schemas.microsoft.com/office/powerpoint/2010/main" val="486864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32</a:t>
            </a:fld>
            <a:endParaRPr lang="en-US"/>
          </a:p>
        </p:txBody>
      </p:sp>
    </p:spTree>
    <p:extLst>
      <p:ext uri="{BB962C8B-B14F-4D97-AF65-F5344CB8AC3E}">
        <p14:creationId xmlns:p14="http://schemas.microsoft.com/office/powerpoint/2010/main" val="711881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33</a:t>
            </a:fld>
            <a:endParaRPr lang="en-US"/>
          </a:p>
        </p:txBody>
      </p:sp>
    </p:spTree>
    <p:extLst>
      <p:ext uri="{BB962C8B-B14F-4D97-AF65-F5344CB8AC3E}">
        <p14:creationId xmlns:p14="http://schemas.microsoft.com/office/powerpoint/2010/main" val="711881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34</a:t>
            </a:fld>
            <a:endParaRPr lang="en-US"/>
          </a:p>
        </p:txBody>
      </p:sp>
    </p:spTree>
    <p:extLst>
      <p:ext uri="{BB962C8B-B14F-4D97-AF65-F5344CB8AC3E}">
        <p14:creationId xmlns:p14="http://schemas.microsoft.com/office/powerpoint/2010/main" val="711881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35</a:t>
            </a:fld>
            <a:endParaRPr lang="en-US"/>
          </a:p>
        </p:txBody>
      </p:sp>
    </p:spTree>
    <p:extLst>
      <p:ext uri="{BB962C8B-B14F-4D97-AF65-F5344CB8AC3E}">
        <p14:creationId xmlns:p14="http://schemas.microsoft.com/office/powerpoint/2010/main" val="711881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36</a:t>
            </a:fld>
            <a:endParaRPr lang="en-US"/>
          </a:p>
        </p:txBody>
      </p:sp>
    </p:spTree>
    <p:extLst>
      <p:ext uri="{BB962C8B-B14F-4D97-AF65-F5344CB8AC3E}">
        <p14:creationId xmlns:p14="http://schemas.microsoft.com/office/powerpoint/2010/main" val="2854558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37</a:t>
            </a:fld>
            <a:endParaRPr lang="en-US"/>
          </a:p>
        </p:txBody>
      </p:sp>
    </p:spTree>
    <p:extLst>
      <p:ext uri="{BB962C8B-B14F-4D97-AF65-F5344CB8AC3E}">
        <p14:creationId xmlns:p14="http://schemas.microsoft.com/office/powerpoint/2010/main" val="7118818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38</a:t>
            </a:fld>
            <a:endParaRPr lang="en-US"/>
          </a:p>
        </p:txBody>
      </p:sp>
    </p:spTree>
    <p:extLst>
      <p:ext uri="{BB962C8B-B14F-4D97-AF65-F5344CB8AC3E}">
        <p14:creationId xmlns:p14="http://schemas.microsoft.com/office/powerpoint/2010/main" val="4225521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39</a:t>
            </a:fld>
            <a:endParaRPr lang="en-US"/>
          </a:p>
        </p:txBody>
      </p:sp>
    </p:spTree>
    <p:extLst>
      <p:ext uri="{BB962C8B-B14F-4D97-AF65-F5344CB8AC3E}">
        <p14:creationId xmlns:p14="http://schemas.microsoft.com/office/powerpoint/2010/main" val="377493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a:t>
            </a:fld>
            <a:endParaRPr lang="en-US"/>
          </a:p>
        </p:txBody>
      </p:sp>
    </p:spTree>
    <p:extLst>
      <p:ext uri="{BB962C8B-B14F-4D97-AF65-F5344CB8AC3E}">
        <p14:creationId xmlns:p14="http://schemas.microsoft.com/office/powerpoint/2010/main" val="35140901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40</a:t>
            </a:fld>
            <a:endParaRPr lang="en-US"/>
          </a:p>
        </p:txBody>
      </p:sp>
    </p:spTree>
    <p:extLst>
      <p:ext uri="{BB962C8B-B14F-4D97-AF65-F5344CB8AC3E}">
        <p14:creationId xmlns:p14="http://schemas.microsoft.com/office/powerpoint/2010/main" val="3059779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41</a:t>
            </a:fld>
            <a:endParaRPr lang="en-US"/>
          </a:p>
        </p:txBody>
      </p:sp>
    </p:spTree>
    <p:extLst>
      <p:ext uri="{BB962C8B-B14F-4D97-AF65-F5344CB8AC3E}">
        <p14:creationId xmlns:p14="http://schemas.microsoft.com/office/powerpoint/2010/main" val="4225521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44</a:t>
            </a:fld>
            <a:endParaRPr lang="en-US"/>
          </a:p>
        </p:txBody>
      </p:sp>
    </p:spTree>
    <p:extLst>
      <p:ext uri="{BB962C8B-B14F-4D97-AF65-F5344CB8AC3E}">
        <p14:creationId xmlns:p14="http://schemas.microsoft.com/office/powerpoint/2010/main" val="1063597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Implementations</a:t>
            </a:r>
            <a:r>
              <a:rPr lang="en-US" baseline="0" dirty="0" smtClean="0"/>
              <a:t> of subdivision surfaces typically do not apply a global subdivision matrix. A global subdivision matrix, which updates all vertex positions in a single step, is difficult to formulate accurately, in part due to the need to properly handle extraordinary vertices (vertices with a non-standard valence…see references). The global subdivision matrix also makes it more expensive to perform local subdivision refinement, which you might want to apply in a view-dependent level-of-detail application. The reason for the added expense is that a global subdivision matrix would operate on even vertices/edges/faces that are not currently subdivided. Implementations usually smooth the vertices around local neighborhoods, effectively using a local subdivision matrix that is a function of the neighborhood valence. Usually, smoothing is done locally, and in 3 phases: 1) </a:t>
            </a:r>
            <a:r>
              <a:rPr lang="en-US" b="1" baseline="0" dirty="0" smtClean="0"/>
              <a:t>new</a:t>
            </a:r>
            <a:r>
              <a:rPr lang="en-US" baseline="0" dirty="0" smtClean="0"/>
              <a:t> face vertex positions are computed first (if doing face subdivision, which inserts a new vertex into each face…</a:t>
            </a:r>
            <a:r>
              <a:rPr lang="en-US" b="0" baseline="0" dirty="0" smtClean="0"/>
              <a:t>NOT illustrated in this presentation); 2) </a:t>
            </a:r>
            <a:r>
              <a:rPr lang="en-US" b="1" baseline="0" dirty="0" smtClean="0"/>
              <a:t>new</a:t>
            </a:r>
            <a:r>
              <a:rPr lang="en-US" b="0" baseline="0" dirty="0" smtClean="0"/>
              <a:t> edge vertex positions, from the edge splits illustrated in this presentation, are computed next using appropriate coefficients and positions of the pre-smoothed corner vertices and new face vertex positions; and, 3) finally, the updated positions of the vertices that existed before subdivision are computed using the new face and edge vertex positions, based on the valence of the vertices.</a:t>
            </a:r>
          </a:p>
          <a:p>
            <a:endParaRPr lang="en-US" b="0" baseline="0" dirty="0" smtClean="0"/>
          </a:p>
          <a:p>
            <a:r>
              <a:rPr lang="en-US" b="0" baseline="0" dirty="0" smtClean="0"/>
              <a:t>If you are interested in implementing subdivision surfaces, please consider reviewing the references and other literature. There is a wealth of information available on theory and implementation schemes.</a:t>
            </a:r>
          </a:p>
          <a:p>
            <a:endParaRPr lang="en-US" b="0" baseline="0"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45</a:t>
            </a:fld>
            <a:endParaRPr lang="en-US"/>
          </a:p>
        </p:txBody>
      </p:sp>
    </p:spTree>
    <p:extLst>
      <p:ext uri="{BB962C8B-B14F-4D97-AF65-F5344CB8AC3E}">
        <p14:creationId xmlns:p14="http://schemas.microsoft.com/office/powerpoint/2010/main" val="10635973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47</a:t>
            </a:fld>
            <a:endParaRPr lang="en-US"/>
          </a:p>
        </p:txBody>
      </p:sp>
    </p:spTree>
    <p:extLst>
      <p:ext uri="{BB962C8B-B14F-4D97-AF65-F5344CB8AC3E}">
        <p14:creationId xmlns:p14="http://schemas.microsoft.com/office/powerpoint/2010/main" val="30547259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you can compute a</a:t>
            </a:r>
            <a:r>
              <a:rPr lang="en-US" baseline="0" dirty="0" smtClean="0"/>
              <a:t> u direction tangent at a parametric patch point (</a:t>
            </a:r>
            <a:r>
              <a:rPr lang="en-US" baseline="0" dirty="0" err="1" smtClean="0"/>
              <a:t>u,v</a:t>
            </a:r>
            <a:r>
              <a:rPr lang="en-US" baseline="0" dirty="0" smtClean="0"/>
              <a:t>) by taking the u derivative of the </a:t>
            </a:r>
            <a:r>
              <a:rPr lang="en-US" b="1" baseline="0" dirty="0" smtClean="0"/>
              <a:t>P</a:t>
            </a:r>
            <a:r>
              <a:rPr lang="en-US" baseline="0" dirty="0" smtClean="0"/>
              <a:t>(</a:t>
            </a:r>
            <a:r>
              <a:rPr lang="en-US" i="1" baseline="0" dirty="0" err="1" smtClean="0"/>
              <a:t>u,v</a:t>
            </a:r>
            <a:r>
              <a:rPr lang="en-US" baseline="0" dirty="0" smtClean="0"/>
              <a:t>) equation on this slide. And you can compute the v direction tangent (or </a:t>
            </a:r>
            <a:r>
              <a:rPr lang="en-US" baseline="0" dirty="0" err="1" smtClean="0"/>
              <a:t>bitangent</a:t>
            </a:r>
            <a:r>
              <a:rPr lang="en-US" baseline="0" dirty="0" smtClean="0"/>
              <a:t>) at the same point by taking the v </a:t>
            </a:r>
            <a:r>
              <a:rPr lang="en-US" baseline="0" dirty="0" err="1" smtClean="0"/>
              <a:t>deriviate</a:t>
            </a:r>
            <a:r>
              <a:rPr lang="en-US" baseline="0" dirty="0" smtClean="0"/>
              <a:t> of </a:t>
            </a:r>
            <a:r>
              <a:rPr lang="en-US" b="1" baseline="0" dirty="0" smtClean="0"/>
              <a:t>P</a:t>
            </a:r>
            <a:r>
              <a:rPr lang="en-US" baseline="0" dirty="0" smtClean="0"/>
              <a:t>(</a:t>
            </a:r>
            <a:r>
              <a:rPr lang="en-US" i="1" baseline="0" dirty="0" err="1" smtClean="0"/>
              <a:t>u,v</a:t>
            </a:r>
            <a:r>
              <a:rPr lang="en-US" baseline="0" dirty="0" smtClean="0"/>
              <a:t>). The local surface normal at </a:t>
            </a:r>
            <a:r>
              <a:rPr lang="en-US" b="1" baseline="0" dirty="0" smtClean="0"/>
              <a:t>P</a:t>
            </a:r>
            <a:r>
              <a:rPr lang="en-US" baseline="0" dirty="0" smtClean="0"/>
              <a:t>(</a:t>
            </a:r>
            <a:r>
              <a:rPr lang="en-US" i="1" baseline="0" dirty="0" err="1" smtClean="0"/>
              <a:t>u,v</a:t>
            </a:r>
            <a:r>
              <a:rPr lang="en-US" i="0" baseline="0" dirty="0" smtClean="0"/>
              <a:t>) is the cross product of the tangent and </a:t>
            </a:r>
            <a:r>
              <a:rPr lang="en-US" i="0" baseline="0" dirty="0" err="1" smtClean="0"/>
              <a:t>bitangent</a:t>
            </a:r>
            <a:r>
              <a:rPr lang="en-US" i="0" baseline="0" dirty="0" smtClean="0"/>
              <a:t>. Usually you need to normalize these before use.</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48</a:t>
            </a:fld>
            <a:endParaRPr lang="en-US"/>
          </a:p>
        </p:txBody>
      </p:sp>
    </p:spTree>
    <p:extLst>
      <p:ext uri="{BB962C8B-B14F-4D97-AF65-F5344CB8AC3E}">
        <p14:creationId xmlns:p14="http://schemas.microsoft.com/office/powerpoint/2010/main" val="9328408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49</a:t>
            </a:fld>
            <a:endParaRPr lang="en-US"/>
          </a:p>
        </p:txBody>
      </p:sp>
    </p:spTree>
    <p:extLst>
      <p:ext uri="{BB962C8B-B14F-4D97-AF65-F5344CB8AC3E}">
        <p14:creationId xmlns:p14="http://schemas.microsoft.com/office/powerpoint/2010/main" val="21719736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51</a:t>
            </a:fld>
            <a:endParaRPr lang="en-US"/>
          </a:p>
        </p:txBody>
      </p:sp>
    </p:spTree>
    <p:extLst>
      <p:ext uri="{BB962C8B-B14F-4D97-AF65-F5344CB8AC3E}">
        <p14:creationId xmlns:p14="http://schemas.microsoft.com/office/powerpoint/2010/main" val="42255214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52</a:t>
            </a:fld>
            <a:endParaRPr lang="en-US"/>
          </a:p>
        </p:txBody>
      </p:sp>
    </p:spTree>
    <p:extLst>
      <p:ext uri="{BB962C8B-B14F-4D97-AF65-F5344CB8AC3E}">
        <p14:creationId xmlns:p14="http://schemas.microsoft.com/office/powerpoint/2010/main" val="42255214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53</a:t>
            </a:fld>
            <a:endParaRPr lang="en-US"/>
          </a:p>
        </p:txBody>
      </p:sp>
    </p:spTree>
    <p:extLst>
      <p:ext uri="{BB962C8B-B14F-4D97-AF65-F5344CB8AC3E}">
        <p14:creationId xmlns:p14="http://schemas.microsoft.com/office/powerpoint/2010/main" val="422552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“fixed” I mean the topology is fixed. Model can be dynamic in that it moves either due to a changing overall transformation matrix or via some per-control vertex transformation such as skinned animation.</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a:t>
            </a:fld>
            <a:endParaRPr lang="en-US"/>
          </a:p>
        </p:txBody>
      </p:sp>
    </p:spTree>
    <p:extLst>
      <p:ext uri="{BB962C8B-B14F-4D97-AF65-F5344CB8AC3E}">
        <p14:creationId xmlns:p14="http://schemas.microsoft.com/office/powerpoint/2010/main" val="39238672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54</a:t>
            </a:fld>
            <a:endParaRPr lang="en-US"/>
          </a:p>
        </p:txBody>
      </p:sp>
    </p:spTree>
    <p:extLst>
      <p:ext uri="{BB962C8B-B14F-4D97-AF65-F5344CB8AC3E}">
        <p14:creationId xmlns:p14="http://schemas.microsoft.com/office/powerpoint/2010/main" val="42255214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55</a:t>
            </a:fld>
            <a:endParaRPr lang="en-US"/>
          </a:p>
        </p:txBody>
      </p:sp>
    </p:spTree>
    <p:extLst>
      <p:ext uri="{BB962C8B-B14F-4D97-AF65-F5344CB8AC3E}">
        <p14:creationId xmlns:p14="http://schemas.microsoft.com/office/powerpoint/2010/main" val="2129426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56</a:t>
            </a:fld>
            <a:endParaRPr lang="en-US"/>
          </a:p>
        </p:txBody>
      </p:sp>
    </p:spTree>
    <p:extLst>
      <p:ext uri="{BB962C8B-B14F-4D97-AF65-F5344CB8AC3E}">
        <p14:creationId xmlns:p14="http://schemas.microsoft.com/office/powerpoint/2010/main" val="15222137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57</a:t>
            </a:fld>
            <a:endParaRPr lang="en-US"/>
          </a:p>
        </p:txBody>
      </p:sp>
    </p:spTree>
    <p:extLst>
      <p:ext uri="{BB962C8B-B14F-4D97-AF65-F5344CB8AC3E}">
        <p14:creationId xmlns:p14="http://schemas.microsoft.com/office/powerpoint/2010/main" val="42255214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58</a:t>
            </a:fld>
            <a:endParaRPr lang="en-US"/>
          </a:p>
        </p:txBody>
      </p:sp>
    </p:spTree>
    <p:extLst>
      <p:ext uri="{BB962C8B-B14F-4D97-AF65-F5344CB8AC3E}">
        <p14:creationId xmlns:p14="http://schemas.microsoft.com/office/powerpoint/2010/main" val="42255214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focus. Simple models with at most two triangles/polygons</a:t>
            </a:r>
            <a:r>
              <a:rPr lang="en-US" baseline="0" dirty="0" smtClean="0"/>
              <a:t> touching on common edges.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59</a:t>
            </a:fld>
            <a:endParaRPr lang="en-US"/>
          </a:p>
        </p:txBody>
      </p:sp>
    </p:spTree>
    <p:extLst>
      <p:ext uri="{BB962C8B-B14F-4D97-AF65-F5344CB8AC3E}">
        <p14:creationId xmlns:p14="http://schemas.microsoft.com/office/powerpoint/2010/main" val="16778266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60</a:t>
            </a:fld>
            <a:endParaRPr lang="en-US"/>
          </a:p>
        </p:txBody>
      </p:sp>
    </p:spTree>
    <p:extLst>
      <p:ext uri="{BB962C8B-B14F-4D97-AF65-F5344CB8AC3E}">
        <p14:creationId xmlns:p14="http://schemas.microsoft.com/office/powerpoint/2010/main" val="4225521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61</a:t>
            </a:fld>
            <a:endParaRPr lang="en-US"/>
          </a:p>
        </p:txBody>
      </p:sp>
    </p:spTree>
    <p:extLst>
      <p:ext uri="{BB962C8B-B14F-4D97-AF65-F5344CB8AC3E}">
        <p14:creationId xmlns:p14="http://schemas.microsoft.com/office/powerpoint/2010/main" val="530031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It is straightforward</a:t>
            </a:r>
            <a:r>
              <a:rPr lang="en-US" baseline="0" dirty="0" smtClean="0"/>
              <a:t> to triangulate/cover an open loop that is on a plane. Or one that is approximately planar. If the edges on the loop are not all coplanar, then it is trickier. It may be possible to find some projection plane in which to perform the triangulation connectivity (a plane in which the projection of the edge loop is a simple polygon with all the original edges visible), but a different triangulation will result from different project plane choices. Ultimately, the triangles produced will not be coplanar if the edges were not coplanar, of course.</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62</a:t>
            </a:fld>
            <a:endParaRPr lang="en-US"/>
          </a:p>
        </p:txBody>
      </p:sp>
    </p:spTree>
    <p:extLst>
      <p:ext uri="{BB962C8B-B14F-4D97-AF65-F5344CB8AC3E}">
        <p14:creationId xmlns:p14="http://schemas.microsoft.com/office/powerpoint/2010/main" val="19217876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63</a:t>
            </a:fld>
            <a:endParaRPr lang="en-US"/>
          </a:p>
        </p:txBody>
      </p:sp>
    </p:spTree>
    <p:extLst>
      <p:ext uri="{BB962C8B-B14F-4D97-AF65-F5344CB8AC3E}">
        <p14:creationId xmlns:p14="http://schemas.microsoft.com/office/powerpoint/2010/main" val="422552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Generalized non-manifold is</a:t>
            </a:r>
            <a:r>
              <a:rPr lang="en-US" baseline="0" dirty="0" smtClean="0"/>
              <a:t> the type of data structure used in computer aided design software. It completely separates geometry and topology, and is much more rigorous that what we need to be concerned with for games. It is also far more difficult to implement. The complete division between geometry and topology makes this quite non-intuitive.</a:t>
            </a:r>
          </a:p>
          <a:p>
            <a:endParaRPr lang="en-US" baseline="0" dirty="0" smtClean="0"/>
          </a:p>
          <a:p>
            <a:r>
              <a:rPr lang="en-US" baseline="0" dirty="0" smtClean="0"/>
              <a:t>The open source modeling software, Blender, and other digital content creation tools used in the game industry, are based on non-manifold data topology structures.</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a:t>
            </a:fld>
            <a:endParaRPr lang="en-US"/>
          </a:p>
        </p:txBody>
      </p:sp>
    </p:spTree>
    <p:extLst>
      <p:ext uri="{BB962C8B-B14F-4D97-AF65-F5344CB8AC3E}">
        <p14:creationId xmlns:p14="http://schemas.microsoft.com/office/powerpoint/2010/main" val="3994448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grid is a portion of the representable</a:t>
            </a:r>
            <a:r>
              <a:rPr lang="en-US" baseline="0" dirty="0" smtClean="0"/>
              <a:t> floating point numbers. These two triangles are defined by corners that are representable points. Points not lying on the intersection of horizontal and vertical grid lines are not representable. Any unrepresentable number is approximated by a representable number.</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64</a:t>
            </a:fld>
            <a:endParaRPr lang="en-US"/>
          </a:p>
        </p:txBody>
      </p:sp>
    </p:spTree>
    <p:extLst>
      <p:ext uri="{BB962C8B-B14F-4D97-AF65-F5344CB8AC3E}">
        <p14:creationId xmlns:p14="http://schemas.microsoft.com/office/powerpoint/2010/main" val="6846193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intersection</a:t>
            </a:r>
            <a:r>
              <a:rPr lang="en-US" baseline="0" dirty="0" smtClean="0"/>
              <a:t> point is not representable, so the floating point math system will approximate it with the nearest representable number coordinate.</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65</a:t>
            </a:fld>
            <a:endParaRPr lang="en-US"/>
          </a:p>
        </p:txBody>
      </p:sp>
    </p:spTree>
    <p:extLst>
      <p:ext uri="{BB962C8B-B14F-4D97-AF65-F5344CB8AC3E}">
        <p14:creationId xmlns:p14="http://schemas.microsoft.com/office/powerpoint/2010/main" val="26591228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66</a:t>
            </a:fld>
            <a:endParaRPr lang="en-US"/>
          </a:p>
        </p:txBody>
      </p:sp>
    </p:spTree>
    <p:extLst>
      <p:ext uri="{BB962C8B-B14F-4D97-AF65-F5344CB8AC3E}">
        <p14:creationId xmlns:p14="http://schemas.microsoft.com/office/powerpoint/2010/main" val="34013975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67</a:t>
            </a:fld>
            <a:endParaRPr lang="en-US"/>
          </a:p>
        </p:txBody>
      </p:sp>
    </p:spTree>
    <p:extLst>
      <p:ext uri="{BB962C8B-B14F-4D97-AF65-F5344CB8AC3E}">
        <p14:creationId xmlns:p14="http://schemas.microsoft.com/office/powerpoint/2010/main" val="37710864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68</a:t>
            </a:fld>
            <a:endParaRPr lang="en-US"/>
          </a:p>
        </p:txBody>
      </p:sp>
    </p:spTree>
    <p:extLst>
      <p:ext uri="{BB962C8B-B14F-4D97-AF65-F5344CB8AC3E}">
        <p14:creationId xmlns:p14="http://schemas.microsoft.com/office/powerpoint/2010/main" val="2306618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though the floating point grid is not shown, you will see that a single non-representable</a:t>
            </a:r>
            <a:r>
              <a:rPr lang="en-US" baseline="0" dirty="0" smtClean="0"/>
              <a:t> intersection point can lead to a chain of intersections that aren’t present in the original perfect geometry.</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69</a:t>
            </a:fld>
            <a:endParaRPr lang="en-US"/>
          </a:p>
        </p:txBody>
      </p:sp>
    </p:spTree>
    <p:extLst>
      <p:ext uri="{BB962C8B-B14F-4D97-AF65-F5344CB8AC3E}">
        <p14:creationId xmlns:p14="http://schemas.microsoft.com/office/powerpoint/2010/main" val="29473619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70</a:t>
            </a:fld>
            <a:endParaRPr lang="en-US"/>
          </a:p>
        </p:txBody>
      </p:sp>
    </p:spTree>
    <p:extLst>
      <p:ext uri="{BB962C8B-B14F-4D97-AF65-F5344CB8AC3E}">
        <p14:creationId xmlns:p14="http://schemas.microsoft.com/office/powerpoint/2010/main" val="121898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for</a:t>
            </a:r>
            <a:r>
              <a:rPr lang="en-US" baseline="0" dirty="0" smtClean="0"/>
              <a:t> a close polygon, such as a triangle, we can find traverse the polygon’s boundary loop simply using </a:t>
            </a:r>
            <a:r>
              <a:rPr lang="en-US" baseline="0" dirty="0" err="1" smtClean="0"/>
              <a:t>HE.next</a:t>
            </a:r>
            <a:r>
              <a:rPr lang="en-US" baseline="0" dirty="0" smtClean="0"/>
              <a:t> recursively.</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7</a:t>
            </a:fld>
            <a:endParaRPr lang="en-US"/>
          </a:p>
        </p:txBody>
      </p:sp>
    </p:spTree>
    <p:extLst>
      <p:ext uri="{BB962C8B-B14F-4D97-AF65-F5344CB8AC3E}">
        <p14:creationId xmlns:p14="http://schemas.microsoft.com/office/powerpoint/2010/main" val="70404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truth is, the face is on</a:t>
            </a:r>
            <a:r>
              <a:rPr lang="en-US" baseline="0" dirty="0" smtClean="0"/>
              <a:t> the left side only depending on viewpoint. If we look at the half edge from a point-of-view where the loop is traversed in a counterclockwise fashion, the face is on the left of the edge….while walking along the edge we would turn towards the left to see the face. If we looked at this same object from behind, the face would appear to be on the right.</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8</a:t>
            </a:fld>
            <a:endParaRPr lang="en-US"/>
          </a:p>
        </p:txBody>
      </p:sp>
    </p:spTree>
    <p:extLst>
      <p:ext uri="{BB962C8B-B14F-4D97-AF65-F5344CB8AC3E}">
        <p14:creationId xmlns:p14="http://schemas.microsoft.com/office/powerpoint/2010/main" val="3977358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9</a:t>
            </a:fld>
            <a:endParaRPr lang="en-US"/>
          </a:p>
        </p:txBody>
      </p:sp>
    </p:spTree>
    <p:extLst>
      <p:ext uri="{BB962C8B-B14F-4D97-AF65-F5344CB8AC3E}">
        <p14:creationId xmlns:p14="http://schemas.microsoft.com/office/powerpoint/2010/main" val="1823725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descr="GDC13_PPT_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8077200" cy="781050"/>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533400" y="1504950"/>
            <a:ext cx="8077200" cy="2743200"/>
          </a:xfrm>
          <a:prstGeom prst="rect">
            <a:avLst/>
          </a:prstGeom>
        </p:spPr>
        <p:txBody>
          <a:bodyPr/>
          <a:lstStyle>
            <a:lvl1pPr indent="-27432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14288"/>
            <a:ext cx="8143875" cy="934641"/>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439150" y="4879181"/>
            <a:ext cx="609600" cy="214313"/>
          </a:xfrm>
          <a:prstGeom prst="rect">
            <a:avLst/>
          </a:prstGeom>
        </p:spPr>
        <p:txBody>
          <a:bodyPr/>
          <a:lstStyle>
            <a:lvl1pPr>
              <a:defRPr/>
            </a:lvl1pPr>
          </a:lstStyle>
          <a:p>
            <a:fld id="{8EB8CEC5-FF3F-4F0A-AD83-9127FB830FC5}" type="slidenum">
              <a:rPr lang="en-US"/>
              <a:pPr/>
              <a:t>‹#›</a:t>
            </a:fld>
            <a:endParaRPr lang="en-US"/>
          </a:p>
        </p:txBody>
      </p:sp>
    </p:spTree>
    <p:extLst>
      <p:ext uri="{BB962C8B-B14F-4D97-AF65-F5344CB8AC3E}">
        <p14:creationId xmlns:p14="http://schemas.microsoft.com/office/powerpoint/2010/main" val="18392759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GDC13_PPT_Content.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Tree>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rtl="0" eaLnBrk="0" fontAlgn="base" hangingPunct="0">
        <a:spcBef>
          <a:spcPct val="0"/>
        </a:spcBef>
        <a:spcAft>
          <a:spcPct val="0"/>
        </a:spcAft>
        <a:defRPr sz="3600">
          <a:solidFill>
            <a:srgbClr val="000000"/>
          </a:solidFill>
          <a:latin typeface="+mj-lt"/>
          <a:ea typeface="ヒラギノ角ゴ Pro W3" pitchFamily="80" charset="-128"/>
          <a:cs typeface="ヒラギノ角ゴ Pro W3" pitchFamily="80" charset="-128"/>
        </a:defRPr>
      </a:lvl1pPr>
      <a:lvl2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2pPr>
      <a:lvl3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3pPr>
      <a:lvl4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4pPr>
      <a:lvl5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5pPr>
      <a:lvl6pPr marL="457200" algn="l" rtl="0" fontAlgn="base">
        <a:spcBef>
          <a:spcPct val="0"/>
        </a:spcBef>
        <a:spcAft>
          <a:spcPct val="0"/>
        </a:spcAft>
        <a:defRPr sz="4000">
          <a:solidFill>
            <a:srgbClr val="000000"/>
          </a:solidFill>
          <a:latin typeface="Verdana" pitchFamily="45" charset="0"/>
        </a:defRPr>
      </a:lvl6pPr>
      <a:lvl7pPr marL="914400" algn="l" rtl="0" fontAlgn="base">
        <a:spcBef>
          <a:spcPct val="0"/>
        </a:spcBef>
        <a:spcAft>
          <a:spcPct val="0"/>
        </a:spcAft>
        <a:defRPr sz="4000">
          <a:solidFill>
            <a:srgbClr val="000000"/>
          </a:solidFill>
          <a:latin typeface="Verdana" pitchFamily="45" charset="0"/>
        </a:defRPr>
      </a:lvl7pPr>
      <a:lvl8pPr marL="1371600" algn="l" rtl="0" fontAlgn="base">
        <a:spcBef>
          <a:spcPct val="0"/>
        </a:spcBef>
        <a:spcAft>
          <a:spcPct val="0"/>
        </a:spcAft>
        <a:defRPr sz="4000">
          <a:solidFill>
            <a:srgbClr val="000000"/>
          </a:solidFill>
          <a:latin typeface="Verdana" pitchFamily="45" charset="0"/>
        </a:defRPr>
      </a:lvl8pPr>
      <a:lvl9pPr marL="1828800" algn="l" rtl="0" fontAlgn="base">
        <a:spcBef>
          <a:spcPct val="0"/>
        </a:spcBef>
        <a:spcAft>
          <a:spcPct val="0"/>
        </a:spcAft>
        <a:defRPr sz="4000">
          <a:solidFill>
            <a:srgbClr val="000000"/>
          </a:solidFill>
          <a:latin typeface="Verdana" pitchFamily="45" charset="0"/>
        </a:defRPr>
      </a:lvl9pPr>
    </p:titleStyle>
    <p:bodyStyle>
      <a:lvl1pPr marL="0" indent="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6.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5.bin"/><Relationship Id="rId3" Type="http://schemas.openxmlformats.org/officeDocument/2006/relationships/slideLayout" Target="../slideLayouts/slideLayout2.xml"/><Relationship Id="rId7" Type="http://schemas.openxmlformats.org/officeDocument/2006/relationships/oleObject" Target="../embeddings/oleObject2.bin"/><Relationship Id="rId12" Type="http://schemas.openxmlformats.org/officeDocument/2006/relationships/image" Target="../media/image7.wmf"/><Relationship Id="rId2" Type="http://schemas.openxmlformats.org/officeDocument/2006/relationships/tags" Target="../tags/tag25.xml"/><Relationship Id="rId16" Type="http://schemas.openxmlformats.org/officeDocument/2006/relationships/image" Target="../media/image9.wmf"/><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6.wmf"/><Relationship Id="rId4" Type="http://schemas.openxmlformats.org/officeDocument/2006/relationships/notesSlide" Target="../notesSlides/notesSlide36.xml"/><Relationship Id="rId9" Type="http://schemas.openxmlformats.org/officeDocument/2006/relationships/oleObject" Target="../embeddings/oleObject3.bin"/><Relationship Id="rId14" Type="http://schemas.openxmlformats.org/officeDocument/2006/relationships/image" Target="../media/image8.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5.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17.wmf"/><Relationship Id="rId4" Type="http://schemas.openxmlformats.org/officeDocument/2006/relationships/oleObject" Target="../embeddings/oleObject7.bin"/><Relationship Id="rId9" Type="http://schemas.openxmlformats.org/officeDocument/2006/relationships/image" Target="../media/image19.wmf"/></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gdcvault.com/" TargetMode="External"/><Relationship Id="rId7" Type="http://schemas.openxmlformats.org/officeDocument/2006/relationships/hyperlink" Target="http://people.csail.mit.edu/indyk/6.838-old/handouts/lec4.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fgiesen.wordpress.com/2012/03/24/half-edge-based-mesh-representations-practice/" TargetMode="External"/><Relationship Id="rId5" Type="http://schemas.openxmlformats.org/officeDocument/2006/relationships/hyperlink" Target="http://fgiesen.wordpress.com/2012/02/21/half-edge-based-mesh-representations-theory/" TargetMode="External"/><Relationship Id="rId4" Type="http://schemas.openxmlformats.org/officeDocument/2006/relationships/hyperlink" Target="http://www.cs.cornell.edu/courses/cs4620/2010fa/lectures/05meshes.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mrl.nyu.edu/publications/subdiv-course2000/coursenotes00.pd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prideout.net/blog/?tag=tessellation"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276350"/>
            <a:ext cx="7924800" cy="2286000"/>
          </a:xfrm>
          <a:prstGeom prst="rect">
            <a:avLst/>
          </a:prstGeom>
        </p:spPr>
        <p:txBody>
          <a:bodyPr/>
          <a:lstStyle/>
          <a:p>
            <a:r>
              <a:rPr lang="en-US" dirty="0" smtClean="0"/>
              <a:t>Computational Geometry</a:t>
            </a:r>
            <a:br>
              <a:rPr lang="en-US" dirty="0" smtClean="0"/>
            </a:br>
            <a:r>
              <a:rPr lang="en-US" sz="2000" dirty="0" smtClean="0"/>
              <a:t>(representation and manipulation)</a:t>
            </a:r>
            <a:r>
              <a:rPr lang="en-US" dirty="0" smtClean="0"/>
              <a:t/>
            </a:r>
            <a:br>
              <a:rPr lang="en-US" dirty="0" smtClean="0"/>
            </a:br>
            <a:r>
              <a:rPr lang="en-US" dirty="0"/>
              <a:t/>
            </a:r>
            <a:br>
              <a:rPr lang="en-US" dirty="0"/>
            </a:br>
            <a:r>
              <a:rPr lang="en-US" sz="2400" b="1" dirty="0" smtClean="0"/>
              <a:t>Graham Rhodes</a:t>
            </a:r>
            <a:r>
              <a:rPr lang="en-US" sz="2400" dirty="0"/>
              <a:t/>
            </a:r>
            <a:br>
              <a:rPr lang="en-US" sz="2400" dirty="0"/>
            </a:br>
            <a:r>
              <a:rPr lang="en-US" sz="2400" dirty="0" smtClean="0"/>
              <a:t>Senior Software Developer, Applied Research Associates, Inc.</a:t>
            </a:r>
            <a:endParaRPr lang="en-US" sz="2400" dirty="0"/>
          </a:p>
        </p:txBody>
      </p:sp>
    </p:spTree>
    <p:extLst>
      <p:ext uri="{BB962C8B-B14F-4D97-AF65-F5344CB8AC3E}">
        <p14:creationId xmlns:p14="http://schemas.microsoft.com/office/powerpoint/2010/main" val="671744136"/>
      </p:ext>
    </p:extLst>
  </p:cSld>
  <p:clrMapOvr>
    <a:masterClrMapping/>
  </p:clrMapOvr>
  <mc:AlternateContent xmlns:mc="http://schemas.openxmlformats.org/markup-compatibility/2006" xmlns:p14="http://schemas.microsoft.com/office/powerpoint/2010/main">
    <mc:Choice Requires="p14">
      <p:transition spd="slow" p14:dur="2000" advTm="8369"/>
    </mc:Choice>
    <mc:Fallback xmlns="">
      <p:transition spd="slow" advTm="836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bwMode="auto">
          <a:xfrm>
            <a:off x="2743201" y="2419349"/>
            <a:ext cx="1374808" cy="1459631"/>
          </a:xfrm>
          <a:custGeom>
            <a:avLst/>
            <a:gdLst>
              <a:gd name="connsiteX0" fmla="*/ 0 w 1597793"/>
              <a:gd name="connsiteY0" fmla="*/ 0 h 1751798"/>
              <a:gd name="connsiteX1" fmla="*/ 154004 w 1597793"/>
              <a:gd name="connsiteY1" fmla="*/ 1453415 h 1751798"/>
              <a:gd name="connsiteX2" fmla="*/ 1597793 w 1597793"/>
              <a:gd name="connsiteY2" fmla="*/ 1751798 h 1751798"/>
              <a:gd name="connsiteX3" fmla="*/ 1376412 w 1597793"/>
              <a:gd name="connsiteY3" fmla="*/ 298383 h 1751798"/>
              <a:gd name="connsiteX4" fmla="*/ 0 w 1597793"/>
              <a:gd name="connsiteY4" fmla="*/ 0 h 1751798"/>
              <a:gd name="connsiteX0" fmla="*/ 0 w 1596189"/>
              <a:gd name="connsiteY0" fmla="*/ 0 h 1758014"/>
              <a:gd name="connsiteX1" fmla="*/ 152400 w 1596189"/>
              <a:gd name="connsiteY1" fmla="*/ 1459631 h 1758014"/>
              <a:gd name="connsiteX2" fmla="*/ 1596189 w 1596189"/>
              <a:gd name="connsiteY2" fmla="*/ 1758014 h 1758014"/>
              <a:gd name="connsiteX3" fmla="*/ 1374808 w 1596189"/>
              <a:gd name="connsiteY3" fmla="*/ 304599 h 1758014"/>
              <a:gd name="connsiteX4" fmla="*/ 0 w 1596189"/>
              <a:gd name="connsiteY4" fmla="*/ 0 h 1758014"/>
              <a:gd name="connsiteX0" fmla="*/ 0 w 1600200"/>
              <a:gd name="connsiteY0" fmla="*/ 0 h 1752600"/>
              <a:gd name="connsiteX1" fmla="*/ 152400 w 1600200"/>
              <a:gd name="connsiteY1" fmla="*/ 1459631 h 1752600"/>
              <a:gd name="connsiteX2" fmla="*/ 1600200 w 1600200"/>
              <a:gd name="connsiteY2" fmla="*/ 1752600 h 1752600"/>
              <a:gd name="connsiteX3" fmla="*/ 1374808 w 1600200"/>
              <a:gd name="connsiteY3" fmla="*/ 304599 h 1752600"/>
              <a:gd name="connsiteX4" fmla="*/ 0 w 1600200"/>
              <a:gd name="connsiteY4" fmla="*/ 0 h 1752600"/>
              <a:gd name="connsiteX0" fmla="*/ 0 w 1374808"/>
              <a:gd name="connsiteY0" fmla="*/ 0 h 1459631"/>
              <a:gd name="connsiteX1" fmla="*/ 152400 w 1374808"/>
              <a:gd name="connsiteY1" fmla="*/ 1459631 h 1459631"/>
              <a:gd name="connsiteX2" fmla="*/ 1374808 w 1374808"/>
              <a:gd name="connsiteY2" fmla="*/ 304599 h 1459631"/>
              <a:gd name="connsiteX3" fmla="*/ 0 w 1374808"/>
              <a:gd name="connsiteY3" fmla="*/ 0 h 1459631"/>
            </a:gdLst>
            <a:ahLst/>
            <a:cxnLst>
              <a:cxn ang="0">
                <a:pos x="connsiteX0" y="connsiteY0"/>
              </a:cxn>
              <a:cxn ang="0">
                <a:pos x="connsiteX1" y="connsiteY1"/>
              </a:cxn>
              <a:cxn ang="0">
                <a:pos x="connsiteX2" y="connsiteY2"/>
              </a:cxn>
              <a:cxn ang="0">
                <a:pos x="connsiteX3" y="connsiteY3"/>
              </a:cxn>
            </a:cxnLst>
            <a:rect l="l" t="t" r="r" b="b"/>
            <a:pathLst>
              <a:path w="1374808" h="1459631">
                <a:moveTo>
                  <a:pt x="0" y="0"/>
                </a:moveTo>
                <a:lnTo>
                  <a:pt x="152400" y="1459631"/>
                </a:lnTo>
                <a:lnTo>
                  <a:pt x="1374808" y="304599"/>
                </a:lnTo>
                <a:lnTo>
                  <a:pt x="0" y="0"/>
                </a:lnTo>
                <a:close/>
              </a:path>
            </a:pathLst>
          </a:custGeom>
          <a:solidFill>
            <a:srgbClr val="FFFB6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314" name="Title 1"/>
          <p:cNvSpPr>
            <a:spLocks noGrp="1"/>
          </p:cNvSpPr>
          <p:nvPr>
            <p:ph type="title"/>
          </p:nvPr>
        </p:nvSpPr>
        <p:spPr>
          <a:xfrm>
            <a:off x="533400" y="666750"/>
            <a:ext cx="8077200" cy="1143000"/>
          </a:xfrm>
        </p:spPr>
        <p:txBody>
          <a:bodyPr/>
          <a:lstStyle/>
          <a:p>
            <a:pPr eaLnBrk="1" hangingPunct="1"/>
            <a:r>
              <a:rPr lang="en-US" sz="3200" dirty="0">
                <a:ea typeface="ヒラギノ角ゴ Pro W3" pitchFamily="48" charset="-128"/>
                <a:cs typeface="ヒラギノ角ゴ Pro W3" pitchFamily="48" charset="-128"/>
              </a:rPr>
              <a:t>Half Edge Data Structure (HEDS)</a:t>
            </a:r>
            <a:endParaRPr lang="en-US" sz="3200" dirty="0" smtClean="0">
              <a:ea typeface="ヒラギノ角ゴ Pro W3" pitchFamily="48" charset="-128"/>
              <a:cs typeface="ヒラギノ角ゴ Pro W3" pitchFamily="48" charset="-128"/>
            </a:endParaRPr>
          </a:p>
        </p:txBody>
      </p:sp>
      <p:sp>
        <p:nvSpPr>
          <p:cNvPr id="13315" name="Content Placeholder 2"/>
          <p:cNvSpPr>
            <a:spLocks noGrp="1"/>
          </p:cNvSpPr>
          <p:nvPr>
            <p:ph sz="quarter" idx="10"/>
          </p:nvPr>
        </p:nvSpPr>
        <p:spPr>
          <a:xfrm>
            <a:off x="533400" y="1200150"/>
            <a:ext cx="8077200" cy="609600"/>
          </a:xfrm>
        </p:spPr>
        <p:txBody>
          <a:bodyPr/>
          <a:lstStyle/>
          <a:p>
            <a:pPr eaLnBrk="1" hangingPunct="1"/>
            <a:r>
              <a:rPr lang="en-US" sz="2400" dirty="0" smtClean="0">
                <a:ea typeface="ヒラギノ角ゴ Pro W3" pitchFamily="48" charset="-128"/>
                <a:cs typeface="ヒラギノ角ゴ Pro W3" pitchFamily="48" charset="-128"/>
              </a:rPr>
              <a:t>HE points to its opposite half edge</a:t>
            </a:r>
          </a:p>
          <a:p>
            <a:pPr eaLnBrk="1" hangingPunct="1"/>
            <a:r>
              <a:rPr lang="en-US" sz="2400" dirty="0" smtClean="0">
                <a:ea typeface="ヒラギノ角ゴ Pro W3" pitchFamily="48" charset="-128"/>
                <a:cs typeface="ヒラギノ角ゴ Pro W3" pitchFamily="48" charset="-128"/>
              </a:rPr>
              <a:t>It can be useful to support custom data</a:t>
            </a:r>
          </a:p>
        </p:txBody>
      </p:sp>
      <p:cxnSp>
        <p:nvCxnSpPr>
          <p:cNvPr id="7" name="Straight Connector 6"/>
          <p:cNvCxnSpPr/>
          <p:nvPr/>
        </p:nvCxnSpPr>
        <p:spPr bwMode="auto">
          <a:xfrm flipV="1">
            <a:off x="2895600" y="2724150"/>
            <a:ext cx="1219200" cy="1143000"/>
          </a:xfrm>
          <a:prstGeom prst="line">
            <a:avLst/>
          </a:prstGeom>
          <a:solidFill>
            <a:schemeClr val="accent1"/>
          </a:solidFill>
          <a:ln w="38100" cap="flat" cmpd="sng" algn="ctr">
            <a:solidFill>
              <a:srgbClr val="000000"/>
            </a:solidFill>
            <a:prstDash val="solid"/>
            <a:round/>
            <a:headEnd type="none" w="med" len="med"/>
            <a:tailEnd type="none" w="med" len="med"/>
          </a:ln>
          <a:effectLst/>
        </p:spPr>
      </p:cxnSp>
      <p:cxnSp>
        <p:nvCxnSpPr>
          <p:cNvPr id="15" name="Straight Connector 14"/>
          <p:cNvCxnSpPr/>
          <p:nvPr/>
        </p:nvCxnSpPr>
        <p:spPr bwMode="auto">
          <a:xfrm>
            <a:off x="2743200" y="2419350"/>
            <a:ext cx="152400" cy="14478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a:off x="2743200" y="2419350"/>
            <a:ext cx="1371600" cy="3048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5" name="Straight Connector 24"/>
          <p:cNvCxnSpPr/>
          <p:nvPr/>
        </p:nvCxnSpPr>
        <p:spPr bwMode="auto">
          <a:xfrm>
            <a:off x="4114800" y="2724150"/>
            <a:ext cx="1219200" cy="609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27" name="Straight Connector 26"/>
          <p:cNvCxnSpPr/>
          <p:nvPr/>
        </p:nvCxnSpPr>
        <p:spPr bwMode="auto">
          <a:xfrm>
            <a:off x="1676400" y="3257550"/>
            <a:ext cx="1219200" cy="609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28" name="Straight Connector 27"/>
          <p:cNvCxnSpPr/>
          <p:nvPr/>
        </p:nvCxnSpPr>
        <p:spPr bwMode="auto">
          <a:xfrm flipV="1">
            <a:off x="1676400" y="2419350"/>
            <a:ext cx="1066800" cy="8382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31" name="Straight Connector 30"/>
          <p:cNvCxnSpPr/>
          <p:nvPr/>
        </p:nvCxnSpPr>
        <p:spPr bwMode="auto">
          <a:xfrm flipV="1">
            <a:off x="1828800" y="3867150"/>
            <a:ext cx="1066800" cy="6858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33" name="Straight Connector 32"/>
          <p:cNvCxnSpPr/>
          <p:nvPr/>
        </p:nvCxnSpPr>
        <p:spPr bwMode="auto">
          <a:xfrm flipH="1" flipV="1">
            <a:off x="2895601" y="3867151"/>
            <a:ext cx="76199" cy="914399"/>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36" name="Straight Connector 35"/>
          <p:cNvCxnSpPr/>
          <p:nvPr/>
        </p:nvCxnSpPr>
        <p:spPr bwMode="auto">
          <a:xfrm flipV="1">
            <a:off x="4343400" y="3333750"/>
            <a:ext cx="990600" cy="8382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38" name="Straight Connector 37"/>
          <p:cNvCxnSpPr/>
          <p:nvPr/>
        </p:nvCxnSpPr>
        <p:spPr bwMode="auto">
          <a:xfrm flipV="1">
            <a:off x="2971800" y="4171950"/>
            <a:ext cx="1371600" cy="609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40" name="Straight Connector 39"/>
          <p:cNvCxnSpPr/>
          <p:nvPr/>
        </p:nvCxnSpPr>
        <p:spPr bwMode="auto">
          <a:xfrm>
            <a:off x="1676400" y="3257550"/>
            <a:ext cx="152400" cy="12954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42" name="Straight Connector 41"/>
          <p:cNvCxnSpPr/>
          <p:nvPr/>
        </p:nvCxnSpPr>
        <p:spPr bwMode="auto">
          <a:xfrm>
            <a:off x="1828800" y="4552950"/>
            <a:ext cx="1143000" cy="228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46" name="Straight Connector 45"/>
          <p:cNvCxnSpPr/>
          <p:nvPr/>
        </p:nvCxnSpPr>
        <p:spPr bwMode="auto">
          <a:xfrm flipV="1">
            <a:off x="4114800" y="2114550"/>
            <a:ext cx="533400" cy="609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49" name="Straight Connector 48"/>
          <p:cNvCxnSpPr/>
          <p:nvPr/>
        </p:nvCxnSpPr>
        <p:spPr bwMode="auto">
          <a:xfrm>
            <a:off x="4648200" y="2114550"/>
            <a:ext cx="685800" cy="12192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51" name="Straight Connector 50"/>
          <p:cNvCxnSpPr/>
          <p:nvPr/>
        </p:nvCxnSpPr>
        <p:spPr bwMode="auto">
          <a:xfrm flipH="1" flipV="1">
            <a:off x="3962400" y="2038350"/>
            <a:ext cx="152400" cy="6858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53" name="Straight Connector 52"/>
          <p:cNvCxnSpPr/>
          <p:nvPr/>
        </p:nvCxnSpPr>
        <p:spPr bwMode="auto">
          <a:xfrm>
            <a:off x="3962400" y="2038350"/>
            <a:ext cx="685800" cy="762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56" name="Straight Connector 55"/>
          <p:cNvCxnSpPr/>
          <p:nvPr/>
        </p:nvCxnSpPr>
        <p:spPr bwMode="auto">
          <a:xfrm flipV="1">
            <a:off x="2743200" y="2038350"/>
            <a:ext cx="1219200" cy="3810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26" name="Straight Connector 25"/>
          <p:cNvCxnSpPr/>
          <p:nvPr/>
        </p:nvCxnSpPr>
        <p:spPr bwMode="auto">
          <a:xfrm flipV="1">
            <a:off x="3124200" y="2952750"/>
            <a:ext cx="568960" cy="533400"/>
          </a:xfrm>
          <a:prstGeom prst="line">
            <a:avLst/>
          </a:prstGeom>
          <a:solidFill>
            <a:schemeClr val="accent1"/>
          </a:solidFill>
          <a:ln w="0" cap="flat" cmpd="sng" algn="ctr">
            <a:solidFill>
              <a:srgbClr val="000000"/>
            </a:solidFill>
            <a:prstDash val="solid"/>
            <a:round/>
            <a:headEnd type="none" w="med" len="med"/>
            <a:tailEnd type="triangle" w="med" len="lg"/>
          </a:ln>
          <a:effectLst/>
        </p:spPr>
      </p:cxnSp>
      <p:sp>
        <p:nvSpPr>
          <p:cNvPr id="44" name="TextBox 43"/>
          <p:cNvSpPr txBox="1"/>
          <p:nvPr/>
        </p:nvSpPr>
        <p:spPr>
          <a:xfrm rot="19023316">
            <a:off x="3090021" y="3255019"/>
            <a:ext cx="1165704" cy="369332"/>
          </a:xfrm>
          <a:prstGeom prst="rect">
            <a:avLst/>
          </a:prstGeom>
          <a:noFill/>
        </p:spPr>
        <p:txBody>
          <a:bodyPr wrap="none" rtlCol="0">
            <a:spAutoFit/>
          </a:bodyPr>
          <a:lstStyle/>
          <a:p>
            <a:r>
              <a:rPr lang="en-US" sz="1800" dirty="0" smtClean="0">
                <a:solidFill>
                  <a:schemeClr val="bg1"/>
                </a:solidFill>
              </a:rPr>
              <a:t>opposite</a:t>
            </a:r>
            <a:endParaRPr lang="en-US" sz="1800" dirty="0">
              <a:solidFill>
                <a:schemeClr val="bg1"/>
              </a:solidFill>
            </a:endParaRPr>
          </a:p>
        </p:txBody>
      </p:sp>
      <p:cxnSp>
        <p:nvCxnSpPr>
          <p:cNvPr id="45" name="Straight Connector 44"/>
          <p:cNvCxnSpPr/>
          <p:nvPr/>
        </p:nvCxnSpPr>
        <p:spPr bwMode="auto">
          <a:xfrm flipV="1">
            <a:off x="3276600" y="3105150"/>
            <a:ext cx="568960" cy="533400"/>
          </a:xfrm>
          <a:prstGeom prst="line">
            <a:avLst/>
          </a:prstGeom>
          <a:solidFill>
            <a:schemeClr val="accent1"/>
          </a:solidFill>
          <a:ln w="0" cap="flat" cmpd="sng" algn="ctr">
            <a:solidFill>
              <a:srgbClr val="000000"/>
            </a:solidFill>
            <a:prstDash val="solid"/>
            <a:round/>
            <a:headEnd type="triangle" w="med" len="lg"/>
            <a:tailEnd type="none" w="med" len="lg"/>
          </a:ln>
          <a:effectLst/>
        </p:spPr>
      </p:cxnSp>
      <p:sp>
        <p:nvSpPr>
          <p:cNvPr id="32" name="Content Placeholder 2"/>
          <p:cNvSpPr txBox="1">
            <a:spLocks/>
          </p:cNvSpPr>
          <p:nvPr/>
        </p:nvSpPr>
        <p:spPr>
          <a:xfrm>
            <a:off x="5638800" y="2114550"/>
            <a:ext cx="3505200" cy="3200400"/>
          </a:xfrm>
          <a:prstGeom prst="rect">
            <a:avLst/>
          </a:prstGeom>
        </p:spPr>
        <p:txBody>
          <a:bodyPr/>
          <a:lstStyle/>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defRPr/>
            </a:pPr>
            <a:r>
              <a:rPr kumimoji="0" lang="en-US" sz="1800" b="1" i="0" u="none" strike="noStrike" kern="0" cap="none" spc="0" normalizeH="0" baseline="0" noProof="0" dirty="0" err="1" smtClean="0">
                <a:ln>
                  <a:noFill/>
                </a:ln>
                <a:solidFill>
                  <a:srgbClr val="002060"/>
                </a:solidFill>
                <a:effectLst/>
                <a:uLnTx/>
                <a:uFillTx/>
                <a:latin typeface="Courier New" pitchFamily="49" charset="0"/>
                <a:ea typeface="ヒラギノ角ゴ Pro W3" pitchFamily="80" charset="-128"/>
                <a:cs typeface="Courier New" pitchFamily="49" charset="0"/>
              </a:rPr>
              <a:t>struct</a:t>
            </a:r>
            <a:r>
              <a:rPr kumimoji="0" lang="en-US" sz="1800" b="1" i="0" u="none" strike="noStrike" kern="0" cap="none" spc="0" normalizeH="0" baseline="0" noProof="0" dirty="0" smtClean="0">
                <a:ln>
                  <a:noFill/>
                </a:ln>
                <a:solidFill>
                  <a:srgbClr val="002060"/>
                </a:solidFill>
                <a:effectLst/>
                <a:uLnTx/>
                <a:uFillTx/>
                <a:latin typeface="Courier New" pitchFamily="49" charset="0"/>
                <a:ea typeface="ヒラギノ角ゴ Pro W3" pitchFamily="80" charset="-128"/>
                <a:cs typeface="Courier New" pitchFamily="49" charset="0"/>
              </a:rPr>
              <a:t> </a:t>
            </a:r>
            <a:r>
              <a:rPr kumimoji="0" lang="en-US" sz="1800" b="1" i="0" u="none" strike="noStrike" kern="0" cap="none" spc="0" normalizeH="0" baseline="0" noProof="0" dirty="0" err="1" smtClean="0">
                <a:ln>
                  <a:noFill/>
                </a:ln>
                <a:solidFill>
                  <a:srgbClr val="002060"/>
                </a:solidFill>
                <a:effectLst/>
                <a:uLnTx/>
                <a:uFillTx/>
                <a:latin typeface="Courier New" pitchFamily="49" charset="0"/>
                <a:ea typeface="ヒラギノ角ゴ Pro W3" pitchFamily="80" charset="-128"/>
                <a:cs typeface="Courier New" pitchFamily="49" charset="0"/>
              </a:rPr>
              <a:t>HalfEdge</a:t>
            </a:r>
            <a:endParaRPr kumimoji="0" lang="en-US" sz="1800" b="1" i="0" u="none" strike="noStrike" kern="0" cap="none" spc="0" normalizeH="0" baseline="0" noProof="0" dirty="0" smtClean="0">
              <a:ln>
                <a:noFill/>
              </a:ln>
              <a:solidFill>
                <a:srgbClr val="002060"/>
              </a:solidFill>
              <a:effectLst/>
              <a:uLnTx/>
              <a:uFillTx/>
              <a:latin typeface="Courier New" pitchFamily="49" charset="0"/>
              <a:ea typeface="ヒラギノ角ゴ Pro W3" pitchFamily="80" charset="-128"/>
              <a:cs typeface="Courier New" pitchFamily="49" charset="0"/>
            </a:endParaRPr>
          </a:p>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defRPr/>
            </a:pP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a:t>
            </a:r>
          </a:p>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tab pos="234950" algn="l"/>
              </a:tabLst>
              <a:defRPr/>
            </a:pP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	</a:t>
            </a:r>
            <a:r>
              <a:rPr kumimoji="0" lang="en-US" sz="1800" b="0" i="0" u="none" strike="noStrike" kern="0" cap="none" spc="0" normalizeH="0" baseline="0" noProof="0" dirty="0" err="1" smtClean="0">
                <a:ln>
                  <a:noFill/>
                </a:ln>
                <a:solidFill>
                  <a:srgbClr val="000000"/>
                </a:solidFill>
                <a:effectLst/>
                <a:uLnTx/>
                <a:uFillTx/>
                <a:latin typeface="Courier New" pitchFamily="49" charset="0"/>
                <a:ea typeface="ヒラギノ角ゴ Pro W3" pitchFamily="80" charset="-128"/>
                <a:cs typeface="Courier New" pitchFamily="49" charset="0"/>
              </a:rPr>
              <a:t>HalfEdgeVert</a:t>
            </a: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 *</a:t>
            </a:r>
            <a:r>
              <a:rPr kumimoji="0" lang="en-US" sz="1800" b="0" i="0" u="none" strike="noStrike" kern="0" cap="none" spc="0" normalizeH="0" baseline="0" noProof="0" dirty="0" err="1" smtClean="0">
                <a:ln>
                  <a:noFill/>
                </a:ln>
                <a:solidFill>
                  <a:srgbClr val="000000"/>
                </a:solidFill>
                <a:effectLst/>
                <a:uLnTx/>
                <a:uFillTx/>
                <a:latin typeface="Courier New" pitchFamily="49" charset="0"/>
                <a:ea typeface="ヒラギノ角ゴ Pro W3" pitchFamily="80" charset="-128"/>
                <a:cs typeface="Courier New" pitchFamily="49" charset="0"/>
              </a:rPr>
              <a:t>endPt</a:t>
            </a: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a:t>
            </a:r>
          </a:p>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tab pos="234950" algn="l"/>
              </a:tabLst>
              <a:defRPr/>
            </a:pP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	</a:t>
            </a:r>
            <a:r>
              <a:rPr kumimoji="0" lang="en-US" sz="1800" b="0" i="0" u="none" strike="noStrike" kern="0" cap="none" spc="0" normalizeH="0" baseline="0" noProof="0" dirty="0" err="1" smtClean="0">
                <a:ln>
                  <a:noFill/>
                </a:ln>
                <a:solidFill>
                  <a:srgbClr val="000000"/>
                </a:solidFill>
                <a:effectLst/>
                <a:uLnTx/>
                <a:uFillTx/>
                <a:latin typeface="Courier New" pitchFamily="49" charset="0"/>
                <a:ea typeface="ヒラギノ角ゴ Pro W3" pitchFamily="80" charset="-128"/>
                <a:cs typeface="Courier New" pitchFamily="49" charset="0"/>
              </a:rPr>
              <a:t>HalfEdge</a:t>
            </a: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 *next;</a:t>
            </a:r>
          </a:p>
          <a:p>
            <a:pPr lvl="0" algn="l" eaLnBrk="0" hangingPunct="0">
              <a:spcBef>
                <a:spcPct val="20000"/>
              </a:spcBef>
              <a:buClr>
                <a:srgbClr val="000000"/>
              </a:buClr>
              <a:buSzPct val="75000"/>
              <a:tabLst>
                <a:tab pos="234950" algn="l"/>
              </a:tabLst>
            </a:pPr>
            <a:r>
              <a:rPr kumimoji="0" lang="en-US" sz="1800" kern="0" dirty="0" smtClean="0">
                <a:solidFill>
                  <a:srgbClr val="000000"/>
                </a:solidFill>
                <a:latin typeface="Courier New" pitchFamily="49" charset="0"/>
                <a:ea typeface="ヒラギノ角ゴ Pro W3" pitchFamily="80" charset="-128"/>
                <a:cs typeface="Courier New" pitchFamily="49" charset="0"/>
              </a:rPr>
              <a:t>	</a:t>
            </a:r>
            <a:r>
              <a:rPr kumimoji="0" lang="en-US" sz="1800" kern="0" dirty="0" err="1" smtClean="0">
                <a:solidFill>
                  <a:srgbClr val="000000"/>
                </a:solidFill>
                <a:latin typeface="Courier New" pitchFamily="49" charset="0"/>
                <a:ea typeface="ヒラギノ角ゴ Pro W3" pitchFamily="80" charset="-128"/>
                <a:cs typeface="Courier New" pitchFamily="49" charset="0"/>
              </a:rPr>
              <a:t>HalfEdgeFace</a:t>
            </a:r>
            <a:r>
              <a:rPr kumimoji="0" lang="en-US" sz="1800" kern="0" dirty="0" smtClean="0">
                <a:solidFill>
                  <a:srgbClr val="000000"/>
                </a:solidFill>
                <a:latin typeface="Courier New" pitchFamily="49" charset="0"/>
                <a:ea typeface="ヒラギノ角ゴ Pro W3" pitchFamily="80" charset="-128"/>
                <a:cs typeface="Courier New" pitchFamily="49" charset="0"/>
              </a:rPr>
              <a:t> *face;</a:t>
            </a:r>
          </a:p>
          <a:p>
            <a:pPr lvl="0" algn="l" eaLnBrk="0" hangingPunct="0">
              <a:spcBef>
                <a:spcPct val="20000"/>
              </a:spcBef>
              <a:buClr>
                <a:srgbClr val="000000"/>
              </a:buClr>
              <a:buSzPct val="75000"/>
              <a:tabLst>
                <a:tab pos="234950" algn="l"/>
              </a:tabLst>
            </a:pPr>
            <a:r>
              <a:rPr kumimoji="0" lang="en-US" sz="1800" kern="0" dirty="0" smtClean="0">
                <a:solidFill>
                  <a:srgbClr val="000000"/>
                </a:solidFill>
                <a:latin typeface="Courier New" pitchFamily="49" charset="0"/>
                <a:ea typeface="ヒラギノ角ゴ Pro W3" pitchFamily="80" charset="-128"/>
                <a:cs typeface="Courier New" pitchFamily="49" charset="0"/>
              </a:rPr>
              <a:t>	</a:t>
            </a:r>
            <a:r>
              <a:rPr kumimoji="0" lang="en-US" sz="1800" b="0" i="0" u="none" strike="noStrike" kern="0" cap="none" spc="0" normalizeH="0" baseline="0" noProof="0" dirty="0" err="1" smtClean="0">
                <a:ln>
                  <a:noFill/>
                </a:ln>
                <a:solidFill>
                  <a:srgbClr val="000000"/>
                </a:solidFill>
                <a:effectLst/>
                <a:uLnTx/>
                <a:uFillTx/>
                <a:latin typeface="Courier New" pitchFamily="49" charset="0"/>
                <a:ea typeface="ヒラギノ角ゴ Pro W3" pitchFamily="80" charset="-128"/>
                <a:cs typeface="Courier New" pitchFamily="49" charset="0"/>
              </a:rPr>
              <a:t>HalfEdge</a:t>
            </a: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 *opposite;</a:t>
            </a:r>
          </a:p>
          <a:p>
            <a:pPr lvl="0" algn="l" eaLnBrk="0" hangingPunct="0">
              <a:spcBef>
                <a:spcPct val="20000"/>
              </a:spcBef>
              <a:buClr>
                <a:srgbClr val="000000"/>
              </a:buClr>
              <a:buSzPct val="75000"/>
              <a:tabLst>
                <a:tab pos="234950" algn="l"/>
              </a:tabLst>
            </a:pPr>
            <a:r>
              <a:rPr kumimoji="0" lang="en-US" sz="1800" kern="0" dirty="0" smtClean="0">
                <a:solidFill>
                  <a:srgbClr val="000000"/>
                </a:solidFill>
                <a:latin typeface="Courier New" pitchFamily="49" charset="0"/>
                <a:ea typeface="ヒラギノ角ゴ Pro W3" pitchFamily="80" charset="-128"/>
                <a:cs typeface="Courier New" pitchFamily="49" charset="0"/>
              </a:rPr>
              <a:t>	void *</a:t>
            </a:r>
            <a:r>
              <a:rPr kumimoji="0" lang="en-US" sz="1800" kern="0" dirty="0" err="1" smtClean="0">
                <a:solidFill>
                  <a:srgbClr val="000000"/>
                </a:solidFill>
                <a:latin typeface="Courier New" pitchFamily="49" charset="0"/>
                <a:ea typeface="ヒラギノ角ゴ Pro W3" pitchFamily="80" charset="-128"/>
                <a:cs typeface="Courier New" pitchFamily="49" charset="0"/>
              </a:rPr>
              <a:t>userData</a:t>
            </a:r>
            <a:r>
              <a:rPr kumimoji="0" lang="en-US" sz="1800" kern="0" dirty="0" smtClean="0">
                <a:solidFill>
                  <a:srgbClr val="000000"/>
                </a:solidFill>
                <a:latin typeface="Courier New" pitchFamily="49" charset="0"/>
                <a:ea typeface="ヒラギノ角ゴ Pro W3" pitchFamily="80" charset="-128"/>
                <a:cs typeface="Courier New" pitchFamily="49" charset="0"/>
              </a:rPr>
              <a:t>;</a:t>
            </a:r>
          </a:p>
          <a:p>
            <a:pPr lvl="0" algn="l" eaLnBrk="0" hangingPunct="0">
              <a:spcBef>
                <a:spcPct val="20000"/>
              </a:spcBef>
              <a:buClr>
                <a:srgbClr val="000000"/>
              </a:buClr>
              <a:buSzPct val="75000"/>
              <a:tabLst>
                <a:tab pos="234950" algn="l"/>
              </a:tabLst>
            </a:pPr>
            <a:r>
              <a:rPr kumimoji="0" lang="en-US" sz="1800" kern="0" dirty="0" smtClean="0">
                <a:solidFill>
                  <a:srgbClr val="000000"/>
                </a:solidFill>
                <a:latin typeface="Courier New" pitchFamily="49" charset="0"/>
                <a:ea typeface="ヒラギノ角ゴ Pro W3" pitchFamily="80" charset="-128"/>
                <a:cs typeface="Courier New" pitchFamily="49" charset="0"/>
              </a:rPr>
              <a:t>	unsigned char marker;</a:t>
            </a:r>
            <a:endPar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endParaRPr>
          </a:p>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defRPr/>
            </a:pP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a:t>
            </a:r>
          </a:p>
        </p:txBody>
      </p:sp>
      <p:cxnSp>
        <p:nvCxnSpPr>
          <p:cNvPr id="34" name="Straight Connector 33"/>
          <p:cNvCxnSpPr/>
          <p:nvPr/>
        </p:nvCxnSpPr>
        <p:spPr bwMode="auto">
          <a:xfrm>
            <a:off x="4114800" y="2724150"/>
            <a:ext cx="228600" cy="14478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35" name="Straight Connector 34"/>
          <p:cNvCxnSpPr/>
          <p:nvPr/>
        </p:nvCxnSpPr>
        <p:spPr bwMode="auto">
          <a:xfrm>
            <a:off x="2895600" y="3867150"/>
            <a:ext cx="1447800" cy="3048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sp>
        <p:nvSpPr>
          <p:cNvPr id="19" name="Oval 18"/>
          <p:cNvSpPr/>
          <p:nvPr/>
        </p:nvSpPr>
        <p:spPr bwMode="auto">
          <a:xfrm>
            <a:off x="2857496" y="38290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 name="Oval 9"/>
          <p:cNvSpPr/>
          <p:nvPr/>
        </p:nvSpPr>
        <p:spPr bwMode="auto">
          <a:xfrm>
            <a:off x="4071949" y="26860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custDataLst>
      <p:tags r:id="rId1"/>
    </p:custDataLst>
    <p:extLst>
      <p:ext uri="{BB962C8B-B14F-4D97-AF65-F5344CB8AC3E}">
        <p14:creationId xmlns:p14="http://schemas.microsoft.com/office/powerpoint/2010/main" val="1654622837"/>
      </p:ext>
    </p:extLst>
  </p:cSld>
  <p:clrMapOvr>
    <a:masterClrMapping/>
  </p:clrMapOvr>
  <mc:AlternateContent xmlns:mc="http://schemas.openxmlformats.org/markup-compatibility/2006" xmlns:p14="http://schemas.microsoft.com/office/powerpoint/2010/main">
    <mc:Choice Requires="p14">
      <p:transition spd="slow" p14:dur="2000" advTm="6372"/>
    </mc:Choice>
    <mc:Fallback xmlns="">
      <p:transition spd="slow" advTm="637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half edge class definitions</a:t>
            </a:r>
            <a:endParaRPr lang="en-US" dirty="0"/>
          </a:p>
        </p:txBody>
      </p:sp>
      <p:sp>
        <p:nvSpPr>
          <p:cNvPr id="3" name="Content Placeholder 2"/>
          <p:cNvSpPr>
            <a:spLocks noGrp="1"/>
          </p:cNvSpPr>
          <p:nvPr>
            <p:ph sz="quarter" idx="10"/>
          </p:nvPr>
        </p:nvSpPr>
        <p:spPr>
          <a:xfrm>
            <a:off x="685800" y="1504950"/>
            <a:ext cx="3505200" cy="3200400"/>
          </a:xfrm>
        </p:spPr>
        <p:txBody>
          <a:bodyPr/>
          <a:lstStyle/>
          <a:p>
            <a:pPr indent="0">
              <a:buNone/>
            </a:pPr>
            <a:r>
              <a:rPr lang="en-US" sz="1800" b="1" dirty="0" err="1" smtClean="0">
                <a:solidFill>
                  <a:srgbClr val="002060"/>
                </a:solidFill>
                <a:latin typeface="Courier New" pitchFamily="49" charset="0"/>
                <a:cs typeface="Courier New" pitchFamily="49" charset="0"/>
              </a:rPr>
              <a:t>struct</a:t>
            </a:r>
            <a:r>
              <a:rPr lang="en-US" sz="1800" b="1" dirty="0" smtClean="0">
                <a:solidFill>
                  <a:srgbClr val="002060"/>
                </a:solidFill>
                <a:latin typeface="Courier New" pitchFamily="49" charset="0"/>
                <a:cs typeface="Courier New" pitchFamily="49" charset="0"/>
              </a:rPr>
              <a:t> </a:t>
            </a:r>
            <a:r>
              <a:rPr lang="en-US" sz="1800" b="1" dirty="0" err="1" smtClean="0">
                <a:solidFill>
                  <a:srgbClr val="002060"/>
                </a:solidFill>
                <a:latin typeface="Courier New" pitchFamily="49" charset="0"/>
                <a:cs typeface="Courier New" pitchFamily="49" charset="0"/>
              </a:rPr>
              <a:t>HalfEdge</a:t>
            </a:r>
            <a:endParaRPr lang="en-US" sz="1800" b="1" dirty="0" smtClean="0">
              <a:solidFill>
                <a:srgbClr val="002060"/>
              </a:solidFill>
              <a:latin typeface="Courier New" pitchFamily="49" charset="0"/>
              <a:cs typeface="Courier New" pitchFamily="49" charset="0"/>
            </a:endParaRPr>
          </a:p>
          <a:p>
            <a:pPr indent="0">
              <a:buNone/>
            </a:pPr>
            <a:r>
              <a:rPr lang="en-US" sz="1800" dirty="0" smtClean="0">
                <a:latin typeface="Courier New" pitchFamily="49" charset="0"/>
                <a:cs typeface="Courier New" pitchFamily="49" charset="0"/>
              </a:rPr>
              <a:t>{</a:t>
            </a:r>
          </a:p>
          <a:p>
            <a:pPr indent="0">
              <a:buNone/>
              <a:tabLst>
                <a:tab pos="234950" algn="l"/>
              </a:tabLst>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HalfEdgeVert</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endPt</a:t>
            </a:r>
            <a:r>
              <a:rPr lang="en-US" sz="1800" dirty="0" smtClean="0">
                <a:latin typeface="Courier New" pitchFamily="49" charset="0"/>
                <a:cs typeface="Courier New" pitchFamily="49" charset="0"/>
              </a:rPr>
              <a:t>;</a:t>
            </a:r>
          </a:p>
          <a:p>
            <a:pPr indent="0">
              <a:buNone/>
              <a:tabLst>
                <a:tab pos="234950" algn="l"/>
              </a:tabLst>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HalfEdge</a:t>
            </a:r>
            <a:r>
              <a:rPr lang="en-US" sz="1800" dirty="0" smtClean="0">
                <a:latin typeface="Courier New" pitchFamily="49" charset="0"/>
                <a:cs typeface="Courier New" pitchFamily="49" charset="0"/>
              </a:rPr>
              <a:t> *next;</a:t>
            </a:r>
          </a:p>
          <a:p>
            <a:pPr indent="0">
              <a:buNone/>
              <a:tabLst>
                <a:tab pos="234950" algn="l"/>
              </a:tabLst>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HalfEdge</a:t>
            </a:r>
            <a:r>
              <a:rPr lang="en-US" sz="1800" dirty="0" smtClean="0">
                <a:latin typeface="Courier New" pitchFamily="49" charset="0"/>
                <a:cs typeface="Courier New" pitchFamily="49" charset="0"/>
              </a:rPr>
              <a:t> *opposite;</a:t>
            </a:r>
          </a:p>
          <a:p>
            <a:pPr indent="0">
              <a:buNone/>
              <a:tabLst>
                <a:tab pos="234950" algn="l"/>
              </a:tabLst>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HalfEdgeFace</a:t>
            </a:r>
            <a:r>
              <a:rPr lang="en-US" sz="1800" dirty="0" smtClean="0">
                <a:latin typeface="Courier New" pitchFamily="49" charset="0"/>
                <a:cs typeface="Courier New" pitchFamily="49" charset="0"/>
              </a:rPr>
              <a:t> *face;</a:t>
            </a:r>
          </a:p>
          <a:p>
            <a:pPr indent="0">
              <a:buNone/>
              <a:tabLst>
                <a:tab pos="234950" algn="l"/>
              </a:tabLst>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void *</a:t>
            </a:r>
            <a:r>
              <a:rPr lang="en-US" sz="1800" dirty="0" err="1" smtClean="0">
                <a:latin typeface="Courier New" pitchFamily="49" charset="0"/>
                <a:cs typeface="Courier New" pitchFamily="49" charset="0"/>
              </a:rPr>
              <a:t>userData</a:t>
            </a:r>
            <a:r>
              <a:rPr lang="en-US" sz="1800" dirty="0" smtClean="0">
                <a:latin typeface="Courier New" pitchFamily="49" charset="0"/>
                <a:cs typeface="Courier New" pitchFamily="49" charset="0"/>
              </a:rPr>
              <a:t>;</a:t>
            </a:r>
          </a:p>
          <a:p>
            <a:pPr indent="0">
              <a:buNone/>
              <a:tabLst>
                <a:tab pos="234950" algn="l"/>
              </a:tabLst>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unsigned char marker;</a:t>
            </a:r>
          </a:p>
          <a:p>
            <a:pPr indent="0">
              <a:buNone/>
            </a:pPr>
            <a:r>
              <a:rPr lang="en-US" sz="1800" dirty="0" smtClean="0">
                <a:latin typeface="Courier New" pitchFamily="49" charset="0"/>
                <a:cs typeface="Courier New" pitchFamily="49" charset="0"/>
              </a:rPr>
              <a:t>};</a:t>
            </a:r>
          </a:p>
        </p:txBody>
      </p:sp>
      <p:sp>
        <p:nvSpPr>
          <p:cNvPr id="4" name="Content Placeholder 2"/>
          <p:cNvSpPr txBox="1">
            <a:spLocks/>
          </p:cNvSpPr>
          <p:nvPr/>
        </p:nvSpPr>
        <p:spPr>
          <a:xfrm>
            <a:off x="4953000" y="2952750"/>
            <a:ext cx="3505200" cy="14478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None/>
            </a:pPr>
            <a:r>
              <a:rPr lang="en-US" sz="1800" b="1" dirty="0" err="1" smtClean="0">
                <a:solidFill>
                  <a:srgbClr val="002060"/>
                </a:solidFill>
                <a:latin typeface="Courier New" pitchFamily="49" charset="0"/>
                <a:cs typeface="Courier New" pitchFamily="49" charset="0"/>
              </a:rPr>
              <a:t>struct</a:t>
            </a:r>
            <a:r>
              <a:rPr lang="en-US" sz="1800" b="1" dirty="0" smtClean="0">
                <a:solidFill>
                  <a:srgbClr val="002060"/>
                </a:solidFill>
                <a:latin typeface="Courier New" pitchFamily="49" charset="0"/>
                <a:cs typeface="Courier New" pitchFamily="49" charset="0"/>
              </a:rPr>
              <a:t> </a:t>
            </a:r>
            <a:r>
              <a:rPr lang="en-US" sz="1800" b="1" dirty="0" err="1" smtClean="0">
                <a:solidFill>
                  <a:srgbClr val="002060"/>
                </a:solidFill>
                <a:latin typeface="Courier New" pitchFamily="49" charset="0"/>
                <a:cs typeface="Courier New" pitchFamily="49" charset="0"/>
              </a:rPr>
              <a:t>HalfEdgeVert</a:t>
            </a:r>
            <a:endParaRPr lang="en-US" sz="1800" b="1" dirty="0">
              <a:solidFill>
                <a:srgbClr val="002060"/>
              </a:solidFill>
              <a:latin typeface="Courier New" pitchFamily="49" charset="0"/>
              <a:cs typeface="Courier New" pitchFamily="49" charset="0"/>
            </a:endParaRPr>
          </a:p>
          <a:p>
            <a:pPr indent="0">
              <a:buNone/>
            </a:pPr>
            <a:r>
              <a:rPr lang="en-US" sz="1800" dirty="0">
                <a:latin typeface="Courier New" pitchFamily="49" charset="0"/>
                <a:cs typeface="Courier New" pitchFamily="49" charset="0"/>
              </a:rPr>
              <a:t>{</a:t>
            </a:r>
          </a:p>
          <a:p>
            <a:pPr indent="0">
              <a:buNone/>
              <a:tabLst>
                <a:tab pos="234950" algn="l"/>
              </a:tabLst>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HalfEdge</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halfEdge</a:t>
            </a:r>
            <a:r>
              <a:rPr lang="en-US" sz="1800" dirty="0" smtClean="0">
                <a:latin typeface="Courier New" pitchFamily="49" charset="0"/>
                <a:cs typeface="Courier New" pitchFamily="49" charset="0"/>
              </a:rPr>
              <a:t>;</a:t>
            </a:r>
          </a:p>
          <a:p>
            <a:pPr indent="0">
              <a:buNone/>
              <a:tabLst>
                <a:tab pos="234950" algn="l"/>
              </a:tabLst>
            </a:pPr>
            <a:r>
              <a:rPr lang="en-US" sz="1800" dirty="0">
                <a:latin typeface="Courier New" pitchFamily="49" charset="0"/>
                <a:cs typeface="Courier New" pitchFamily="49" charset="0"/>
              </a:rPr>
              <a:t>	</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index;</a:t>
            </a:r>
          </a:p>
          <a:p>
            <a:pPr indent="0">
              <a:buNone/>
              <a:tabLst>
                <a:tab pos="234950" algn="l"/>
              </a:tabLst>
            </a:pPr>
            <a:r>
              <a:rPr lang="en-US" sz="1800" dirty="0">
                <a:latin typeface="Courier New" pitchFamily="49" charset="0"/>
                <a:cs typeface="Courier New" pitchFamily="49" charset="0"/>
              </a:rPr>
              <a:t>	</a:t>
            </a:r>
            <a:r>
              <a:rPr lang="en-US" sz="1800" dirty="0" smtClean="0">
                <a:latin typeface="Courier New" pitchFamily="49" charset="0"/>
                <a:cs typeface="Courier New" pitchFamily="49" charset="0"/>
              </a:rPr>
              <a:t>unsigned </a:t>
            </a:r>
            <a:r>
              <a:rPr lang="en-US" sz="1800" dirty="0">
                <a:latin typeface="Courier New" pitchFamily="49" charset="0"/>
                <a:cs typeface="Courier New" pitchFamily="49" charset="0"/>
              </a:rPr>
              <a:t>char marker;</a:t>
            </a:r>
          </a:p>
          <a:p>
            <a:pPr indent="0">
              <a:buNone/>
            </a:pPr>
            <a:r>
              <a:rPr lang="en-US" sz="1800" dirty="0" smtClean="0">
                <a:latin typeface="Courier New" pitchFamily="49" charset="0"/>
                <a:cs typeface="Courier New" pitchFamily="49" charset="0"/>
              </a:rPr>
              <a:t>};</a:t>
            </a:r>
          </a:p>
          <a:p>
            <a:pPr indent="0">
              <a:buNone/>
            </a:pPr>
            <a:endParaRPr lang="en-US" sz="1800" b="1" dirty="0">
              <a:latin typeface="Courier New" pitchFamily="49" charset="0"/>
              <a:cs typeface="Courier New" pitchFamily="49" charset="0"/>
            </a:endParaRPr>
          </a:p>
        </p:txBody>
      </p:sp>
      <p:sp>
        <p:nvSpPr>
          <p:cNvPr id="5" name="Content Placeholder 2"/>
          <p:cNvSpPr txBox="1">
            <a:spLocks/>
          </p:cNvSpPr>
          <p:nvPr/>
        </p:nvSpPr>
        <p:spPr>
          <a:xfrm>
            <a:off x="4953000" y="1276350"/>
            <a:ext cx="3505200" cy="14478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800" b="1" dirty="0" err="1" smtClean="0">
                <a:solidFill>
                  <a:srgbClr val="002060"/>
                </a:solidFill>
                <a:latin typeface="Courier New" pitchFamily="49" charset="0"/>
                <a:cs typeface="Courier New" pitchFamily="49" charset="0"/>
              </a:rPr>
              <a:t>struct</a:t>
            </a:r>
            <a:r>
              <a:rPr lang="en-US" sz="1800" b="1" dirty="0" smtClean="0">
                <a:solidFill>
                  <a:srgbClr val="002060"/>
                </a:solidFill>
                <a:latin typeface="Courier New" pitchFamily="49" charset="0"/>
                <a:cs typeface="Courier New" pitchFamily="49" charset="0"/>
              </a:rPr>
              <a:t> </a:t>
            </a:r>
            <a:r>
              <a:rPr lang="en-US" sz="1800" b="1" dirty="0" err="1" smtClean="0">
                <a:solidFill>
                  <a:srgbClr val="002060"/>
                </a:solidFill>
                <a:latin typeface="Courier New" pitchFamily="49" charset="0"/>
                <a:cs typeface="Courier New" pitchFamily="49" charset="0"/>
              </a:rPr>
              <a:t>HalfEdgeFace</a:t>
            </a:r>
            <a:endParaRPr lang="en-US" sz="1800" b="1" dirty="0" smtClean="0">
              <a:solidFill>
                <a:srgbClr val="002060"/>
              </a:solidFill>
              <a:latin typeface="Courier New" pitchFamily="49" charset="0"/>
              <a:cs typeface="Courier New" pitchFamily="49" charset="0"/>
            </a:endParaRPr>
          </a:p>
          <a:p>
            <a:pPr indent="0">
              <a:buFont typeface="Verdana" pitchFamily="34" charset="0"/>
              <a:buNone/>
            </a:pPr>
            <a:r>
              <a:rPr lang="en-US" sz="1800" dirty="0" smtClean="0">
                <a:latin typeface="Courier New" pitchFamily="49" charset="0"/>
                <a:cs typeface="Courier New" pitchFamily="49" charset="0"/>
              </a:rPr>
              <a:t>{</a:t>
            </a:r>
          </a:p>
          <a:p>
            <a:pPr indent="0">
              <a:buFont typeface="Verdana" pitchFamily="34" charset="0"/>
              <a:buNone/>
              <a:tabLst>
                <a:tab pos="234950" algn="l"/>
              </a:tabLst>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HalfEdge</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halfEdge</a:t>
            </a:r>
            <a:r>
              <a:rPr lang="en-US" sz="1800" dirty="0" smtClean="0">
                <a:latin typeface="Courier New" pitchFamily="49" charset="0"/>
                <a:cs typeface="Courier New" pitchFamily="49" charset="0"/>
              </a:rPr>
              <a:t>;</a:t>
            </a:r>
          </a:p>
          <a:p>
            <a:pPr indent="0">
              <a:buFont typeface="Verdana" pitchFamily="34" charset="0"/>
              <a:buNone/>
              <a:tabLst>
                <a:tab pos="234950" algn="l"/>
              </a:tabLst>
            </a:pPr>
            <a:r>
              <a:rPr lang="en-US" sz="1800" dirty="0" smtClean="0">
                <a:latin typeface="Courier New" pitchFamily="49" charset="0"/>
                <a:cs typeface="Courier New" pitchFamily="49" charset="0"/>
              </a:rPr>
              <a:t>	unsigned char marker;</a:t>
            </a:r>
          </a:p>
          <a:p>
            <a:pPr indent="0">
              <a:buFont typeface="Verdana" pitchFamily="34" charset="0"/>
              <a:buNone/>
            </a:pPr>
            <a:r>
              <a:rPr lang="en-US" sz="1800" dirty="0" smtClean="0">
                <a:latin typeface="Courier New" pitchFamily="49" charset="0"/>
                <a:cs typeface="Courier New" pitchFamily="49" charset="0"/>
              </a:rPr>
              <a:t>};</a:t>
            </a:r>
          </a:p>
          <a:p>
            <a:pPr indent="0">
              <a:buNone/>
            </a:pPr>
            <a:endParaRPr lang="en-US" sz="1800" b="1" dirty="0">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3033652271"/>
      </p:ext>
    </p:extLst>
  </p:cSld>
  <p:clrMapOvr>
    <a:masterClrMapping/>
  </p:clrMapOvr>
  <mc:AlternateContent xmlns:mc="http://schemas.openxmlformats.org/markup-compatibility/2006" xmlns:p14="http://schemas.microsoft.com/office/powerpoint/2010/main">
    <mc:Choice Requires="p14">
      <p:transition spd="slow" p14:dur="2000" advTm="4038"/>
    </mc:Choice>
    <mc:Fallback xmlns="">
      <p:transition spd="slow" advTm="40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HDS Invariants</a:t>
            </a:r>
            <a:endParaRPr lang="en-US" dirty="0"/>
          </a:p>
        </p:txBody>
      </p:sp>
      <p:sp>
        <p:nvSpPr>
          <p:cNvPr id="3" name="Content Placeholder 2"/>
          <p:cNvSpPr>
            <a:spLocks noGrp="1"/>
          </p:cNvSpPr>
          <p:nvPr>
            <p:ph sz="quarter" idx="10"/>
          </p:nvPr>
        </p:nvSpPr>
        <p:spPr>
          <a:xfrm>
            <a:off x="533400" y="1340262"/>
            <a:ext cx="8077200" cy="2743200"/>
          </a:xfrm>
        </p:spPr>
        <p:txBody>
          <a:bodyPr/>
          <a:lstStyle/>
          <a:p>
            <a:r>
              <a:rPr lang="en-US" sz="2400" dirty="0" smtClean="0"/>
              <a:t>Strict</a:t>
            </a:r>
          </a:p>
          <a:p>
            <a:pPr lvl="1"/>
            <a:r>
              <a:rPr lang="en-US" sz="2000" dirty="0" err="1" smtClean="0"/>
              <a:t>halfEdge</a:t>
            </a:r>
            <a:r>
              <a:rPr lang="en-US" sz="2000" dirty="0" smtClean="0"/>
              <a:t> != </a:t>
            </a:r>
            <a:r>
              <a:rPr lang="en-US" sz="2000" dirty="0" err="1" smtClean="0"/>
              <a:t>halfEdge</a:t>
            </a:r>
            <a:r>
              <a:rPr lang="en-US" sz="2000" dirty="0" smtClean="0"/>
              <a:t>-&gt;opposite</a:t>
            </a:r>
          </a:p>
          <a:p>
            <a:pPr lvl="1"/>
            <a:r>
              <a:rPr lang="en-US" sz="2000" dirty="0" err="1" smtClean="0"/>
              <a:t>halfEdge</a:t>
            </a:r>
            <a:r>
              <a:rPr lang="en-US" sz="2000" dirty="0" smtClean="0"/>
              <a:t> != </a:t>
            </a:r>
            <a:r>
              <a:rPr lang="en-US" sz="2000" dirty="0" err="1" smtClean="0"/>
              <a:t>halfEdge</a:t>
            </a:r>
            <a:r>
              <a:rPr lang="en-US" sz="2000" dirty="0" smtClean="0"/>
              <a:t>-&gt;next</a:t>
            </a:r>
          </a:p>
          <a:p>
            <a:pPr lvl="1"/>
            <a:r>
              <a:rPr lang="en-US" sz="2000" dirty="0" err="1" smtClean="0"/>
              <a:t>halfEdge</a:t>
            </a:r>
            <a:r>
              <a:rPr lang="en-US" sz="2000" dirty="0" smtClean="0"/>
              <a:t> == </a:t>
            </a:r>
            <a:r>
              <a:rPr lang="en-US" sz="2000" dirty="0" err="1" smtClean="0"/>
              <a:t>halfEdge</a:t>
            </a:r>
            <a:r>
              <a:rPr lang="en-US" sz="2000" dirty="0" smtClean="0"/>
              <a:t>-&gt;opposite-&gt;opposite</a:t>
            </a:r>
          </a:p>
          <a:p>
            <a:pPr lvl="1"/>
            <a:r>
              <a:rPr lang="en-US" sz="2000" dirty="0" err="1" smtClean="0"/>
              <a:t>startPt</a:t>
            </a:r>
            <a:r>
              <a:rPr lang="en-US" sz="2000" dirty="0" smtClean="0"/>
              <a:t>(</a:t>
            </a:r>
            <a:r>
              <a:rPr lang="en-US" sz="2000" dirty="0" err="1" smtClean="0"/>
              <a:t>halfEdge</a:t>
            </a:r>
            <a:r>
              <a:rPr lang="en-US" sz="2000" dirty="0" smtClean="0"/>
              <a:t>) == </a:t>
            </a:r>
            <a:r>
              <a:rPr lang="en-US" sz="2000" dirty="0" err="1" smtClean="0"/>
              <a:t>halfEdge</a:t>
            </a:r>
            <a:r>
              <a:rPr lang="en-US" sz="2000" dirty="0" smtClean="0"/>
              <a:t>-&gt;opposite-&gt;</a:t>
            </a:r>
            <a:r>
              <a:rPr lang="en-US" sz="2000" dirty="0" err="1" smtClean="0"/>
              <a:t>endPt</a:t>
            </a:r>
            <a:endParaRPr lang="en-US" sz="2000" dirty="0" smtClean="0"/>
          </a:p>
          <a:p>
            <a:pPr lvl="1"/>
            <a:r>
              <a:rPr lang="en-US" sz="2000" dirty="0" smtClean="0"/>
              <a:t>There are a few others…</a:t>
            </a:r>
          </a:p>
          <a:p>
            <a:r>
              <a:rPr lang="en-US" sz="2400" dirty="0" smtClean="0"/>
              <a:t>Implement in code for convenience</a:t>
            </a:r>
          </a:p>
          <a:p>
            <a:pPr lvl="1"/>
            <a:r>
              <a:rPr lang="en-US" sz="2000" dirty="0" smtClean="0"/>
              <a:t>Vertex == Vertex-&gt;</a:t>
            </a:r>
            <a:r>
              <a:rPr lang="en-US" sz="2000" dirty="0" err="1" smtClean="0"/>
              <a:t>halfEdge</a:t>
            </a:r>
            <a:r>
              <a:rPr lang="en-US" sz="2000" dirty="0" smtClean="0"/>
              <a:t>-&gt;</a:t>
            </a:r>
            <a:r>
              <a:rPr lang="en-US" sz="2000" dirty="0" err="1" smtClean="0"/>
              <a:t>endPt</a:t>
            </a:r>
            <a:endParaRPr lang="en-US" sz="2000" dirty="0" smtClean="0"/>
          </a:p>
        </p:txBody>
      </p:sp>
    </p:spTree>
    <p:custDataLst>
      <p:tags r:id="rId1"/>
    </p:custDataLst>
    <p:extLst>
      <p:ext uri="{BB962C8B-B14F-4D97-AF65-F5344CB8AC3E}">
        <p14:creationId xmlns:p14="http://schemas.microsoft.com/office/powerpoint/2010/main" val="2082498034"/>
      </p:ext>
    </p:extLst>
  </p:cSld>
  <p:clrMapOvr>
    <a:masterClrMapping/>
  </p:clrMapOvr>
  <mc:AlternateContent xmlns:mc="http://schemas.openxmlformats.org/markup-compatibility/2006" xmlns:p14="http://schemas.microsoft.com/office/powerpoint/2010/main">
    <mc:Choice Requires="p14">
      <p:transition spd="slow" p14:dur="2000" advTm="15786"/>
    </mc:Choice>
    <mc:Fallback xmlns="">
      <p:transition spd="slow" advTm="157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bwMode="auto">
          <a:xfrm>
            <a:off x="5791200" y="2352533"/>
            <a:ext cx="2483318" cy="2242686"/>
          </a:xfrm>
          <a:custGeom>
            <a:avLst/>
            <a:gdLst>
              <a:gd name="connsiteX0" fmla="*/ 0 w 2483318"/>
              <a:gd name="connsiteY0" fmla="*/ 856649 h 2242686"/>
              <a:gd name="connsiteX1" fmla="*/ 1029903 w 2483318"/>
              <a:gd name="connsiteY1" fmla="*/ 1174282 h 2242686"/>
              <a:gd name="connsiteX2" fmla="*/ 664143 w 2483318"/>
              <a:gd name="connsiteY2" fmla="*/ 1905802 h 2242686"/>
              <a:gd name="connsiteX3" fmla="*/ 2021305 w 2483318"/>
              <a:gd name="connsiteY3" fmla="*/ 2242686 h 2242686"/>
              <a:gd name="connsiteX4" fmla="*/ 2483318 w 2483318"/>
              <a:gd name="connsiteY4" fmla="*/ 1183907 h 2242686"/>
              <a:gd name="connsiteX5" fmla="*/ 2098307 w 2483318"/>
              <a:gd name="connsiteY5" fmla="*/ 182880 h 2242686"/>
              <a:gd name="connsiteX6" fmla="*/ 943276 w 2483318"/>
              <a:gd name="connsiteY6" fmla="*/ 0 h 2242686"/>
              <a:gd name="connsiteX7" fmla="*/ 0 w 2483318"/>
              <a:gd name="connsiteY7" fmla="*/ 856649 h 2242686"/>
              <a:gd name="connsiteX0" fmla="*/ 0 w 2483318"/>
              <a:gd name="connsiteY0" fmla="*/ 856649 h 2242686"/>
              <a:gd name="connsiteX1" fmla="*/ 1039428 w 2483318"/>
              <a:gd name="connsiteY1" fmla="*/ 1188569 h 2242686"/>
              <a:gd name="connsiteX2" fmla="*/ 664143 w 2483318"/>
              <a:gd name="connsiteY2" fmla="*/ 1905802 h 2242686"/>
              <a:gd name="connsiteX3" fmla="*/ 2021305 w 2483318"/>
              <a:gd name="connsiteY3" fmla="*/ 2242686 h 2242686"/>
              <a:gd name="connsiteX4" fmla="*/ 2483318 w 2483318"/>
              <a:gd name="connsiteY4" fmla="*/ 1183907 h 2242686"/>
              <a:gd name="connsiteX5" fmla="*/ 2098307 w 2483318"/>
              <a:gd name="connsiteY5" fmla="*/ 182880 h 2242686"/>
              <a:gd name="connsiteX6" fmla="*/ 943276 w 2483318"/>
              <a:gd name="connsiteY6" fmla="*/ 0 h 2242686"/>
              <a:gd name="connsiteX7" fmla="*/ 0 w 2483318"/>
              <a:gd name="connsiteY7" fmla="*/ 856649 h 224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318" h="2242686">
                <a:moveTo>
                  <a:pt x="0" y="856649"/>
                </a:moveTo>
                <a:lnTo>
                  <a:pt x="1039428" y="1188569"/>
                </a:lnTo>
                <a:lnTo>
                  <a:pt x="664143" y="1905802"/>
                </a:lnTo>
                <a:lnTo>
                  <a:pt x="2021305" y="2242686"/>
                </a:lnTo>
                <a:lnTo>
                  <a:pt x="2483318" y="1183907"/>
                </a:lnTo>
                <a:lnTo>
                  <a:pt x="2098307" y="182880"/>
                </a:lnTo>
                <a:lnTo>
                  <a:pt x="943276" y="0"/>
                </a:lnTo>
                <a:lnTo>
                  <a:pt x="0" y="856649"/>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dirty="0" smtClean="0"/>
              <a:t>Simple Traversals</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Find vertex loop defined by a half edge</a:t>
            </a:r>
          </a:p>
        </p:txBody>
      </p:sp>
      <p:sp>
        <p:nvSpPr>
          <p:cNvPr id="5" name="Content Placeholder 2"/>
          <p:cNvSpPr txBox="1">
            <a:spLocks/>
          </p:cNvSpPr>
          <p:nvPr/>
        </p:nvSpPr>
        <p:spPr>
          <a:xfrm>
            <a:off x="304800" y="1733550"/>
            <a:ext cx="5562600" cy="37338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IndexList</a:t>
            </a:r>
            <a:r>
              <a:rPr lang="en-US" sz="1600" b="1" dirty="0" smtClean="0">
                <a:solidFill>
                  <a:srgbClr val="002060"/>
                </a:solidFill>
                <a:latin typeface="Courier New" pitchFamily="49" charset="0"/>
                <a:cs typeface="Courier New" pitchFamily="49" charset="0"/>
              </a:rPr>
              <a:t> </a:t>
            </a:r>
            <a:r>
              <a:rPr lang="en-US" sz="1600" b="1" dirty="0" err="1" smtClean="0">
                <a:solidFill>
                  <a:srgbClr val="002060"/>
                </a:solidFill>
                <a:latin typeface="Courier New" pitchFamily="49" charset="0"/>
                <a:cs typeface="Courier New" pitchFamily="49" charset="0"/>
              </a:rPr>
              <a:t>FindVertexLoop</a:t>
            </a:r>
            <a:r>
              <a:rPr lang="en-US" sz="1600" b="1" dirty="0" smtClean="0">
                <a:solidFill>
                  <a:srgbClr val="002060"/>
                </a:solidFill>
                <a:latin typeface="Courier New" pitchFamily="49" charset="0"/>
                <a:cs typeface="Courier New" pitchFamily="49" charset="0"/>
              </a:rPr>
              <a:t>(</a:t>
            </a: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*edge)</a:t>
            </a:r>
          </a:p>
          <a:p>
            <a:pPr indent="0">
              <a:buFont typeface="Verdana" pitchFamily="34" charset="0"/>
              <a:buNone/>
            </a:pPr>
            <a:r>
              <a:rPr lang="en-US" sz="1600" dirty="0" smtClean="0">
                <a:latin typeface="Courier New" pitchFamily="49" charset="0"/>
                <a:cs typeface="Courier New" pitchFamily="49" charset="0"/>
              </a:rPr>
              <a:t>{</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IndexList</a:t>
            </a:r>
            <a:r>
              <a:rPr lang="en-US" sz="1600" dirty="0" smtClean="0">
                <a:latin typeface="Courier New" pitchFamily="49" charset="0"/>
                <a:cs typeface="Courier New" pitchFamily="49" charset="0"/>
              </a:rPr>
              <a:t> loop;</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HalfEdge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edge;</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do {</a:t>
            </a:r>
          </a:p>
          <a:p>
            <a:pPr indent="0">
              <a:buFont typeface="Verdana" pitchFamily="34" charset="0"/>
              <a:buNone/>
              <a:tabLst>
                <a:tab pos="231775" algn="l"/>
                <a:tab pos="461963"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loop.push_back</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edge.endPt</a:t>
            </a:r>
            <a:r>
              <a:rPr lang="en-US" sz="1600" dirty="0" smtClean="0">
                <a:latin typeface="Courier New" pitchFamily="49" charset="0"/>
                <a:cs typeface="Courier New" pitchFamily="49" charset="0"/>
              </a:rPr>
              <a:t>-&gt;index);</a:t>
            </a:r>
          </a:p>
          <a:p>
            <a:pPr indent="0">
              <a:buNone/>
              <a:tabLst>
                <a:tab pos="231775" algn="l"/>
                <a:tab pos="461963"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-&gt;next;</a:t>
            </a:r>
          </a:p>
          <a:p>
            <a:pPr indent="0">
              <a:buNone/>
              <a:tabLst>
                <a:tab pos="231775" algn="l"/>
                <a:tab pos="461963"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a:t>
            </a: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while (</a:t>
            </a:r>
            <a:r>
              <a:rPr lang="en-US" sz="1600" dirty="0" err="1">
                <a:latin typeface="Courier New" pitchFamily="49" charset="0"/>
                <a:cs typeface="Courier New" pitchFamily="49" charset="0"/>
              </a:rPr>
              <a:t>curEdge</a:t>
            </a:r>
            <a:r>
              <a:rPr lang="en-US" sz="1600" dirty="0" smtClean="0">
                <a:latin typeface="Courier New" pitchFamily="49" charset="0"/>
                <a:cs typeface="Courier New" pitchFamily="49" charset="0"/>
              </a:rPr>
              <a:t> != edge);</a:t>
            </a:r>
          </a:p>
          <a:p>
            <a:pPr indent="0">
              <a:buFont typeface="Verdana" pitchFamily="34" charset="0"/>
              <a:buNone/>
              <a:tabLst>
                <a:tab pos="231775" algn="l"/>
                <a:tab pos="461963" algn="l"/>
              </a:tabLst>
            </a:pPr>
            <a:r>
              <a:rPr lang="en-US" sz="1600" dirty="0" smtClean="0">
                <a:latin typeface="Courier New" pitchFamily="49" charset="0"/>
                <a:cs typeface="Courier New" pitchFamily="49" charset="0"/>
              </a:rPr>
              <a:t>	return loop;</a:t>
            </a:r>
          </a:p>
          <a:p>
            <a:pPr indent="0">
              <a:buFont typeface="Verdana" pitchFamily="34" charset="0"/>
              <a:buNone/>
            </a:pPr>
            <a:r>
              <a:rPr lang="en-US" sz="1600" dirty="0" smtClean="0">
                <a:latin typeface="Courier New" pitchFamily="49" charset="0"/>
                <a:cs typeface="Courier New" pitchFamily="49" charset="0"/>
              </a:rPr>
              <a:t>};</a:t>
            </a:r>
          </a:p>
        </p:txBody>
      </p:sp>
      <p:grpSp>
        <p:nvGrpSpPr>
          <p:cNvPr id="4" name="Group 16"/>
          <p:cNvGrpSpPr/>
          <p:nvPr/>
        </p:nvGrpSpPr>
        <p:grpSpPr>
          <a:xfrm>
            <a:off x="5762625" y="2314428"/>
            <a:ext cx="2543175" cy="2314722"/>
            <a:chOff x="5848361" y="2228699"/>
            <a:chExt cx="2543175" cy="2314722"/>
          </a:xfrm>
        </p:grpSpPr>
        <p:sp>
          <p:nvSpPr>
            <p:cNvPr id="11" name="Oval 10"/>
            <p:cNvSpPr/>
            <p:nvPr/>
          </p:nvSpPr>
          <p:spPr bwMode="auto">
            <a:xfrm>
              <a:off x="5848361" y="308609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 name="Oval 6"/>
            <p:cNvSpPr/>
            <p:nvPr/>
          </p:nvSpPr>
          <p:spPr bwMode="auto">
            <a:xfrm>
              <a:off x="6805612" y="2228699"/>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 name="Oval 11"/>
            <p:cNvSpPr/>
            <p:nvPr/>
          </p:nvSpPr>
          <p:spPr bwMode="auto">
            <a:xfrm>
              <a:off x="7939110" y="2424112"/>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 name="Oval 12"/>
            <p:cNvSpPr/>
            <p:nvPr/>
          </p:nvSpPr>
          <p:spPr bwMode="auto">
            <a:xfrm>
              <a:off x="8315336" y="3414708"/>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 name="Oval 13"/>
            <p:cNvSpPr/>
            <p:nvPr/>
          </p:nvSpPr>
          <p:spPr bwMode="auto">
            <a:xfrm>
              <a:off x="6872299" y="34099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 name="Oval 14"/>
            <p:cNvSpPr/>
            <p:nvPr/>
          </p:nvSpPr>
          <p:spPr bwMode="auto">
            <a:xfrm>
              <a:off x="6510348" y="41338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 name="Oval 15"/>
            <p:cNvSpPr/>
            <p:nvPr/>
          </p:nvSpPr>
          <p:spPr bwMode="auto">
            <a:xfrm>
              <a:off x="7858136" y="4467221"/>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19" name="Oval 18"/>
          <p:cNvSpPr/>
          <p:nvPr/>
        </p:nvSpPr>
        <p:spPr bwMode="auto">
          <a:xfrm>
            <a:off x="5762625" y="3171825"/>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0" name="Oval 19"/>
          <p:cNvSpPr/>
          <p:nvPr/>
        </p:nvSpPr>
        <p:spPr bwMode="auto">
          <a:xfrm>
            <a:off x="6719876" y="2314428"/>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1" name="Oval 20"/>
          <p:cNvSpPr/>
          <p:nvPr/>
        </p:nvSpPr>
        <p:spPr bwMode="auto">
          <a:xfrm>
            <a:off x="7853374" y="2509841"/>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2" name="Oval 21"/>
          <p:cNvSpPr/>
          <p:nvPr/>
        </p:nvSpPr>
        <p:spPr bwMode="auto">
          <a:xfrm>
            <a:off x="8229600" y="3500437"/>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3" name="Oval 22"/>
          <p:cNvSpPr/>
          <p:nvPr/>
        </p:nvSpPr>
        <p:spPr bwMode="auto">
          <a:xfrm>
            <a:off x="6786563" y="3495675"/>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4" name="Oval 23"/>
          <p:cNvSpPr/>
          <p:nvPr/>
        </p:nvSpPr>
        <p:spPr bwMode="auto">
          <a:xfrm>
            <a:off x="6424612" y="4219575"/>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5" name="Oval 24"/>
          <p:cNvSpPr/>
          <p:nvPr/>
        </p:nvSpPr>
        <p:spPr bwMode="auto">
          <a:xfrm>
            <a:off x="7772400" y="4552950"/>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nvGrpSpPr>
          <p:cNvPr id="6" name="Group 30"/>
          <p:cNvGrpSpPr/>
          <p:nvPr/>
        </p:nvGrpSpPr>
        <p:grpSpPr>
          <a:xfrm>
            <a:off x="6722469" y="2438402"/>
            <a:ext cx="1120820" cy="400378"/>
            <a:chOff x="6722469" y="1962150"/>
            <a:chExt cx="1120820" cy="400378"/>
          </a:xfrm>
        </p:grpSpPr>
        <p:cxnSp>
          <p:nvCxnSpPr>
            <p:cNvPr id="26" name="Straight Connector 25"/>
            <p:cNvCxnSpPr/>
            <p:nvPr/>
          </p:nvCxnSpPr>
          <p:spPr bwMode="auto">
            <a:xfrm flipH="1" flipV="1">
              <a:off x="6867525" y="1962150"/>
              <a:ext cx="871538" cy="138113"/>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sp>
          <p:nvSpPr>
            <p:cNvPr id="28" name="TextBox 27"/>
            <p:cNvSpPr txBox="1"/>
            <p:nvPr/>
          </p:nvSpPr>
          <p:spPr>
            <a:xfrm rot="527163">
              <a:off x="6722469" y="1993196"/>
              <a:ext cx="1120820" cy="369332"/>
            </a:xfrm>
            <a:prstGeom prst="rect">
              <a:avLst/>
            </a:prstGeom>
            <a:noFill/>
          </p:spPr>
          <p:txBody>
            <a:bodyPr wrap="none" rtlCol="0">
              <a:spAutoFit/>
            </a:bodyPr>
            <a:lstStyle/>
            <a:p>
              <a:r>
                <a:rPr lang="en-US" sz="1800" dirty="0" err="1" smtClean="0">
                  <a:solidFill>
                    <a:schemeClr val="bg1"/>
                  </a:solidFill>
                </a:rPr>
                <a:t>curEdge</a:t>
              </a:r>
              <a:endParaRPr lang="en-US" sz="1800" dirty="0">
                <a:solidFill>
                  <a:schemeClr val="bg1"/>
                </a:solidFill>
              </a:endParaRPr>
            </a:p>
          </p:txBody>
        </p:sp>
      </p:grpSp>
      <p:grpSp>
        <p:nvGrpSpPr>
          <p:cNvPr id="8" name="Group 32"/>
          <p:cNvGrpSpPr/>
          <p:nvPr/>
        </p:nvGrpSpPr>
        <p:grpSpPr>
          <a:xfrm rot="18480145">
            <a:off x="5975380" y="2695482"/>
            <a:ext cx="871538" cy="307777"/>
            <a:chOff x="6867525" y="1959554"/>
            <a:chExt cx="871538" cy="307777"/>
          </a:xfrm>
        </p:grpSpPr>
        <p:cxnSp>
          <p:nvCxnSpPr>
            <p:cNvPr id="34" name="Straight Connector 33"/>
            <p:cNvCxnSpPr/>
            <p:nvPr/>
          </p:nvCxnSpPr>
          <p:spPr bwMode="auto">
            <a:xfrm flipH="1" flipV="1">
              <a:off x="6867525" y="1962150"/>
              <a:ext cx="871538" cy="138113"/>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sp>
          <p:nvSpPr>
            <p:cNvPr id="35" name="TextBox 34"/>
            <p:cNvSpPr txBox="1"/>
            <p:nvPr/>
          </p:nvSpPr>
          <p:spPr>
            <a:xfrm rot="527163">
              <a:off x="7017570" y="1959554"/>
              <a:ext cx="582211" cy="307777"/>
            </a:xfrm>
            <a:prstGeom prst="rect">
              <a:avLst/>
            </a:prstGeom>
            <a:noFill/>
          </p:spPr>
          <p:txBody>
            <a:bodyPr wrap="none" rtlCol="0">
              <a:spAutoFit/>
            </a:bodyPr>
            <a:lstStyle/>
            <a:p>
              <a:r>
                <a:rPr lang="en-US" sz="1400" dirty="0" smtClean="0">
                  <a:solidFill>
                    <a:schemeClr val="tx1">
                      <a:lumMod val="65000"/>
                    </a:schemeClr>
                  </a:solidFill>
                </a:rPr>
                <a:t>next</a:t>
              </a:r>
              <a:endParaRPr lang="en-US" sz="1400" dirty="0">
                <a:solidFill>
                  <a:schemeClr val="tx1">
                    <a:lumMod val="65000"/>
                  </a:schemeClr>
                </a:solidFill>
              </a:endParaRPr>
            </a:p>
          </p:txBody>
        </p:sp>
      </p:grpSp>
    </p:spTree>
    <p:custDataLst>
      <p:tags r:id="rId1"/>
    </p:custDataLst>
    <p:extLst>
      <p:ext uri="{BB962C8B-B14F-4D97-AF65-F5344CB8AC3E}">
        <p14:creationId xmlns:p14="http://schemas.microsoft.com/office/powerpoint/2010/main" val="2653729778"/>
      </p:ext>
    </p:extLst>
  </p:cSld>
  <p:clrMapOvr>
    <a:masterClrMapping/>
  </p:clrMapOvr>
  <mc:AlternateContent xmlns:mc="http://schemas.openxmlformats.org/markup-compatibility/2006" xmlns:p14="http://schemas.microsoft.com/office/powerpoint/2010/main">
    <mc:Choice Requires="p14">
      <p:transition spd="slow" p14:dur="2000" advTm="7436"/>
    </mc:Choice>
    <mc:Fallback xmlns="">
      <p:transition spd="slow" advTm="74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bwMode="auto">
          <a:xfrm>
            <a:off x="5791200" y="2352533"/>
            <a:ext cx="2483318" cy="2242686"/>
          </a:xfrm>
          <a:custGeom>
            <a:avLst/>
            <a:gdLst>
              <a:gd name="connsiteX0" fmla="*/ 0 w 2483318"/>
              <a:gd name="connsiteY0" fmla="*/ 856649 h 2242686"/>
              <a:gd name="connsiteX1" fmla="*/ 1029903 w 2483318"/>
              <a:gd name="connsiteY1" fmla="*/ 1174282 h 2242686"/>
              <a:gd name="connsiteX2" fmla="*/ 664143 w 2483318"/>
              <a:gd name="connsiteY2" fmla="*/ 1905802 h 2242686"/>
              <a:gd name="connsiteX3" fmla="*/ 2021305 w 2483318"/>
              <a:gd name="connsiteY3" fmla="*/ 2242686 h 2242686"/>
              <a:gd name="connsiteX4" fmla="*/ 2483318 w 2483318"/>
              <a:gd name="connsiteY4" fmla="*/ 1183907 h 2242686"/>
              <a:gd name="connsiteX5" fmla="*/ 2098307 w 2483318"/>
              <a:gd name="connsiteY5" fmla="*/ 182880 h 2242686"/>
              <a:gd name="connsiteX6" fmla="*/ 943276 w 2483318"/>
              <a:gd name="connsiteY6" fmla="*/ 0 h 2242686"/>
              <a:gd name="connsiteX7" fmla="*/ 0 w 2483318"/>
              <a:gd name="connsiteY7" fmla="*/ 856649 h 2242686"/>
              <a:gd name="connsiteX0" fmla="*/ 0 w 2483318"/>
              <a:gd name="connsiteY0" fmla="*/ 856649 h 2242686"/>
              <a:gd name="connsiteX1" fmla="*/ 1039428 w 2483318"/>
              <a:gd name="connsiteY1" fmla="*/ 1188569 h 2242686"/>
              <a:gd name="connsiteX2" fmla="*/ 664143 w 2483318"/>
              <a:gd name="connsiteY2" fmla="*/ 1905802 h 2242686"/>
              <a:gd name="connsiteX3" fmla="*/ 2021305 w 2483318"/>
              <a:gd name="connsiteY3" fmla="*/ 2242686 h 2242686"/>
              <a:gd name="connsiteX4" fmla="*/ 2483318 w 2483318"/>
              <a:gd name="connsiteY4" fmla="*/ 1183907 h 2242686"/>
              <a:gd name="connsiteX5" fmla="*/ 2098307 w 2483318"/>
              <a:gd name="connsiteY5" fmla="*/ 182880 h 2242686"/>
              <a:gd name="connsiteX6" fmla="*/ 943276 w 2483318"/>
              <a:gd name="connsiteY6" fmla="*/ 0 h 2242686"/>
              <a:gd name="connsiteX7" fmla="*/ 0 w 2483318"/>
              <a:gd name="connsiteY7" fmla="*/ 856649 h 224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318" h="2242686">
                <a:moveTo>
                  <a:pt x="0" y="856649"/>
                </a:moveTo>
                <a:lnTo>
                  <a:pt x="1039428" y="1188569"/>
                </a:lnTo>
                <a:lnTo>
                  <a:pt x="664143" y="1905802"/>
                </a:lnTo>
                <a:lnTo>
                  <a:pt x="2021305" y="2242686"/>
                </a:lnTo>
                <a:lnTo>
                  <a:pt x="2483318" y="1183907"/>
                </a:lnTo>
                <a:lnTo>
                  <a:pt x="2098307" y="182880"/>
                </a:lnTo>
                <a:lnTo>
                  <a:pt x="943276" y="0"/>
                </a:lnTo>
                <a:lnTo>
                  <a:pt x="0" y="856649"/>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dirty="0" smtClean="0"/>
              <a:t>Simple Traversals</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Find vertex loop defined by a half edge</a:t>
            </a:r>
          </a:p>
        </p:txBody>
      </p:sp>
      <p:sp>
        <p:nvSpPr>
          <p:cNvPr id="5" name="Content Placeholder 2"/>
          <p:cNvSpPr txBox="1">
            <a:spLocks/>
          </p:cNvSpPr>
          <p:nvPr/>
        </p:nvSpPr>
        <p:spPr>
          <a:xfrm>
            <a:off x="304800" y="1733550"/>
            <a:ext cx="5562600" cy="37338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IndexList</a:t>
            </a:r>
            <a:r>
              <a:rPr lang="en-US" sz="1600" b="1" dirty="0" smtClean="0">
                <a:solidFill>
                  <a:srgbClr val="002060"/>
                </a:solidFill>
                <a:latin typeface="Courier New" pitchFamily="49" charset="0"/>
                <a:cs typeface="Courier New" pitchFamily="49" charset="0"/>
              </a:rPr>
              <a:t> </a:t>
            </a:r>
            <a:r>
              <a:rPr lang="en-US" sz="1600" b="1" dirty="0" err="1" smtClean="0">
                <a:solidFill>
                  <a:srgbClr val="002060"/>
                </a:solidFill>
                <a:latin typeface="Courier New" pitchFamily="49" charset="0"/>
                <a:cs typeface="Courier New" pitchFamily="49" charset="0"/>
              </a:rPr>
              <a:t>FindVertexLoop</a:t>
            </a:r>
            <a:r>
              <a:rPr lang="en-US" sz="1600" b="1" dirty="0" smtClean="0">
                <a:solidFill>
                  <a:srgbClr val="002060"/>
                </a:solidFill>
                <a:latin typeface="Courier New" pitchFamily="49" charset="0"/>
                <a:cs typeface="Courier New" pitchFamily="49" charset="0"/>
              </a:rPr>
              <a:t>(</a:t>
            </a: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*edge)</a:t>
            </a:r>
          </a:p>
          <a:p>
            <a:pPr indent="0">
              <a:buFont typeface="Verdana" pitchFamily="34" charset="0"/>
              <a:buNone/>
            </a:pPr>
            <a:r>
              <a:rPr lang="en-US" sz="1600" dirty="0" smtClean="0">
                <a:latin typeface="Courier New" pitchFamily="49" charset="0"/>
                <a:cs typeface="Courier New" pitchFamily="49" charset="0"/>
              </a:rPr>
              <a:t>{</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IndexList</a:t>
            </a:r>
            <a:r>
              <a:rPr lang="en-US" sz="1600" dirty="0" smtClean="0">
                <a:latin typeface="Courier New" pitchFamily="49" charset="0"/>
                <a:cs typeface="Courier New" pitchFamily="49" charset="0"/>
              </a:rPr>
              <a:t> loop;</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HalfEdge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edge;</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do {</a:t>
            </a:r>
          </a:p>
          <a:p>
            <a:pPr indent="0">
              <a:buFont typeface="Verdana" pitchFamily="34" charset="0"/>
              <a:buNone/>
              <a:tabLst>
                <a:tab pos="231775" algn="l"/>
                <a:tab pos="461963"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loop.push_back</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edge.endPt</a:t>
            </a:r>
            <a:r>
              <a:rPr lang="en-US" sz="1600" dirty="0" smtClean="0">
                <a:latin typeface="Courier New" pitchFamily="49" charset="0"/>
                <a:cs typeface="Courier New" pitchFamily="49" charset="0"/>
              </a:rPr>
              <a:t>-&gt;index);</a:t>
            </a:r>
          </a:p>
          <a:p>
            <a:pPr indent="0">
              <a:buNone/>
              <a:tabLst>
                <a:tab pos="231775" algn="l"/>
                <a:tab pos="461963"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-&gt;next;</a:t>
            </a:r>
          </a:p>
          <a:p>
            <a:pPr indent="0">
              <a:buNone/>
              <a:tabLst>
                <a:tab pos="231775" algn="l"/>
                <a:tab pos="461963"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a:t>
            </a: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while (</a:t>
            </a:r>
            <a:r>
              <a:rPr lang="en-US" sz="1600" dirty="0" err="1">
                <a:latin typeface="Courier New" pitchFamily="49" charset="0"/>
                <a:cs typeface="Courier New" pitchFamily="49" charset="0"/>
              </a:rPr>
              <a:t>curEdge</a:t>
            </a:r>
            <a:r>
              <a:rPr lang="en-US" sz="1600" dirty="0" smtClean="0">
                <a:latin typeface="Courier New" pitchFamily="49" charset="0"/>
                <a:cs typeface="Courier New" pitchFamily="49" charset="0"/>
              </a:rPr>
              <a:t> != edge);</a:t>
            </a:r>
          </a:p>
          <a:p>
            <a:pPr indent="0">
              <a:buFont typeface="Verdana" pitchFamily="34" charset="0"/>
              <a:buNone/>
              <a:tabLst>
                <a:tab pos="231775" algn="l"/>
                <a:tab pos="461963" algn="l"/>
              </a:tabLst>
            </a:pPr>
            <a:r>
              <a:rPr lang="en-US" sz="1600" dirty="0" smtClean="0">
                <a:latin typeface="Courier New" pitchFamily="49" charset="0"/>
                <a:cs typeface="Courier New" pitchFamily="49" charset="0"/>
              </a:rPr>
              <a:t>	return loop;</a:t>
            </a:r>
          </a:p>
          <a:p>
            <a:pPr indent="0">
              <a:buFont typeface="Verdana" pitchFamily="34" charset="0"/>
              <a:buNone/>
            </a:pPr>
            <a:r>
              <a:rPr lang="en-US" sz="1600" dirty="0" smtClean="0">
                <a:latin typeface="Courier New" pitchFamily="49" charset="0"/>
                <a:cs typeface="Courier New" pitchFamily="49" charset="0"/>
              </a:rPr>
              <a:t>};</a:t>
            </a:r>
          </a:p>
        </p:txBody>
      </p:sp>
      <p:grpSp>
        <p:nvGrpSpPr>
          <p:cNvPr id="4" name="Group 16"/>
          <p:cNvGrpSpPr/>
          <p:nvPr/>
        </p:nvGrpSpPr>
        <p:grpSpPr>
          <a:xfrm>
            <a:off x="5762625" y="2314428"/>
            <a:ext cx="2543175" cy="2314722"/>
            <a:chOff x="5848361" y="2228699"/>
            <a:chExt cx="2543175" cy="2314722"/>
          </a:xfrm>
        </p:grpSpPr>
        <p:sp>
          <p:nvSpPr>
            <p:cNvPr id="11" name="Oval 10"/>
            <p:cNvSpPr/>
            <p:nvPr/>
          </p:nvSpPr>
          <p:spPr bwMode="auto">
            <a:xfrm>
              <a:off x="5848361" y="308609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 name="Oval 6"/>
            <p:cNvSpPr/>
            <p:nvPr/>
          </p:nvSpPr>
          <p:spPr bwMode="auto">
            <a:xfrm>
              <a:off x="6805612" y="2228699"/>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 name="Oval 11"/>
            <p:cNvSpPr/>
            <p:nvPr/>
          </p:nvSpPr>
          <p:spPr bwMode="auto">
            <a:xfrm>
              <a:off x="7939110" y="2424112"/>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 name="Oval 12"/>
            <p:cNvSpPr/>
            <p:nvPr/>
          </p:nvSpPr>
          <p:spPr bwMode="auto">
            <a:xfrm>
              <a:off x="8315336" y="3414708"/>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 name="Oval 13"/>
            <p:cNvSpPr/>
            <p:nvPr/>
          </p:nvSpPr>
          <p:spPr bwMode="auto">
            <a:xfrm>
              <a:off x="6872299" y="34099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 name="Oval 14"/>
            <p:cNvSpPr/>
            <p:nvPr/>
          </p:nvSpPr>
          <p:spPr bwMode="auto">
            <a:xfrm>
              <a:off x="6510348" y="41338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 name="Oval 15"/>
            <p:cNvSpPr/>
            <p:nvPr/>
          </p:nvSpPr>
          <p:spPr bwMode="auto">
            <a:xfrm>
              <a:off x="7858136" y="4467221"/>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21" name="Oval 20"/>
          <p:cNvSpPr/>
          <p:nvPr/>
        </p:nvSpPr>
        <p:spPr bwMode="auto">
          <a:xfrm>
            <a:off x="7853374" y="2509841"/>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2" name="Oval 21"/>
          <p:cNvSpPr/>
          <p:nvPr/>
        </p:nvSpPr>
        <p:spPr bwMode="auto">
          <a:xfrm>
            <a:off x="8229600" y="3500437"/>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3" name="Oval 22"/>
          <p:cNvSpPr/>
          <p:nvPr/>
        </p:nvSpPr>
        <p:spPr bwMode="auto">
          <a:xfrm>
            <a:off x="6786563" y="3495675"/>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4" name="Oval 23"/>
          <p:cNvSpPr/>
          <p:nvPr/>
        </p:nvSpPr>
        <p:spPr bwMode="auto">
          <a:xfrm>
            <a:off x="6424612" y="4219575"/>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5" name="Oval 24"/>
          <p:cNvSpPr/>
          <p:nvPr/>
        </p:nvSpPr>
        <p:spPr bwMode="auto">
          <a:xfrm>
            <a:off x="7772400" y="4552950"/>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4" name="Straight Connector 33"/>
          <p:cNvCxnSpPr/>
          <p:nvPr/>
        </p:nvCxnSpPr>
        <p:spPr bwMode="auto">
          <a:xfrm rot="11390728" flipH="1" flipV="1">
            <a:off x="5942346" y="3250890"/>
            <a:ext cx="871538" cy="138113"/>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cxnSp>
        <p:nvCxnSpPr>
          <p:cNvPr id="27" name="Straight Connector 26"/>
          <p:cNvCxnSpPr/>
          <p:nvPr/>
        </p:nvCxnSpPr>
        <p:spPr bwMode="auto">
          <a:xfrm rot="18520859" flipH="1" flipV="1">
            <a:off x="5910288" y="2735598"/>
            <a:ext cx="871538" cy="138113"/>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spTree>
    <p:extLst>
      <p:ext uri="{BB962C8B-B14F-4D97-AF65-F5344CB8AC3E}">
        <p14:creationId xmlns:p14="http://schemas.microsoft.com/office/powerpoint/2010/main" val="3177310535"/>
      </p:ext>
    </p:extLst>
  </p:cSld>
  <p:clrMapOvr>
    <a:masterClrMapping/>
  </p:clrMapOvr>
  <mc:AlternateContent xmlns:mc="http://schemas.openxmlformats.org/markup-compatibility/2006" xmlns:p14="http://schemas.microsoft.com/office/powerpoint/2010/main">
    <mc:Choice Requires="p14">
      <p:transition spd="slow" p14:dur="2000" advTm="589"/>
    </mc:Choice>
    <mc:Fallback xmlns="">
      <p:transition spd="slow" advTm="58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bwMode="auto">
          <a:xfrm>
            <a:off x="5791200" y="2352533"/>
            <a:ext cx="2483318" cy="2242686"/>
          </a:xfrm>
          <a:custGeom>
            <a:avLst/>
            <a:gdLst>
              <a:gd name="connsiteX0" fmla="*/ 0 w 2483318"/>
              <a:gd name="connsiteY0" fmla="*/ 856649 h 2242686"/>
              <a:gd name="connsiteX1" fmla="*/ 1029903 w 2483318"/>
              <a:gd name="connsiteY1" fmla="*/ 1174282 h 2242686"/>
              <a:gd name="connsiteX2" fmla="*/ 664143 w 2483318"/>
              <a:gd name="connsiteY2" fmla="*/ 1905802 h 2242686"/>
              <a:gd name="connsiteX3" fmla="*/ 2021305 w 2483318"/>
              <a:gd name="connsiteY3" fmla="*/ 2242686 h 2242686"/>
              <a:gd name="connsiteX4" fmla="*/ 2483318 w 2483318"/>
              <a:gd name="connsiteY4" fmla="*/ 1183907 h 2242686"/>
              <a:gd name="connsiteX5" fmla="*/ 2098307 w 2483318"/>
              <a:gd name="connsiteY5" fmla="*/ 182880 h 2242686"/>
              <a:gd name="connsiteX6" fmla="*/ 943276 w 2483318"/>
              <a:gd name="connsiteY6" fmla="*/ 0 h 2242686"/>
              <a:gd name="connsiteX7" fmla="*/ 0 w 2483318"/>
              <a:gd name="connsiteY7" fmla="*/ 856649 h 2242686"/>
              <a:gd name="connsiteX0" fmla="*/ 0 w 2483318"/>
              <a:gd name="connsiteY0" fmla="*/ 856649 h 2242686"/>
              <a:gd name="connsiteX1" fmla="*/ 1039428 w 2483318"/>
              <a:gd name="connsiteY1" fmla="*/ 1188569 h 2242686"/>
              <a:gd name="connsiteX2" fmla="*/ 664143 w 2483318"/>
              <a:gd name="connsiteY2" fmla="*/ 1905802 h 2242686"/>
              <a:gd name="connsiteX3" fmla="*/ 2021305 w 2483318"/>
              <a:gd name="connsiteY3" fmla="*/ 2242686 h 2242686"/>
              <a:gd name="connsiteX4" fmla="*/ 2483318 w 2483318"/>
              <a:gd name="connsiteY4" fmla="*/ 1183907 h 2242686"/>
              <a:gd name="connsiteX5" fmla="*/ 2098307 w 2483318"/>
              <a:gd name="connsiteY5" fmla="*/ 182880 h 2242686"/>
              <a:gd name="connsiteX6" fmla="*/ 943276 w 2483318"/>
              <a:gd name="connsiteY6" fmla="*/ 0 h 2242686"/>
              <a:gd name="connsiteX7" fmla="*/ 0 w 2483318"/>
              <a:gd name="connsiteY7" fmla="*/ 856649 h 224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318" h="2242686">
                <a:moveTo>
                  <a:pt x="0" y="856649"/>
                </a:moveTo>
                <a:lnTo>
                  <a:pt x="1039428" y="1188569"/>
                </a:lnTo>
                <a:lnTo>
                  <a:pt x="664143" y="1905802"/>
                </a:lnTo>
                <a:lnTo>
                  <a:pt x="2021305" y="2242686"/>
                </a:lnTo>
                <a:lnTo>
                  <a:pt x="2483318" y="1183907"/>
                </a:lnTo>
                <a:lnTo>
                  <a:pt x="2098307" y="182880"/>
                </a:lnTo>
                <a:lnTo>
                  <a:pt x="943276" y="0"/>
                </a:lnTo>
                <a:lnTo>
                  <a:pt x="0" y="856649"/>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dirty="0" smtClean="0"/>
              <a:t>Simple Traversals</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Find vertex loop defined by a half edge</a:t>
            </a:r>
          </a:p>
        </p:txBody>
      </p:sp>
      <p:sp>
        <p:nvSpPr>
          <p:cNvPr id="5" name="Content Placeholder 2"/>
          <p:cNvSpPr txBox="1">
            <a:spLocks/>
          </p:cNvSpPr>
          <p:nvPr/>
        </p:nvSpPr>
        <p:spPr>
          <a:xfrm>
            <a:off x="304800" y="1733550"/>
            <a:ext cx="5562600" cy="37338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IndexList</a:t>
            </a:r>
            <a:r>
              <a:rPr lang="en-US" sz="1600" b="1" dirty="0" smtClean="0">
                <a:solidFill>
                  <a:srgbClr val="002060"/>
                </a:solidFill>
                <a:latin typeface="Courier New" pitchFamily="49" charset="0"/>
                <a:cs typeface="Courier New" pitchFamily="49" charset="0"/>
              </a:rPr>
              <a:t> </a:t>
            </a:r>
            <a:r>
              <a:rPr lang="en-US" sz="1600" b="1" dirty="0" err="1" smtClean="0">
                <a:solidFill>
                  <a:srgbClr val="002060"/>
                </a:solidFill>
                <a:latin typeface="Courier New" pitchFamily="49" charset="0"/>
                <a:cs typeface="Courier New" pitchFamily="49" charset="0"/>
              </a:rPr>
              <a:t>FindVertexLoop</a:t>
            </a:r>
            <a:r>
              <a:rPr lang="en-US" sz="1600" b="1" dirty="0" smtClean="0">
                <a:solidFill>
                  <a:srgbClr val="002060"/>
                </a:solidFill>
                <a:latin typeface="Courier New" pitchFamily="49" charset="0"/>
                <a:cs typeface="Courier New" pitchFamily="49" charset="0"/>
              </a:rPr>
              <a:t>(</a:t>
            </a: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*edge)</a:t>
            </a:r>
          </a:p>
          <a:p>
            <a:pPr indent="0">
              <a:buFont typeface="Verdana" pitchFamily="34" charset="0"/>
              <a:buNone/>
            </a:pPr>
            <a:r>
              <a:rPr lang="en-US" sz="1600" dirty="0" smtClean="0">
                <a:latin typeface="Courier New" pitchFamily="49" charset="0"/>
                <a:cs typeface="Courier New" pitchFamily="49" charset="0"/>
              </a:rPr>
              <a:t>{</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IndexList</a:t>
            </a:r>
            <a:r>
              <a:rPr lang="en-US" sz="1600" dirty="0" smtClean="0">
                <a:latin typeface="Courier New" pitchFamily="49" charset="0"/>
                <a:cs typeface="Courier New" pitchFamily="49" charset="0"/>
              </a:rPr>
              <a:t> loop;</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HalfEdge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edge;</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do {</a:t>
            </a:r>
          </a:p>
          <a:p>
            <a:pPr indent="0">
              <a:buFont typeface="Verdana" pitchFamily="34" charset="0"/>
              <a:buNone/>
              <a:tabLst>
                <a:tab pos="231775" algn="l"/>
                <a:tab pos="461963"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loop.push_back</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edge.endPt</a:t>
            </a:r>
            <a:r>
              <a:rPr lang="en-US" sz="1600" dirty="0" smtClean="0">
                <a:latin typeface="Courier New" pitchFamily="49" charset="0"/>
                <a:cs typeface="Courier New" pitchFamily="49" charset="0"/>
              </a:rPr>
              <a:t>-&gt;index);</a:t>
            </a:r>
          </a:p>
          <a:p>
            <a:pPr indent="0">
              <a:buNone/>
              <a:tabLst>
                <a:tab pos="231775" algn="l"/>
                <a:tab pos="461963"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-&gt;next;</a:t>
            </a:r>
          </a:p>
          <a:p>
            <a:pPr indent="0">
              <a:buNone/>
              <a:tabLst>
                <a:tab pos="231775" algn="l"/>
                <a:tab pos="461963"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a:t>
            </a: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while (</a:t>
            </a:r>
            <a:r>
              <a:rPr lang="en-US" sz="1600" dirty="0" err="1">
                <a:latin typeface="Courier New" pitchFamily="49" charset="0"/>
                <a:cs typeface="Courier New" pitchFamily="49" charset="0"/>
              </a:rPr>
              <a:t>curEdge</a:t>
            </a:r>
            <a:r>
              <a:rPr lang="en-US" sz="1600" dirty="0" smtClean="0">
                <a:latin typeface="Courier New" pitchFamily="49" charset="0"/>
                <a:cs typeface="Courier New" pitchFamily="49" charset="0"/>
              </a:rPr>
              <a:t> != edge);</a:t>
            </a:r>
          </a:p>
          <a:p>
            <a:pPr indent="0">
              <a:buFont typeface="Verdana" pitchFamily="34" charset="0"/>
              <a:buNone/>
              <a:tabLst>
                <a:tab pos="231775" algn="l"/>
                <a:tab pos="461963" algn="l"/>
              </a:tabLst>
            </a:pPr>
            <a:r>
              <a:rPr lang="en-US" sz="1600" dirty="0" smtClean="0">
                <a:latin typeface="Courier New" pitchFamily="49" charset="0"/>
                <a:cs typeface="Courier New" pitchFamily="49" charset="0"/>
              </a:rPr>
              <a:t>	return loop;</a:t>
            </a:r>
          </a:p>
          <a:p>
            <a:pPr indent="0">
              <a:buFont typeface="Verdana" pitchFamily="34" charset="0"/>
              <a:buNone/>
            </a:pPr>
            <a:r>
              <a:rPr lang="en-US" sz="1600" dirty="0" smtClean="0">
                <a:latin typeface="Courier New" pitchFamily="49" charset="0"/>
                <a:cs typeface="Courier New" pitchFamily="49" charset="0"/>
              </a:rPr>
              <a:t>};</a:t>
            </a:r>
          </a:p>
        </p:txBody>
      </p:sp>
      <p:grpSp>
        <p:nvGrpSpPr>
          <p:cNvPr id="4" name="Group 16"/>
          <p:cNvGrpSpPr/>
          <p:nvPr/>
        </p:nvGrpSpPr>
        <p:grpSpPr>
          <a:xfrm>
            <a:off x="5762625" y="2314428"/>
            <a:ext cx="2543175" cy="2314722"/>
            <a:chOff x="5848361" y="2228699"/>
            <a:chExt cx="2543175" cy="2314722"/>
          </a:xfrm>
        </p:grpSpPr>
        <p:sp>
          <p:nvSpPr>
            <p:cNvPr id="11" name="Oval 10"/>
            <p:cNvSpPr/>
            <p:nvPr/>
          </p:nvSpPr>
          <p:spPr bwMode="auto">
            <a:xfrm>
              <a:off x="5848361" y="308609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 name="Oval 6"/>
            <p:cNvSpPr/>
            <p:nvPr/>
          </p:nvSpPr>
          <p:spPr bwMode="auto">
            <a:xfrm>
              <a:off x="6805612" y="2228699"/>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 name="Oval 11"/>
            <p:cNvSpPr/>
            <p:nvPr/>
          </p:nvSpPr>
          <p:spPr bwMode="auto">
            <a:xfrm>
              <a:off x="7939110" y="2424112"/>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 name="Oval 12"/>
            <p:cNvSpPr/>
            <p:nvPr/>
          </p:nvSpPr>
          <p:spPr bwMode="auto">
            <a:xfrm>
              <a:off x="8315336" y="3414708"/>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 name="Oval 13"/>
            <p:cNvSpPr/>
            <p:nvPr/>
          </p:nvSpPr>
          <p:spPr bwMode="auto">
            <a:xfrm>
              <a:off x="6872299" y="34099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 name="Oval 14"/>
            <p:cNvSpPr/>
            <p:nvPr/>
          </p:nvSpPr>
          <p:spPr bwMode="auto">
            <a:xfrm>
              <a:off x="6510348" y="41338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 name="Oval 15"/>
            <p:cNvSpPr/>
            <p:nvPr/>
          </p:nvSpPr>
          <p:spPr bwMode="auto">
            <a:xfrm>
              <a:off x="7858136" y="4467221"/>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21" name="Oval 20"/>
          <p:cNvSpPr/>
          <p:nvPr/>
        </p:nvSpPr>
        <p:spPr bwMode="auto">
          <a:xfrm>
            <a:off x="7853374" y="2509841"/>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2" name="Oval 21"/>
          <p:cNvSpPr/>
          <p:nvPr/>
        </p:nvSpPr>
        <p:spPr bwMode="auto">
          <a:xfrm>
            <a:off x="8229600" y="3500437"/>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4" name="Oval 23"/>
          <p:cNvSpPr/>
          <p:nvPr/>
        </p:nvSpPr>
        <p:spPr bwMode="auto">
          <a:xfrm>
            <a:off x="6424612" y="4219575"/>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5" name="Oval 24"/>
          <p:cNvSpPr/>
          <p:nvPr/>
        </p:nvSpPr>
        <p:spPr bwMode="auto">
          <a:xfrm>
            <a:off x="7772400" y="4552950"/>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4" name="Straight Connector 33"/>
          <p:cNvCxnSpPr/>
          <p:nvPr/>
        </p:nvCxnSpPr>
        <p:spPr bwMode="auto">
          <a:xfrm flipH="1">
            <a:off x="6553200" y="3629832"/>
            <a:ext cx="288434" cy="561168"/>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cxnSp>
        <p:nvCxnSpPr>
          <p:cNvPr id="27" name="Straight Connector 26"/>
          <p:cNvCxnSpPr/>
          <p:nvPr/>
        </p:nvCxnSpPr>
        <p:spPr bwMode="auto">
          <a:xfrm>
            <a:off x="5957888" y="3176585"/>
            <a:ext cx="838200" cy="285753"/>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spTree>
    <p:extLst>
      <p:ext uri="{BB962C8B-B14F-4D97-AF65-F5344CB8AC3E}">
        <p14:creationId xmlns:p14="http://schemas.microsoft.com/office/powerpoint/2010/main" val="1663657856"/>
      </p:ext>
    </p:extLst>
  </p:cSld>
  <p:clrMapOvr>
    <a:masterClrMapping/>
  </p:clrMapOvr>
  <mc:AlternateContent xmlns:mc="http://schemas.openxmlformats.org/markup-compatibility/2006" xmlns:p14="http://schemas.microsoft.com/office/powerpoint/2010/main">
    <mc:Choice Requires="p14">
      <p:transition spd="slow" p14:dur="2000" advTm="471"/>
    </mc:Choice>
    <mc:Fallback xmlns="">
      <p:transition spd="slow" advTm="47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bwMode="auto">
          <a:xfrm>
            <a:off x="5791200" y="2352533"/>
            <a:ext cx="2483318" cy="2242686"/>
          </a:xfrm>
          <a:custGeom>
            <a:avLst/>
            <a:gdLst>
              <a:gd name="connsiteX0" fmla="*/ 0 w 2483318"/>
              <a:gd name="connsiteY0" fmla="*/ 856649 h 2242686"/>
              <a:gd name="connsiteX1" fmla="*/ 1029903 w 2483318"/>
              <a:gd name="connsiteY1" fmla="*/ 1174282 h 2242686"/>
              <a:gd name="connsiteX2" fmla="*/ 664143 w 2483318"/>
              <a:gd name="connsiteY2" fmla="*/ 1905802 h 2242686"/>
              <a:gd name="connsiteX3" fmla="*/ 2021305 w 2483318"/>
              <a:gd name="connsiteY3" fmla="*/ 2242686 h 2242686"/>
              <a:gd name="connsiteX4" fmla="*/ 2483318 w 2483318"/>
              <a:gd name="connsiteY4" fmla="*/ 1183907 h 2242686"/>
              <a:gd name="connsiteX5" fmla="*/ 2098307 w 2483318"/>
              <a:gd name="connsiteY5" fmla="*/ 182880 h 2242686"/>
              <a:gd name="connsiteX6" fmla="*/ 943276 w 2483318"/>
              <a:gd name="connsiteY6" fmla="*/ 0 h 2242686"/>
              <a:gd name="connsiteX7" fmla="*/ 0 w 2483318"/>
              <a:gd name="connsiteY7" fmla="*/ 856649 h 2242686"/>
              <a:gd name="connsiteX0" fmla="*/ 0 w 2483318"/>
              <a:gd name="connsiteY0" fmla="*/ 856649 h 2242686"/>
              <a:gd name="connsiteX1" fmla="*/ 1039428 w 2483318"/>
              <a:gd name="connsiteY1" fmla="*/ 1188569 h 2242686"/>
              <a:gd name="connsiteX2" fmla="*/ 664143 w 2483318"/>
              <a:gd name="connsiteY2" fmla="*/ 1905802 h 2242686"/>
              <a:gd name="connsiteX3" fmla="*/ 2021305 w 2483318"/>
              <a:gd name="connsiteY3" fmla="*/ 2242686 h 2242686"/>
              <a:gd name="connsiteX4" fmla="*/ 2483318 w 2483318"/>
              <a:gd name="connsiteY4" fmla="*/ 1183907 h 2242686"/>
              <a:gd name="connsiteX5" fmla="*/ 2098307 w 2483318"/>
              <a:gd name="connsiteY5" fmla="*/ 182880 h 2242686"/>
              <a:gd name="connsiteX6" fmla="*/ 943276 w 2483318"/>
              <a:gd name="connsiteY6" fmla="*/ 0 h 2242686"/>
              <a:gd name="connsiteX7" fmla="*/ 0 w 2483318"/>
              <a:gd name="connsiteY7" fmla="*/ 856649 h 224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318" h="2242686">
                <a:moveTo>
                  <a:pt x="0" y="856649"/>
                </a:moveTo>
                <a:lnTo>
                  <a:pt x="1039428" y="1188569"/>
                </a:lnTo>
                <a:lnTo>
                  <a:pt x="664143" y="1905802"/>
                </a:lnTo>
                <a:lnTo>
                  <a:pt x="2021305" y="2242686"/>
                </a:lnTo>
                <a:lnTo>
                  <a:pt x="2483318" y="1183907"/>
                </a:lnTo>
                <a:lnTo>
                  <a:pt x="2098307" y="182880"/>
                </a:lnTo>
                <a:lnTo>
                  <a:pt x="943276" y="0"/>
                </a:lnTo>
                <a:lnTo>
                  <a:pt x="0" y="856649"/>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dirty="0" smtClean="0"/>
              <a:t>Simple Traversals</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Find vertex loop defined by a half edge</a:t>
            </a:r>
          </a:p>
        </p:txBody>
      </p:sp>
      <p:sp>
        <p:nvSpPr>
          <p:cNvPr id="5" name="Content Placeholder 2"/>
          <p:cNvSpPr txBox="1">
            <a:spLocks/>
          </p:cNvSpPr>
          <p:nvPr/>
        </p:nvSpPr>
        <p:spPr>
          <a:xfrm>
            <a:off x="304800" y="1733550"/>
            <a:ext cx="5562600" cy="37338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IndexList</a:t>
            </a:r>
            <a:r>
              <a:rPr lang="en-US" sz="1600" b="1" dirty="0" smtClean="0">
                <a:solidFill>
                  <a:srgbClr val="002060"/>
                </a:solidFill>
                <a:latin typeface="Courier New" pitchFamily="49" charset="0"/>
                <a:cs typeface="Courier New" pitchFamily="49" charset="0"/>
              </a:rPr>
              <a:t> </a:t>
            </a:r>
            <a:r>
              <a:rPr lang="en-US" sz="1600" b="1" dirty="0" err="1" smtClean="0">
                <a:solidFill>
                  <a:srgbClr val="002060"/>
                </a:solidFill>
                <a:latin typeface="Courier New" pitchFamily="49" charset="0"/>
                <a:cs typeface="Courier New" pitchFamily="49" charset="0"/>
              </a:rPr>
              <a:t>FindVertexLoop</a:t>
            </a:r>
            <a:r>
              <a:rPr lang="en-US" sz="1600" b="1" dirty="0" smtClean="0">
                <a:solidFill>
                  <a:srgbClr val="002060"/>
                </a:solidFill>
                <a:latin typeface="Courier New" pitchFamily="49" charset="0"/>
                <a:cs typeface="Courier New" pitchFamily="49" charset="0"/>
              </a:rPr>
              <a:t>(</a:t>
            </a: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*edge)</a:t>
            </a:r>
          </a:p>
          <a:p>
            <a:pPr indent="0">
              <a:buFont typeface="Verdana" pitchFamily="34" charset="0"/>
              <a:buNone/>
            </a:pPr>
            <a:r>
              <a:rPr lang="en-US" sz="1600" dirty="0" smtClean="0">
                <a:latin typeface="Courier New" pitchFamily="49" charset="0"/>
                <a:cs typeface="Courier New" pitchFamily="49" charset="0"/>
              </a:rPr>
              <a:t>{</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IndexList</a:t>
            </a:r>
            <a:r>
              <a:rPr lang="en-US" sz="1600" dirty="0" smtClean="0">
                <a:latin typeface="Courier New" pitchFamily="49" charset="0"/>
                <a:cs typeface="Courier New" pitchFamily="49" charset="0"/>
              </a:rPr>
              <a:t> loop;</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HalfEdge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edge;</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do {</a:t>
            </a:r>
          </a:p>
          <a:p>
            <a:pPr indent="0">
              <a:buFont typeface="Verdana" pitchFamily="34" charset="0"/>
              <a:buNone/>
              <a:tabLst>
                <a:tab pos="231775" algn="l"/>
                <a:tab pos="461963"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loop.push_back</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edge.endPt</a:t>
            </a:r>
            <a:r>
              <a:rPr lang="en-US" sz="1600" dirty="0" smtClean="0">
                <a:latin typeface="Courier New" pitchFamily="49" charset="0"/>
                <a:cs typeface="Courier New" pitchFamily="49" charset="0"/>
              </a:rPr>
              <a:t>-&gt;index);</a:t>
            </a:r>
          </a:p>
          <a:p>
            <a:pPr indent="0">
              <a:buNone/>
              <a:tabLst>
                <a:tab pos="231775" algn="l"/>
                <a:tab pos="461963"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-&gt;next;</a:t>
            </a:r>
          </a:p>
          <a:p>
            <a:pPr indent="0">
              <a:buNone/>
              <a:tabLst>
                <a:tab pos="231775" algn="l"/>
                <a:tab pos="461963"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a:t>
            </a: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while (</a:t>
            </a:r>
            <a:r>
              <a:rPr lang="en-US" sz="1600" dirty="0" err="1">
                <a:latin typeface="Courier New" pitchFamily="49" charset="0"/>
                <a:cs typeface="Courier New" pitchFamily="49" charset="0"/>
              </a:rPr>
              <a:t>curEdge</a:t>
            </a:r>
            <a:r>
              <a:rPr lang="en-US" sz="1600" dirty="0" smtClean="0">
                <a:latin typeface="Courier New" pitchFamily="49" charset="0"/>
                <a:cs typeface="Courier New" pitchFamily="49" charset="0"/>
              </a:rPr>
              <a:t> != edge);</a:t>
            </a:r>
          </a:p>
          <a:p>
            <a:pPr indent="0">
              <a:buFont typeface="Verdana" pitchFamily="34" charset="0"/>
              <a:buNone/>
              <a:tabLst>
                <a:tab pos="231775" algn="l"/>
                <a:tab pos="461963" algn="l"/>
              </a:tabLst>
            </a:pPr>
            <a:r>
              <a:rPr lang="en-US" sz="1600" dirty="0" smtClean="0">
                <a:latin typeface="Courier New" pitchFamily="49" charset="0"/>
                <a:cs typeface="Courier New" pitchFamily="49" charset="0"/>
              </a:rPr>
              <a:t>	return loop;</a:t>
            </a:r>
          </a:p>
          <a:p>
            <a:pPr indent="0">
              <a:buFont typeface="Verdana" pitchFamily="34" charset="0"/>
              <a:buNone/>
            </a:pPr>
            <a:r>
              <a:rPr lang="en-US" sz="1600" dirty="0" smtClean="0">
                <a:latin typeface="Courier New" pitchFamily="49" charset="0"/>
                <a:cs typeface="Courier New" pitchFamily="49" charset="0"/>
              </a:rPr>
              <a:t>};</a:t>
            </a:r>
          </a:p>
        </p:txBody>
      </p:sp>
      <p:grpSp>
        <p:nvGrpSpPr>
          <p:cNvPr id="4" name="Group 16"/>
          <p:cNvGrpSpPr/>
          <p:nvPr/>
        </p:nvGrpSpPr>
        <p:grpSpPr>
          <a:xfrm>
            <a:off x="5762625" y="2314428"/>
            <a:ext cx="2543175" cy="2314722"/>
            <a:chOff x="5848361" y="2228699"/>
            <a:chExt cx="2543175" cy="2314722"/>
          </a:xfrm>
        </p:grpSpPr>
        <p:sp>
          <p:nvSpPr>
            <p:cNvPr id="11" name="Oval 10"/>
            <p:cNvSpPr/>
            <p:nvPr/>
          </p:nvSpPr>
          <p:spPr bwMode="auto">
            <a:xfrm>
              <a:off x="5848361" y="308609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 name="Oval 6"/>
            <p:cNvSpPr/>
            <p:nvPr/>
          </p:nvSpPr>
          <p:spPr bwMode="auto">
            <a:xfrm>
              <a:off x="6805612" y="2228699"/>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 name="Oval 11"/>
            <p:cNvSpPr/>
            <p:nvPr/>
          </p:nvSpPr>
          <p:spPr bwMode="auto">
            <a:xfrm>
              <a:off x="7939110" y="2424112"/>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 name="Oval 12"/>
            <p:cNvSpPr/>
            <p:nvPr/>
          </p:nvSpPr>
          <p:spPr bwMode="auto">
            <a:xfrm>
              <a:off x="8315336" y="3414708"/>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 name="Oval 13"/>
            <p:cNvSpPr/>
            <p:nvPr/>
          </p:nvSpPr>
          <p:spPr bwMode="auto">
            <a:xfrm>
              <a:off x="6872299" y="34099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 name="Oval 14"/>
            <p:cNvSpPr/>
            <p:nvPr/>
          </p:nvSpPr>
          <p:spPr bwMode="auto">
            <a:xfrm>
              <a:off x="6510348" y="41338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 name="Oval 15"/>
            <p:cNvSpPr/>
            <p:nvPr/>
          </p:nvSpPr>
          <p:spPr bwMode="auto">
            <a:xfrm>
              <a:off x="7858136" y="4467221"/>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21" name="Oval 20"/>
          <p:cNvSpPr/>
          <p:nvPr/>
        </p:nvSpPr>
        <p:spPr bwMode="auto">
          <a:xfrm>
            <a:off x="7853374" y="2509841"/>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2" name="Oval 21"/>
          <p:cNvSpPr/>
          <p:nvPr/>
        </p:nvSpPr>
        <p:spPr bwMode="auto">
          <a:xfrm>
            <a:off x="8229600" y="3500437"/>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5" name="Oval 24"/>
          <p:cNvSpPr/>
          <p:nvPr/>
        </p:nvSpPr>
        <p:spPr bwMode="auto">
          <a:xfrm>
            <a:off x="7772400" y="4552950"/>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23" name="Straight Connector 22"/>
          <p:cNvCxnSpPr/>
          <p:nvPr/>
        </p:nvCxnSpPr>
        <p:spPr bwMode="auto">
          <a:xfrm flipH="1">
            <a:off x="6553201" y="3648075"/>
            <a:ext cx="280987" cy="547688"/>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cxnSp>
        <p:nvCxnSpPr>
          <p:cNvPr id="34" name="Straight Connector 33"/>
          <p:cNvCxnSpPr/>
          <p:nvPr/>
        </p:nvCxnSpPr>
        <p:spPr bwMode="auto">
          <a:xfrm>
            <a:off x="6667500" y="4248150"/>
            <a:ext cx="990600" cy="257174"/>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spTree>
    <p:extLst>
      <p:ext uri="{BB962C8B-B14F-4D97-AF65-F5344CB8AC3E}">
        <p14:creationId xmlns:p14="http://schemas.microsoft.com/office/powerpoint/2010/main" val="936103931"/>
      </p:ext>
    </p:extLst>
  </p:cSld>
  <p:clrMapOvr>
    <a:masterClrMapping/>
  </p:clrMapOvr>
  <mc:AlternateContent xmlns:mc="http://schemas.openxmlformats.org/markup-compatibility/2006" xmlns:p14="http://schemas.microsoft.com/office/powerpoint/2010/main">
    <mc:Choice Requires="p14">
      <p:transition spd="slow" p14:dur="2000" advTm="477"/>
    </mc:Choice>
    <mc:Fallback xmlns="">
      <p:transition spd="slow" advTm="47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bwMode="auto">
          <a:xfrm>
            <a:off x="5791200" y="2352533"/>
            <a:ext cx="2483318" cy="2242686"/>
          </a:xfrm>
          <a:custGeom>
            <a:avLst/>
            <a:gdLst>
              <a:gd name="connsiteX0" fmla="*/ 0 w 2483318"/>
              <a:gd name="connsiteY0" fmla="*/ 856649 h 2242686"/>
              <a:gd name="connsiteX1" fmla="*/ 1029903 w 2483318"/>
              <a:gd name="connsiteY1" fmla="*/ 1174282 h 2242686"/>
              <a:gd name="connsiteX2" fmla="*/ 664143 w 2483318"/>
              <a:gd name="connsiteY2" fmla="*/ 1905802 h 2242686"/>
              <a:gd name="connsiteX3" fmla="*/ 2021305 w 2483318"/>
              <a:gd name="connsiteY3" fmla="*/ 2242686 h 2242686"/>
              <a:gd name="connsiteX4" fmla="*/ 2483318 w 2483318"/>
              <a:gd name="connsiteY4" fmla="*/ 1183907 h 2242686"/>
              <a:gd name="connsiteX5" fmla="*/ 2098307 w 2483318"/>
              <a:gd name="connsiteY5" fmla="*/ 182880 h 2242686"/>
              <a:gd name="connsiteX6" fmla="*/ 943276 w 2483318"/>
              <a:gd name="connsiteY6" fmla="*/ 0 h 2242686"/>
              <a:gd name="connsiteX7" fmla="*/ 0 w 2483318"/>
              <a:gd name="connsiteY7" fmla="*/ 856649 h 2242686"/>
              <a:gd name="connsiteX0" fmla="*/ 0 w 2483318"/>
              <a:gd name="connsiteY0" fmla="*/ 856649 h 2242686"/>
              <a:gd name="connsiteX1" fmla="*/ 1039428 w 2483318"/>
              <a:gd name="connsiteY1" fmla="*/ 1188569 h 2242686"/>
              <a:gd name="connsiteX2" fmla="*/ 664143 w 2483318"/>
              <a:gd name="connsiteY2" fmla="*/ 1905802 h 2242686"/>
              <a:gd name="connsiteX3" fmla="*/ 2021305 w 2483318"/>
              <a:gd name="connsiteY3" fmla="*/ 2242686 h 2242686"/>
              <a:gd name="connsiteX4" fmla="*/ 2483318 w 2483318"/>
              <a:gd name="connsiteY4" fmla="*/ 1183907 h 2242686"/>
              <a:gd name="connsiteX5" fmla="*/ 2098307 w 2483318"/>
              <a:gd name="connsiteY5" fmla="*/ 182880 h 2242686"/>
              <a:gd name="connsiteX6" fmla="*/ 943276 w 2483318"/>
              <a:gd name="connsiteY6" fmla="*/ 0 h 2242686"/>
              <a:gd name="connsiteX7" fmla="*/ 0 w 2483318"/>
              <a:gd name="connsiteY7" fmla="*/ 856649 h 224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318" h="2242686">
                <a:moveTo>
                  <a:pt x="0" y="856649"/>
                </a:moveTo>
                <a:lnTo>
                  <a:pt x="1039428" y="1188569"/>
                </a:lnTo>
                <a:lnTo>
                  <a:pt x="664143" y="1905802"/>
                </a:lnTo>
                <a:lnTo>
                  <a:pt x="2021305" y="2242686"/>
                </a:lnTo>
                <a:lnTo>
                  <a:pt x="2483318" y="1183907"/>
                </a:lnTo>
                <a:lnTo>
                  <a:pt x="2098307" y="182880"/>
                </a:lnTo>
                <a:lnTo>
                  <a:pt x="943276" y="0"/>
                </a:lnTo>
                <a:lnTo>
                  <a:pt x="0" y="856649"/>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dirty="0" smtClean="0"/>
              <a:t>Simple Traversals</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Find vertex loop defined by a half edge</a:t>
            </a:r>
          </a:p>
        </p:txBody>
      </p:sp>
      <p:sp>
        <p:nvSpPr>
          <p:cNvPr id="5" name="Content Placeholder 2"/>
          <p:cNvSpPr txBox="1">
            <a:spLocks/>
          </p:cNvSpPr>
          <p:nvPr/>
        </p:nvSpPr>
        <p:spPr>
          <a:xfrm>
            <a:off x="304800" y="1733550"/>
            <a:ext cx="5562600" cy="37338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IndexList</a:t>
            </a:r>
            <a:r>
              <a:rPr lang="en-US" sz="1600" b="1" dirty="0" smtClean="0">
                <a:solidFill>
                  <a:srgbClr val="002060"/>
                </a:solidFill>
                <a:latin typeface="Courier New" pitchFamily="49" charset="0"/>
                <a:cs typeface="Courier New" pitchFamily="49" charset="0"/>
              </a:rPr>
              <a:t> </a:t>
            </a:r>
            <a:r>
              <a:rPr lang="en-US" sz="1600" b="1" dirty="0" err="1" smtClean="0">
                <a:solidFill>
                  <a:srgbClr val="002060"/>
                </a:solidFill>
                <a:latin typeface="Courier New" pitchFamily="49" charset="0"/>
                <a:cs typeface="Courier New" pitchFamily="49" charset="0"/>
              </a:rPr>
              <a:t>FindVertexLoop</a:t>
            </a:r>
            <a:r>
              <a:rPr lang="en-US" sz="1600" b="1" dirty="0" smtClean="0">
                <a:solidFill>
                  <a:srgbClr val="002060"/>
                </a:solidFill>
                <a:latin typeface="Courier New" pitchFamily="49" charset="0"/>
                <a:cs typeface="Courier New" pitchFamily="49" charset="0"/>
              </a:rPr>
              <a:t>(</a:t>
            </a: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*edge)</a:t>
            </a:r>
          </a:p>
          <a:p>
            <a:pPr indent="0">
              <a:buFont typeface="Verdana" pitchFamily="34" charset="0"/>
              <a:buNone/>
            </a:pPr>
            <a:r>
              <a:rPr lang="en-US" sz="1600" dirty="0" smtClean="0">
                <a:latin typeface="Courier New" pitchFamily="49" charset="0"/>
                <a:cs typeface="Courier New" pitchFamily="49" charset="0"/>
              </a:rPr>
              <a:t>{</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IndexList</a:t>
            </a:r>
            <a:r>
              <a:rPr lang="en-US" sz="1600" dirty="0" smtClean="0">
                <a:latin typeface="Courier New" pitchFamily="49" charset="0"/>
                <a:cs typeface="Courier New" pitchFamily="49" charset="0"/>
              </a:rPr>
              <a:t> loop;</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HalfEdge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edge;</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do {</a:t>
            </a:r>
          </a:p>
          <a:p>
            <a:pPr indent="0">
              <a:buFont typeface="Verdana" pitchFamily="34" charset="0"/>
              <a:buNone/>
              <a:tabLst>
                <a:tab pos="231775" algn="l"/>
                <a:tab pos="461963"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loop.push_back</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edge.endPt</a:t>
            </a:r>
            <a:r>
              <a:rPr lang="en-US" sz="1600" dirty="0" smtClean="0">
                <a:latin typeface="Courier New" pitchFamily="49" charset="0"/>
                <a:cs typeface="Courier New" pitchFamily="49" charset="0"/>
              </a:rPr>
              <a:t>-&gt;index);</a:t>
            </a:r>
          </a:p>
          <a:p>
            <a:pPr indent="0">
              <a:buNone/>
              <a:tabLst>
                <a:tab pos="231775" algn="l"/>
                <a:tab pos="461963"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-&gt;next;</a:t>
            </a:r>
          </a:p>
          <a:p>
            <a:pPr indent="0">
              <a:buNone/>
              <a:tabLst>
                <a:tab pos="231775" algn="l"/>
                <a:tab pos="461963"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a:t>
            </a: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while (</a:t>
            </a:r>
            <a:r>
              <a:rPr lang="en-US" sz="1600" dirty="0" err="1">
                <a:latin typeface="Courier New" pitchFamily="49" charset="0"/>
                <a:cs typeface="Courier New" pitchFamily="49" charset="0"/>
              </a:rPr>
              <a:t>curEdge</a:t>
            </a:r>
            <a:r>
              <a:rPr lang="en-US" sz="1600" dirty="0" smtClean="0">
                <a:latin typeface="Courier New" pitchFamily="49" charset="0"/>
                <a:cs typeface="Courier New" pitchFamily="49" charset="0"/>
              </a:rPr>
              <a:t> != edge);</a:t>
            </a:r>
          </a:p>
          <a:p>
            <a:pPr indent="0">
              <a:buFont typeface="Verdana" pitchFamily="34" charset="0"/>
              <a:buNone/>
              <a:tabLst>
                <a:tab pos="231775" algn="l"/>
                <a:tab pos="461963" algn="l"/>
              </a:tabLst>
            </a:pPr>
            <a:r>
              <a:rPr lang="en-US" sz="1600" dirty="0" smtClean="0">
                <a:latin typeface="Courier New" pitchFamily="49" charset="0"/>
                <a:cs typeface="Courier New" pitchFamily="49" charset="0"/>
              </a:rPr>
              <a:t>	return loop;</a:t>
            </a:r>
          </a:p>
          <a:p>
            <a:pPr indent="0">
              <a:buFont typeface="Verdana" pitchFamily="34" charset="0"/>
              <a:buNone/>
            </a:pPr>
            <a:r>
              <a:rPr lang="en-US" sz="1600" dirty="0" smtClean="0">
                <a:latin typeface="Courier New" pitchFamily="49" charset="0"/>
                <a:cs typeface="Courier New" pitchFamily="49" charset="0"/>
              </a:rPr>
              <a:t>};</a:t>
            </a:r>
          </a:p>
        </p:txBody>
      </p:sp>
      <p:grpSp>
        <p:nvGrpSpPr>
          <p:cNvPr id="4" name="Group 16"/>
          <p:cNvGrpSpPr/>
          <p:nvPr/>
        </p:nvGrpSpPr>
        <p:grpSpPr>
          <a:xfrm>
            <a:off x="5762625" y="2314428"/>
            <a:ext cx="2543175" cy="2314722"/>
            <a:chOff x="5848361" y="2228699"/>
            <a:chExt cx="2543175" cy="2314722"/>
          </a:xfrm>
        </p:grpSpPr>
        <p:sp>
          <p:nvSpPr>
            <p:cNvPr id="11" name="Oval 10"/>
            <p:cNvSpPr/>
            <p:nvPr/>
          </p:nvSpPr>
          <p:spPr bwMode="auto">
            <a:xfrm>
              <a:off x="5848361" y="308609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 name="Oval 6"/>
            <p:cNvSpPr/>
            <p:nvPr/>
          </p:nvSpPr>
          <p:spPr bwMode="auto">
            <a:xfrm>
              <a:off x="6805612" y="2228699"/>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 name="Oval 11"/>
            <p:cNvSpPr/>
            <p:nvPr/>
          </p:nvSpPr>
          <p:spPr bwMode="auto">
            <a:xfrm>
              <a:off x="7939110" y="2424112"/>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 name="Oval 12"/>
            <p:cNvSpPr/>
            <p:nvPr/>
          </p:nvSpPr>
          <p:spPr bwMode="auto">
            <a:xfrm>
              <a:off x="8315336" y="3414708"/>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 name="Oval 13"/>
            <p:cNvSpPr/>
            <p:nvPr/>
          </p:nvSpPr>
          <p:spPr bwMode="auto">
            <a:xfrm>
              <a:off x="6872299" y="34099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 name="Oval 14"/>
            <p:cNvSpPr/>
            <p:nvPr/>
          </p:nvSpPr>
          <p:spPr bwMode="auto">
            <a:xfrm>
              <a:off x="6510348" y="41338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 name="Oval 15"/>
            <p:cNvSpPr/>
            <p:nvPr/>
          </p:nvSpPr>
          <p:spPr bwMode="auto">
            <a:xfrm>
              <a:off x="7858136" y="4467221"/>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21" name="Oval 20"/>
          <p:cNvSpPr/>
          <p:nvPr/>
        </p:nvSpPr>
        <p:spPr bwMode="auto">
          <a:xfrm>
            <a:off x="7853374" y="2509841"/>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2" name="Oval 21"/>
          <p:cNvSpPr/>
          <p:nvPr/>
        </p:nvSpPr>
        <p:spPr bwMode="auto">
          <a:xfrm>
            <a:off x="8229600" y="3500437"/>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26" name="Straight Connector 25"/>
          <p:cNvCxnSpPr/>
          <p:nvPr/>
        </p:nvCxnSpPr>
        <p:spPr bwMode="auto">
          <a:xfrm>
            <a:off x="6672263" y="4262438"/>
            <a:ext cx="990600" cy="247650"/>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cxnSp>
        <p:nvCxnSpPr>
          <p:cNvPr id="34" name="Straight Connector 33"/>
          <p:cNvCxnSpPr/>
          <p:nvPr/>
        </p:nvCxnSpPr>
        <p:spPr bwMode="auto">
          <a:xfrm flipV="1">
            <a:off x="7820022" y="3619500"/>
            <a:ext cx="357188" cy="823913"/>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spTree>
    <p:extLst>
      <p:ext uri="{BB962C8B-B14F-4D97-AF65-F5344CB8AC3E}">
        <p14:creationId xmlns:p14="http://schemas.microsoft.com/office/powerpoint/2010/main" val="3817285231"/>
      </p:ext>
    </p:extLst>
  </p:cSld>
  <p:clrMapOvr>
    <a:masterClrMapping/>
  </p:clrMapOvr>
  <mc:AlternateContent xmlns:mc="http://schemas.openxmlformats.org/markup-compatibility/2006" xmlns:p14="http://schemas.microsoft.com/office/powerpoint/2010/main">
    <mc:Choice Requires="p14">
      <p:transition spd="slow" p14:dur="2000" advTm="1343"/>
    </mc:Choice>
    <mc:Fallback xmlns="">
      <p:transition spd="slow" advTm="134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bwMode="auto">
          <a:xfrm>
            <a:off x="5791200" y="2352533"/>
            <a:ext cx="2483318" cy="2242686"/>
          </a:xfrm>
          <a:custGeom>
            <a:avLst/>
            <a:gdLst>
              <a:gd name="connsiteX0" fmla="*/ 0 w 2483318"/>
              <a:gd name="connsiteY0" fmla="*/ 856649 h 2242686"/>
              <a:gd name="connsiteX1" fmla="*/ 1029903 w 2483318"/>
              <a:gd name="connsiteY1" fmla="*/ 1174282 h 2242686"/>
              <a:gd name="connsiteX2" fmla="*/ 664143 w 2483318"/>
              <a:gd name="connsiteY2" fmla="*/ 1905802 h 2242686"/>
              <a:gd name="connsiteX3" fmla="*/ 2021305 w 2483318"/>
              <a:gd name="connsiteY3" fmla="*/ 2242686 h 2242686"/>
              <a:gd name="connsiteX4" fmla="*/ 2483318 w 2483318"/>
              <a:gd name="connsiteY4" fmla="*/ 1183907 h 2242686"/>
              <a:gd name="connsiteX5" fmla="*/ 2098307 w 2483318"/>
              <a:gd name="connsiteY5" fmla="*/ 182880 h 2242686"/>
              <a:gd name="connsiteX6" fmla="*/ 943276 w 2483318"/>
              <a:gd name="connsiteY6" fmla="*/ 0 h 2242686"/>
              <a:gd name="connsiteX7" fmla="*/ 0 w 2483318"/>
              <a:gd name="connsiteY7" fmla="*/ 856649 h 2242686"/>
              <a:gd name="connsiteX0" fmla="*/ 0 w 2483318"/>
              <a:gd name="connsiteY0" fmla="*/ 856649 h 2242686"/>
              <a:gd name="connsiteX1" fmla="*/ 1039428 w 2483318"/>
              <a:gd name="connsiteY1" fmla="*/ 1188569 h 2242686"/>
              <a:gd name="connsiteX2" fmla="*/ 664143 w 2483318"/>
              <a:gd name="connsiteY2" fmla="*/ 1905802 h 2242686"/>
              <a:gd name="connsiteX3" fmla="*/ 2021305 w 2483318"/>
              <a:gd name="connsiteY3" fmla="*/ 2242686 h 2242686"/>
              <a:gd name="connsiteX4" fmla="*/ 2483318 w 2483318"/>
              <a:gd name="connsiteY4" fmla="*/ 1183907 h 2242686"/>
              <a:gd name="connsiteX5" fmla="*/ 2098307 w 2483318"/>
              <a:gd name="connsiteY5" fmla="*/ 182880 h 2242686"/>
              <a:gd name="connsiteX6" fmla="*/ 943276 w 2483318"/>
              <a:gd name="connsiteY6" fmla="*/ 0 h 2242686"/>
              <a:gd name="connsiteX7" fmla="*/ 0 w 2483318"/>
              <a:gd name="connsiteY7" fmla="*/ 856649 h 224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318" h="2242686">
                <a:moveTo>
                  <a:pt x="0" y="856649"/>
                </a:moveTo>
                <a:lnTo>
                  <a:pt x="1039428" y="1188569"/>
                </a:lnTo>
                <a:lnTo>
                  <a:pt x="664143" y="1905802"/>
                </a:lnTo>
                <a:lnTo>
                  <a:pt x="2021305" y="2242686"/>
                </a:lnTo>
                <a:lnTo>
                  <a:pt x="2483318" y="1183907"/>
                </a:lnTo>
                <a:lnTo>
                  <a:pt x="2098307" y="182880"/>
                </a:lnTo>
                <a:lnTo>
                  <a:pt x="943276" y="0"/>
                </a:lnTo>
                <a:lnTo>
                  <a:pt x="0" y="856649"/>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dirty="0" smtClean="0"/>
              <a:t>Simple Traversals</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Find vertex loop defined by a half edge</a:t>
            </a:r>
          </a:p>
        </p:txBody>
      </p:sp>
      <p:sp>
        <p:nvSpPr>
          <p:cNvPr id="5" name="Content Placeholder 2"/>
          <p:cNvSpPr txBox="1">
            <a:spLocks/>
          </p:cNvSpPr>
          <p:nvPr/>
        </p:nvSpPr>
        <p:spPr>
          <a:xfrm>
            <a:off x="304800" y="1733550"/>
            <a:ext cx="5562600" cy="37338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IndexList</a:t>
            </a:r>
            <a:r>
              <a:rPr lang="en-US" sz="1600" b="1" dirty="0" smtClean="0">
                <a:solidFill>
                  <a:srgbClr val="002060"/>
                </a:solidFill>
                <a:latin typeface="Courier New" pitchFamily="49" charset="0"/>
                <a:cs typeface="Courier New" pitchFamily="49" charset="0"/>
              </a:rPr>
              <a:t> </a:t>
            </a:r>
            <a:r>
              <a:rPr lang="en-US" sz="1600" b="1" dirty="0" err="1" smtClean="0">
                <a:solidFill>
                  <a:srgbClr val="002060"/>
                </a:solidFill>
                <a:latin typeface="Courier New" pitchFamily="49" charset="0"/>
                <a:cs typeface="Courier New" pitchFamily="49" charset="0"/>
              </a:rPr>
              <a:t>FindVertexLoop</a:t>
            </a:r>
            <a:r>
              <a:rPr lang="en-US" sz="1600" b="1" dirty="0" smtClean="0">
                <a:solidFill>
                  <a:srgbClr val="002060"/>
                </a:solidFill>
                <a:latin typeface="Courier New" pitchFamily="49" charset="0"/>
                <a:cs typeface="Courier New" pitchFamily="49" charset="0"/>
              </a:rPr>
              <a:t>(</a:t>
            </a: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*edge)</a:t>
            </a:r>
          </a:p>
          <a:p>
            <a:pPr indent="0">
              <a:buFont typeface="Verdana" pitchFamily="34" charset="0"/>
              <a:buNone/>
            </a:pPr>
            <a:r>
              <a:rPr lang="en-US" sz="1600" dirty="0" smtClean="0">
                <a:latin typeface="Courier New" pitchFamily="49" charset="0"/>
                <a:cs typeface="Courier New" pitchFamily="49" charset="0"/>
              </a:rPr>
              <a:t>{</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IndexList</a:t>
            </a:r>
            <a:r>
              <a:rPr lang="en-US" sz="1600" dirty="0" smtClean="0">
                <a:latin typeface="Courier New" pitchFamily="49" charset="0"/>
                <a:cs typeface="Courier New" pitchFamily="49" charset="0"/>
              </a:rPr>
              <a:t> loop;</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HalfEdge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edge;</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do {</a:t>
            </a:r>
          </a:p>
          <a:p>
            <a:pPr indent="0">
              <a:buFont typeface="Verdana" pitchFamily="34" charset="0"/>
              <a:buNone/>
              <a:tabLst>
                <a:tab pos="231775" algn="l"/>
                <a:tab pos="461963"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loop.push_back</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edge.endPt</a:t>
            </a:r>
            <a:r>
              <a:rPr lang="en-US" sz="1600" dirty="0" smtClean="0">
                <a:latin typeface="Courier New" pitchFamily="49" charset="0"/>
                <a:cs typeface="Courier New" pitchFamily="49" charset="0"/>
              </a:rPr>
              <a:t>-&gt;index);</a:t>
            </a:r>
          </a:p>
          <a:p>
            <a:pPr indent="0">
              <a:buNone/>
              <a:tabLst>
                <a:tab pos="231775" algn="l"/>
                <a:tab pos="461963"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-&gt;next;</a:t>
            </a:r>
          </a:p>
          <a:p>
            <a:pPr indent="0">
              <a:buNone/>
              <a:tabLst>
                <a:tab pos="231775" algn="l"/>
                <a:tab pos="461963"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a:t>
            </a: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while (</a:t>
            </a:r>
            <a:r>
              <a:rPr lang="en-US" sz="1600" dirty="0" err="1">
                <a:latin typeface="Courier New" pitchFamily="49" charset="0"/>
                <a:cs typeface="Courier New" pitchFamily="49" charset="0"/>
              </a:rPr>
              <a:t>curEdge</a:t>
            </a:r>
            <a:r>
              <a:rPr lang="en-US" sz="1600" dirty="0" smtClean="0">
                <a:latin typeface="Courier New" pitchFamily="49" charset="0"/>
                <a:cs typeface="Courier New" pitchFamily="49" charset="0"/>
              </a:rPr>
              <a:t> != edge);</a:t>
            </a:r>
          </a:p>
          <a:p>
            <a:pPr indent="0">
              <a:buFont typeface="Verdana" pitchFamily="34" charset="0"/>
              <a:buNone/>
              <a:tabLst>
                <a:tab pos="231775" algn="l"/>
                <a:tab pos="461963" algn="l"/>
              </a:tabLst>
            </a:pPr>
            <a:r>
              <a:rPr lang="en-US" sz="1600" dirty="0" smtClean="0">
                <a:latin typeface="Courier New" pitchFamily="49" charset="0"/>
                <a:cs typeface="Courier New" pitchFamily="49" charset="0"/>
              </a:rPr>
              <a:t>	return loop;</a:t>
            </a:r>
          </a:p>
          <a:p>
            <a:pPr indent="0">
              <a:buFont typeface="Verdana" pitchFamily="34" charset="0"/>
              <a:buNone/>
            </a:pPr>
            <a:r>
              <a:rPr lang="en-US" sz="1600" dirty="0" smtClean="0">
                <a:latin typeface="Courier New" pitchFamily="49" charset="0"/>
                <a:cs typeface="Courier New" pitchFamily="49" charset="0"/>
              </a:rPr>
              <a:t>};</a:t>
            </a:r>
          </a:p>
        </p:txBody>
      </p:sp>
      <p:grpSp>
        <p:nvGrpSpPr>
          <p:cNvPr id="4" name="Group 16"/>
          <p:cNvGrpSpPr/>
          <p:nvPr/>
        </p:nvGrpSpPr>
        <p:grpSpPr>
          <a:xfrm>
            <a:off x="5762625" y="2314428"/>
            <a:ext cx="2543175" cy="2314722"/>
            <a:chOff x="5848361" y="2228699"/>
            <a:chExt cx="2543175" cy="2314722"/>
          </a:xfrm>
        </p:grpSpPr>
        <p:sp>
          <p:nvSpPr>
            <p:cNvPr id="11" name="Oval 10"/>
            <p:cNvSpPr/>
            <p:nvPr/>
          </p:nvSpPr>
          <p:spPr bwMode="auto">
            <a:xfrm>
              <a:off x="5848361" y="308609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 name="Oval 6"/>
            <p:cNvSpPr/>
            <p:nvPr/>
          </p:nvSpPr>
          <p:spPr bwMode="auto">
            <a:xfrm>
              <a:off x="6805612" y="2228699"/>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 name="Oval 11"/>
            <p:cNvSpPr/>
            <p:nvPr/>
          </p:nvSpPr>
          <p:spPr bwMode="auto">
            <a:xfrm>
              <a:off x="7939110" y="2424112"/>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 name="Oval 12"/>
            <p:cNvSpPr/>
            <p:nvPr/>
          </p:nvSpPr>
          <p:spPr bwMode="auto">
            <a:xfrm>
              <a:off x="8315336" y="3414708"/>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 name="Oval 13"/>
            <p:cNvSpPr/>
            <p:nvPr/>
          </p:nvSpPr>
          <p:spPr bwMode="auto">
            <a:xfrm>
              <a:off x="6872299" y="34099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 name="Oval 14"/>
            <p:cNvSpPr/>
            <p:nvPr/>
          </p:nvSpPr>
          <p:spPr bwMode="auto">
            <a:xfrm>
              <a:off x="6510348" y="41338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 name="Oval 15"/>
            <p:cNvSpPr/>
            <p:nvPr/>
          </p:nvSpPr>
          <p:spPr bwMode="auto">
            <a:xfrm>
              <a:off x="7858136" y="4467221"/>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21" name="Oval 20"/>
          <p:cNvSpPr/>
          <p:nvPr/>
        </p:nvSpPr>
        <p:spPr bwMode="auto">
          <a:xfrm>
            <a:off x="7853374" y="2509841"/>
            <a:ext cx="76200" cy="7620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26" name="Straight Connector 25"/>
          <p:cNvCxnSpPr/>
          <p:nvPr/>
        </p:nvCxnSpPr>
        <p:spPr bwMode="auto">
          <a:xfrm flipV="1">
            <a:off x="7824787" y="3624263"/>
            <a:ext cx="352425" cy="809624"/>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cxnSp>
        <p:nvCxnSpPr>
          <p:cNvPr id="18" name="Straight Connector 17"/>
          <p:cNvCxnSpPr/>
          <p:nvPr/>
        </p:nvCxnSpPr>
        <p:spPr bwMode="auto">
          <a:xfrm flipH="1" flipV="1">
            <a:off x="7872414" y="2647950"/>
            <a:ext cx="319086" cy="823913"/>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spTree>
    <p:extLst>
      <p:ext uri="{BB962C8B-B14F-4D97-AF65-F5344CB8AC3E}">
        <p14:creationId xmlns:p14="http://schemas.microsoft.com/office/powerpoint/2010/main" val="3031587396"/>
      </p:ext>
    </p:extLst>
  </p:cSld>
  <p:clrMapOvr>
    <a:masterClrMapping/>
  </p:clrMapOvr>
  <mc:AlternateContent xmlns:mc="http://schemas.openxmlformats.org/markup-compatibility/2006" xmlns:p14="http://schemas.microsoft.com/office/powerpoint/2010/main">
    <mc:Choice Requires="p14">
      <p:transition spd="slow" p14:dur="2000" advTm="623"/>
    </mc:Choice>
    <mc:Fallback xmlns="">
      <p:transition spd="slow" advTm="62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bwMode="auto">
          <a:xfrm>
            <a:off x="5791200" y="2352533"/>
            <a:ext cx="2483318" cy="2242686"/>
          </a:xfrm>
          <a:custGeom>
            <a:avLst/>
            <a:gdLst>
              <a:gd name="connsiteX0" fmla="*/ 0 w 2483318"/>
              <a:gd name="connsiteY0" fmla="*/ 856649 h 2242686"/>
              <a:gd name="connsiteX1" fmla="*/ 1029903 w 2483318"/>
              <a:gd name="connsiteY1" fmla="*/ 1174282 h 2242686"/>
              <a:gd name="connsiteX2" fmla="*/ 664143 w 2483318"/>
              <a:gd name="connsiteY2" fmla="*/ 1905802 h 2242686"/>
              <a:gd name="connsiteX3" fmla="*/ 2021305 w 2483318"/>
              <a:gd name="connsiteY3" fmla="*/ 2242686 h 2242686"/>
              <a:gd name="connsiteX4" fmla="*/ 2483318 w 2483318"/>
              <a:gd name="connsiteY4" fmla="*/ 1183907 h 2242686"/>
              <a:gd name="connsiteX5" fmla="*/ 2098307 w 2483318"/>
              <a:gd name="connsiteY5" fmla="*/ 182880 h 2242686"/>
              <a:gd name="connsiteX6" fmla="*/ 943276 w 2483318"/>
              <a:gd name="connsiteY6" fmla="*/ 0 h 2242686"/>
              <a:gd name="connsiteX7" fmla="*/ 0 w 2483318"/>
              <a:gd name="connsiteY7" fmla="*/ 856649 h 2242686"/>
              <a:gd name="connsiteX0" fmla="*/ 0 w 2483318"/>
              <a:gd name="connsiteY0" fmla="*/ 856649 h 2242686"/>
              <a:gd name="connsiteX1" fmla="*/ 1039428 w 2483318"/>
              <a:gd name="connsiteY1" fmla="*/ 1188569 h 2242686"/>
              <a:gd name="connsiteX2" fmla="*/ 664143 w 2483318"/>
              <a:gd name="connsiteY2" fmla="*/ 1905802 h 2242686"/>
              <a:gd name="connsiteX3" fmla="*/ 2021305 w 2483318"/>
              <a:gd name="connsiteY3" fmla="*/ 2242686 h 2242686"/>
              <a:gd name="connsiteX4" fmla="*/ 2483318 w 2483318"/>
              <a:gd name="connsiteY4" fmla="*/ 1183907 h 2242686"/>
              <a:gd name="connsiteX5" fmla="*/ 2098307 w 2483318"/>
              <a:gd name="connsiteY5" fmla="*/ 182880 h 2242686"/>
              <a:gd name="connsiteX6" fmla="*/ 943276 w 2483318"/>
              <a:gd name="connsiteY6" fmla="*/ 0 h 2242686"/>
              <a:gd name="connsiteX7" fmla="*/ 0 w 2483318"/>
              <a:gd name="connsiteY7" fmla="*/ 856649 h 224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318" h="2242686">
                <a:moveTo>
                  <a:pt x="0" y="856649"/>
                </a:moveTo>
                <a:lnTo>
                  <a:pt x="1039428" y="1188569"/>
                </a:lnTo>
                <a:lnTo>
                  <a:pt x="664143" y="1905802"/>
                </a:lnTo>
                <a:lnTo>
                  <a:pt x="2021305" y="2242686"/>
                </a:lnTo>
                <a:lnTo>
                  <a:pt x="2483318" y="1183907"/>
                </a:lnTo>
                <a:lnTo>
                  <a:pt x="2098307" y="182880"/>
                </a:lnTo>
                <a:lnTo>
                  <a:pt x="943276" y="0"/>
                </a:lnTo>
                <a:lnTo>
                  <a:pt x="0" y="856649"/>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dirty="0" smtClean="0"/>
              <a:t>Simple Traversals</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Find vertex loop defined by a half edge</a:t>
            </a:r>
          </a:p>
        </p:txBody>
      </p:sp>
      <p:sp>
        <p:nvSpPr>
          <p:cNvPr id="5" name="Content Placeholder 2"/>
          <p:cNvSpPr txBox="1">
            <a:spLocks/>
          </p:cNvSpPr>
          <p:nvPr/>
        </p:nvSpPr>
        <p:spPr>
          <a:xfrm>
            <a:off x="304800" y="1733550"/>
            <a:ext cx="5562600" cy="37338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IndexList</a:t>
            </a:r>
            <a:r>
              <a:rPr lang="en-US" sz="1600" b="1" dirty="0" smtClean="0">
                <a:solidFill>
                  <a:srgbClr val="002060"/>
                </a:solidFill>
                <a:latin typeface="Courier New" pitchFamily="49" charset="0"/>
                <a:cs typeface="Courier New" pitchFamily="49" charset="0"/>
              </a:rPr>
              <a:t> </a:t>
            </a:r>
            <a:r>
              <a:rPr lang="en-US" sz="1600" b="1" dirty="0" err="1" smtClean="0">
                <a:solidFill>
                  <a:srgbClr val="002060"/>
                </a:solidFill>
                <a:latin typeface="Courier New" pitchFamily="49" charset="0"/>
                <a:cs typeface="Courier New" pitchFamily="49" charset="0"/>
              </a:rPr>
              <a:t>FindVertexLoop</a:t>
            </a:r>
            <a:r>
              <a:rPr lang="en-US" sz="1600" b="1" dirty="0" smtClean="0">
                <a:solidFill>
                  <a:srgbClr val="002060"/>
                </a:solidFill>
                <a:latin typeface="Courier New" pitchFamily="49" charset="0"/>
                <a:cs typeface="Courier New" pitchFamily="49" charset="0"/>
              </a:rPr>
              <a:t>(</a:t>
            </a: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*edge)</a:t>
            </a:r>
          </a:p>
          <a:p>
            <a:pPr indent="0">
              <a:buFont typeface="Verdana" pitchFamily="34" charset="0"/>
              <a:buNone/>
            </a:pPr>
            <a:r>
              <a:rPr lang="en-US" sz="1600" dirty="0" smtClean="0">
                <a:latin typeface="Courier New" pitchFamily="49" charset="0"/>
                <a:cs typeface="Courier New" pitchFamily="49" charset="0"/>
              </a:rPr>
              <a:t>{</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IndexList</a:t>
            </a:r>
            <a:r>
              <a:rPr lang="en-US" sz="1600" dirty="0" smtClean="0">
                <a:latin typeface="Courier New" pitchFamily="49" charset="0"/>
                <a:cs typeface="Courier New" pitchFamily="49" charset="0"/>
              </a:rPr>
              <a:t> loop;</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HalfEdge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edge;</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do {</a:t>
            </a:r>
          </a:p>
          <a:p>
            <a:pPr indent="0">
              <a:buFont typeface="Verdana" pitchFamily="34" charset="0"/>
              <a:buNone/>
              <a:tabLst>
                <a:tab pos="231775" algn="l"/>
                <a:tab pos="461963"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loop.push_back</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edge.endPt</a:t>
            </a:r>
            <a:r>
              <a:rPr lang="en-US" sz="1600" dirty="0" smtClean="0">
                <a:latin typeface="Courier New" pitchFamily="49" charset="0"/>
                <a:cs typeface="Courier New" pitchFamily="49" charset="0"/>
              </a:rPr>
              <a:t>-&gt;index);</a:t>
            </a:r>
          </a:p>
          <a:p>
            <a:pPr indent="0">
              <a:buNone/>
              <a:tabLst>
                <a:tab pos="231775" algn="l"/>
                <a:tab pos="461963"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-&gt;next;</a:t>
            </a:r>
          </a:p>
          <a:p>
            <a:pPr indent="0">
              <a:buNone/>
              <a:tabLst>
                <a:tab pos="231775" algn="l"/>
                <a:tab pos="461963"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a:t>
            </a: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while (</a:t>
            </a:r>
            <a:r>
              <a:rPr lang="en-US" sz="1600" dirty="0" err="1">
                <a:latin typeface="Courier New" pitchFamily="49" charset="0"/>
                <a:cs typeface="Courier New" pitchFamily="49" charset="0"/>
              </a:rPr>
              <a:t>curEdge</a:t>
            </a:r>
            <a:r>
              <a:rPr lang="en-US" sz="1600" dirty="0" smtClean="0">
                <a:latin typeface="Courier New" pitchFamily="49" charset="0"/>
                <a:cs typeface="Courier New" pitchFamily="49" charset="0"/>
              </a:rPr>
              <a:t> != edge);</a:t>
            </a:r>
          </a:p>
          <a:p>
            <a:pPr indent="0">
              <a:buFont typeface="Verdana" pitchFamily="34" charset="0"/>
              <a:buNone/>
              <a:tabLst>
                <a:tab pos="231775" algn="l"/>
                <a:tab pos="461963" algn="l"/>
              </a:tabLst>
            </a:pPr>
            <a:r>
              <a:rPr lang="en-US" sz="1600" dirty="0" smtClean="0">
                <a:latin typeface="Courier New" pitchFamily="49" charset="0"/>
                <a:cs typeface="Courier New" pitchFamily="49" charset="0"/>
              </a:rPr>
              <a:t>	return loop;</a:t>
            </a:r>
          </a:p>
          <a:p>
            <a:pPr indent="0">
              <a:buFont typeface="Verdana" pitchFamily="34" charset="0"/>
              <a:buNone/>
            </a:pPr>
            <a:r>
              <a:rPr lang="en-US" sz="1600" dirty="0" smtClean="0">
                <a:latin typeface="Courier New" pitchFamily="49" charset="0"/>
                <a:cs typeface="Courier New" pitchFamily="49" charset="0"/>
              </a:rPr>
              <a:t>};</a:t>
            </a:r>
          </a:p>
        </p:txBody>
      </p:sp>
      <p:grpSp>
        <p:nvGrpSpPr>
          <p:cNvPr id="4" name="Group 16"/>
          <p:cNvGrpSpPr/>
          <p:nvPr/>
        </p:nvGrpSpPr>
        <p:grpSpPr>
          <a:xfrm>
            <a:off x="5762625" y="2314428"/>
            <a:ext cx="2543175" cy="2314722"/>
            <a:chOff x="5848361" y="2228699"/>
            <a:chExt cx="2543175" cy="2314722"/>
          </a:xfrm>
        </p:grpSpPr>
        <p:sp>
          <p:nvSpPr>
            <p:cNvPr id="11" name="Oval 10"/>
            <p:cNvSpPr/>
            <p:nvPr/>
          </p:nvSpPr>
          <p:spPr bwMode="auto">
            <a:xfrm>
              <a:off x="5848361" y="308609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 name="Oval 6"/>
            <p:cNvSpPr/>
            <p:nvPr/>
          </p:nvSpPr>
          <p:spPr bwMode="auto">
            <a:xfrm>
              <a:off x="6805612" y="2228699"/>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 name="Oval 11"/>
            <p:cNvSpPr/>
            <p:nvPr/>
          </p:nvSpPr>
          <p:spPr bwMode="auto">
            <a:xfrm>
              <a:off x="7939110" y="2424112"/>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 name="Oval 12"/>
            <p:cNvSpPr/>
            <p:nvPr/>
          </p:nvSpPr>
          <p:spPr bwMode="auto">
            <a:xfrm>
              <a:off x="8315336" y="3414708"/>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 name="Oval 13"/>
            <p:cNvSpPr/>
            <p:nvPr/>
          </p:nvSpPr>
          <p:spPr bwMode="auto">
            <a:xfrm>
              <a:off x="6872299" y="34099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 name="Oval 14"/>
            <p:cNvSpPr/>
            <p:nvPr/>
          </p:nvSpPr>
          <p:spPr bwMode="auto">
            <a:xfrm>
              <a:off x="6510348" y="41338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 name="Oval 15"/>
            <p:cNvSpPr/>
            <p:nvPr/>
          </p:nvSpPr>
          <p:spPr bwMode="auto">
            <a:xfrm>
              <a:off x="7858136" y="4467221"/>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cxnSp>
        <p:nvCxnSpPr>
          <p:cNvPr id="26" name="Straight Connector 25"/>
          <p:cNvCxnSpPr/>
          <p:nvPr/>
        </p:nvCxnSpPr>
        <p:spPr bwMode="auto">
          <a:xfrm flipH="1" flipV="1">
            <a:off x="7877174" y="2652713"/>
            <a:ext cx="323851" cy="819150"/>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cxnSp>
        <p:nvCxnSpPr>
          <p:cNvPr id="18" name="Straight Connector 17"/>
          <p:cNvCxnSpPr/>
          <p:nvPr/>
        </p:nvCxnSpPr>
        <p:spPr bwMode="auto">
          <a:xfrm flipH="1" flipV="1">
            <a:off x="6834187" y="2414588"/>
            <a:ext cx="971551" cy="157162"/>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spTree>
    <p:extLst>
      <p:ext uri="{BB962C8B-B14F-4D97-AF65-F5344CB8AC3E}">
        <p14:creationId xmlns:p14="http://schemas.microsoft.com/office/powerpoint/2010/main" val="1909692545"/>
      </p:ext>
    </p:extLst>
  </p:cSld>
  <p:clrMapOvr>
    <a:masterClrMapping/>
  </p:clrMapOvr>
  <mc:AlternateContent xmlns:mc="http://schemas.openxmlformats.org/markup-compatibility/2006" xmlns:p14="http://schemas.microsoft.com/office/powerpoint/2010/main">
    <mc:Choice Requires="p14">
      <p:transition spd="slow" p14:dur="2000" advTm="3831"/>
    </mc:Choice>
    <mc:Fallback xmlns="">
      <p:transition spd="slow" advTm="383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200" dirty="0" smtClean="0">
                <a:ea typeface="ヒラギノ角ゴ Pro W3" pitchFamily="48" charset="-128"/>
                <a:cs typeface="ヒラギノ角ゴ Pro W3" pitchFamily="48" charset="-128"/>
              </a:rPr>
              <a:t>Outline</a:t>
            </a:r>
          </a:p>
        </p:txBody>
      </p:sp>
      <p:sp>
        <p:nvSpPr>
          <p:cNvPr id="13315" name="Content Placeholder 2"/>
          <p:cNvSpPr>
            <a:spLocks noGrp="1"/>
          </p:cNvSpPr>
          <p:nvPr>
            <p:ph sz="quarter" idx="10"/>
          </p:nvPr>
        </p:nvSpPr>
        <p:spPr/>
        <p:txBody>
          <a:bodyPr/>
          <a:lstStyle/>
          <a:p>
            <a:pPr eaLnBrk="1" hangingPunct="1"/>
            <a:r>
              <a:rPr lang="en-US" sz="2400" dirty="0" smtClean="0">
                <a:ea typeface="ヒラギノ角ゴ Pro W3" pitchFamily="48" charset="-128"/>
                <a:cs typeface="ヒラギノ角ゴ Pro W3" pitchFamily="48" charset="-128"/>
              </a:rPr>
              <a:t>Part 1: Explicit boundary representations</a:t>
            </a:r>
          </a:p>
          <a:p>
            <a:pPr lvl="1" eaLnBrk="1" hangingPunct="1"/>
            <a:r>
              <a:rPr lang="en-US" sz="2000" dirty="0" smtClean="0">
                <a:ea typeface="ヒラギノ角ゴ Pro W3" pitchFamily="48" charset="-128"/>
                <a:cs typeface="ヒラギノ角ゴ Pro W3" pitchFamily="48" charset="-128"/>
              </a:rPr>
              <a:t>Half edge data structure</a:t>
            </a:r>
          </a:p>
          <a:p>
            <a:pPr lvl="1" eaLnBrk="1" hangingPunct="1"/>
            <a:r>
              <a:rPr lang="en-US" sz="2000" dirty="0" smtClean="0">
                <a:ea typeface="ヒラギノ角ゴ Pro W3" pitchFamily="48" charset="-128"/>
                <a:cs typeface="ヒラギノ角ゴ Pro W3" pitchFamily="48" charset="-128"/>
              </a:rPr>
              <a:t>Editing geometry on the CPU</a:t>
            </a:r>
          </a:p>
          <a:p>
            <a:pPr eaLnBrk="1" hangingPunct="1"/>
            <a:r>
              <a:rPr lang="en-US" sz="2400" dirty="0" smtClean="0">
                <a:ea typeface="ヒラギノ角ゴ Pro W3" pitchFamily="48" charset="-128"/>
                <a:cs typeface="ヒラギノ角ゴ Pro W3" pitchFamily="48" charset="-128"/>
              </a:rPr>
              <a:t>Part 2: Higher order surface modeling</a:t>
            </a:r>
          </a:p>
          <a:p>
            <a:pPr lvl="1" eaLnBrk="1" hangingPunct="1"/>
            <a:r>
              <a:rPr lang="en-US" sz="2000" dirty="0" smtClean="0">
                <a:ea typeface="ヒラギノ角ゴ Pro W3" pitchFamily="48" charset="-128"/>
                <a:cs typeface="ヒラギノ角ゴ Pro W3" pitchFamily="48" charset="-128"/>
              </a:rPr>
              <a:t>Subdivision surfaces using half edge data structure</a:t>
            </a:r>
          </a:p>
          <a:p>
            <a:pPr lvl="1" eaLnBrk="1" hangingPunct="1"/>
            <a:r>
              <a:rPr lang="en-US" sz="2000" dirty="0" smtClean="0">
                <a:ea typeface="ヒラギノ角ゴ Pro W3" pitchFamily="48" charset="-128"/>
                <a:cs typeface="ヒラギノ角ゴ Pro W3" pitchFamily="48" charset="-128"/>
              </a:rPr>
              <a:t>Higher order surfaces on the GPU</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567"/>
    </mc:Choice>
    <mc:Fallback xmlns="">
      <p:transition spd="slow" advTm="175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bwMode="auto">
          <a:xfrm>
            <a:off x="7196131" y="3367107"/>
            <a:ext cx="1162052" cy="704851"/>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990601 w 1223963"/>
              <a:gd name="connsiteY0" fmla="*/ 1143000 h 1143000"/>
              <a:gd name="connsiteX1" fmla="*/ 0 w 1223963"/>
              <a:gd name="connsiteY1" fmla="*/ 614363 h 1143000"/>
              <a:gd name="connsiteX2" fmla="*/ 1223963 w 1223963"/>
              <a:gd name="connsiteY2" fmla="*/ 0 h 1143000"/>
              <a:gd name="connsiteX3" fmla="*/ 990601 w 1223963"/>
              <a:gd name="connsiteY3" fmla="*/ 1143000 h 1143000"/>
              <a:gd name="connsiteX0" fmla="*/ 1352551 w 1585913"/>
              <a:gd name="connsiteY0" fmla="*/ 1143000 h 1143000"/>
              <a:gd name="connsiteX1" fmla="*/ 0 w 1585913"/>
              <a:gd name="connsiteY1" fmla="*/ 1066801 h 1143000"/>
              <a:gd name="connsiteX2" fmla="*/ 1585913 w 1585913"/>
              <a:gd name="connsiteY2" fmla="*/ 0 h 1143000"/>
              <a:gd name="connsiteX3" fmla="*/ 1352551 w 1585913"/>
              <a:gd name="connsiteY3" fmla="*/ 1143000 h 1143000"/>
              <a:gd name="connsiteX0" fmla="*/ 1352551 w 1352551"/>
              <a:gd name="connsiteY0" fmla="*/ 681037 h 681037"/>
              <a:gd name="connsiteX1" fmla="*/ 0 w 1352551"/>
              <a:gd name="connsiteY1" fmla="*/ 604838 h 681037"/>
              <a:gd name="connsiteX2" fmla="*/ 219075 w 1352551"/>
              <a:gd name="connsiteY2" fmla="*/ 0 h 681037"/>
              <a:gd name="connsiteX3" fmla="*/ 1352551 w 1352551"/>
              <a:gd name="connsiteY3" fmla="*/ 681037 h 681037"/>
              <a:gd name="connsiteX0" fmla="*/ 1204914 w 1204914"/>
              <a:gd name="connsiteY0" fmla="*/ 533400 h 604838"/>
              <a:gd name="connsiteX1" fmla="*/ 0 w 1204914"/>
              <a:gd name="connsiteY1" fmla="*/ 604838 h 604838"/>
              <a:gd name="connsiteX2" fmla="*/ 219075 w 1204914"/>
              <a:gd name="connsiteY2" fmla="*/ 0 h 604838"/>
              <a:gd name="connsiteX3" fmla="*/ 1204914 w 1204914"/>
              <a:gd name="connsiteY3" fmla="*/ 533400 h 604838"/>
              <a:gd name="connsiteX0" fmla="*/ 1223964 w 1223964"/>
              <a:gd name="connsiteY0" fmla="*/ 533400 h 619126"/>
              <a:gd name="connsiteX1" fmla="*/ 0 w 1223964"/>
              <a:gd name="connsiteY1" fmla="*/ 619126 h 619126"/>
              <a:gd name="connsiteX2" fmla="*/ 238125 w 1223964"/>
              <a:gd name="connsiteY2" fmla="*/ 0 h 619126"/>
              <a:gd name="connsiteX3" fmla="*/ 1223964 w 1223964"/>
              <a:gd name="connsiteY3" fmla="*/ 533400 h 619126"/>
              <a:gd name="connsiteX0" fmla="*/ 1071564 w 1071564"/>
              <a:gd name="connsiteY0" fmla="*/ 376237 h 619126"/>
              <a:gd name="connsiteX1" fmla="*/ 0 w 1071564"/>
              <a:gd name="connsiteY1" fmla="*/ 619126 h 619126"/>
              <a:gd name="connsiteX2" fmla="*/ 238125 w 1071564"/>
              <a:gd name="connsiteY2" fmla="*/ 0 h 619126"/>
              <a:gd name="connsiteX3" fmla="*/ 1071564 w 1071564"/>
              <a:gd name="connsiteY3" fmla="*/ 376237 h 619126"/>
              <a:gd name="connsiteX0" fmla="*/ 833439 w 833439"/>
              <a:gd name="connsiteY0" fmla="*/ 376237 h 1157288"/>
              <a:gd name="connsiteX1" fmla="*/ 66675 w 833439"/>
              <a:gd name="connsiteY1" fmla="*/ 1157288 h 1157288"/>
              <a:gd name="connsiteX2" fmla="*/ 0 w 833439"/>
              <a:gd name="connsiteY2" fmla="*/ 0 h 1157288"/>
              <a:gd name="connsiteX3" fmla="*/ 833439 w 833439"/>
              <a:gd name="connsiteY3" fmla="*/ 376237 h 1157288"/>
              <a:gd name="connsiteX0" fmla="*/ 1219201 w 1219201"/>
              <a:gd name="connsiteY0" fmla="*/ 0 h 781051"/>
              <a:gd name="connsiteX1" fmla="*/ 452437 w 1219201"/>
              <a:gd name="connsiteY1" fmla="*/ 781051 h 781051"/>
              <a:gd name="connsiteX2" fmla="*/ 0 w 1219201"/>
              <a:gd name="connsiteY2" fmla="*/ 76200 h 781051"/>
              <a:gd name="connsiteX3" fmla="*/ 1219201 w 1219201"/>
              <a:gd name="connsiteY3" fmla="*/ 0 h 781051"/>
              <a:gd name="connsiteX0" fmla="*/ 1076326 w 1076326"/>
              <a:gd name="connsiteY0" fmla="*/ 0 h 933451"/>
              <a:gd name="connsiteX1" fmla="*/ 452437 w 1076326"/>
              <a:gd name="connsiteY1" fmla="*/ 933451 h 933451"/>
              <a:gd name="connsiteX2" fmla="*/ 0 w 1076326"/>
              <a:gd name="connsiteY2" fmla="*/ 228600 h 933451"/>
              <a:gd name="connsiteX3" fmla="*/ 1076326 w 1076326"/>
              <a:gd name="connsiteY3" fmla="*/ 0 h 933451"/>
              <a:gd name="connsiteX0" fmla="*/ 1076326 w 1162049"/>
              <a:gd name="connsiteY0" fmla="*/ 0 h 781051"/>
              <a:gd name="connsiteX1" fmla="*/ 1162049 w 1162049"/>
              <a:gd name="connsiteY1" fmla="*/ 781051 h 781051"/>
              <a:gd name="connsiteX2" fmla="*/ 0 w 1162049"/>
              <a:gd name="connsiteY2" fmla="*/ 228600 h 781051"/>
              <a:gd name="connsiteX3" fmla="*/ 1076326 w 1162049"/>
              <a:gd name="connsiteY3" fmla="*/ 0 h 781051"/>
              <a:gd name="connsiteX0" fmla="*/ 785813 w 871536"/>
              <a:gd name="connsiteY0" fmla="*/ 0 h 781051"/>
              <a:gd name="connsiteX1" fmla="*/ 871536 w 871536"/>
              <a:gd name="connsiteY1" fmla="*/ 781051 h 781051"/>
              <a:gd name="connsiteX2" fmla="*/ 0 w 871536"/>
              <a:gd name="connsiteY2" fmla="*/ 771525 h 781051"/>
              <a:gd name="connsiteX3" fmla="*/ 785813 w 871536"/>
              <a:gd name="connsiteY3" fmla="*/ 0 h 781051"/>
              <a:gd name="connsiteX0" fmla="*/ 785813 w 862011"/>
              <a:gd name="connsiteY0" fmla="*/ 0 h 771525"/>
              <a:gd name="connsiteX1" fmla="*/ 862011 w 862011"/>
              <a:gd name="connsiteY1" fmla="*/ 762001 h 771525"/>
              <a:gd name="connsiteX2" fmla="*/ 0 w 862011"/>
              <a:gd name="connsiteY2" fmla="*/ 771525 h 771525"/>
              <a:gd name="connsiteX3" fmla="*/ 785813 w 862011"/>
              <a:gd name="connsiteY3" fmla="*/ 0 h 771525"/>
              <a:gd name="connsiteX0" fmla="*/ 785813 w 785813"/>
              <a:gd name="connsiteY0" fmla="*/ 0 h 1304926"/>
              <a:gd name="connsiteX1" fmla="*/ 323849 w 785813"/>
              <a:gd name="connsiteY1" fmla="*/ 1304926 h 1304926"/>
              <a:gd name="connsiteX2" fmla="*/ 0 w 785813"/>
              <a:gd name="connsiteY2" fmla="*/ 771525 h 1304926"/>
              <a:gd name="connsiteX3" fmla="*/ 785813 w 785813"/>
              <a:gd name="connsiteY3" fmla="*/ 0 h 1304926"/>
              <a:gd name="connsiteX0" fmla="*/ 919163 w 919163"/>
              <a:gd name="connsiteY0" fmla="*/ 0 h 1304926"/>
              <a:gd name="connsiteX1" fmla="*/ 457199 w 919163"/>
              <a:gd name="connsiteY1" fmla="*/ 1304926 h 1304926"/>
              <a:gd name="connsiteX2" fmla="*/ 0 w 919163"/>
              <a:gd name="connsiteY2" fmla="*/ 609600 h 1304926"/>
              <a:gd name="connsiteX3" fmla="*/ 919163 w 919163"/>
              <a:gd name="connsiteY3" fmla="*/ 0 h 1304926"/>
              <a:gd name="connsiteX0" fmla="*/ 852488 w 852488"/>
              <a:gd name="connsiteY0" fmla="*/ 0 h 695326"/>
              <a:gd name="connsiteX1" fmla="*/ 457199 w 852488"/>
              <a:gd name="connsiteY1" fmla="*/ 695326 h 695326"/>
              <a:gd name="connsiteX2" fmla="*/ 0 w 852488"/>
              <a:gd name="connsiteY2" fmla="*/ 0 h 695326"/>
              <a:gd name="connsiteX3" fmla="*/ 852488 w 852488"/>
              <a:gd name="connsiteY3" fmla="*/ 0 h 695326"/>
              <a:gd name="connsiteX0" fmla="*/ 1457326 w 1457326"/>
              <a:gd name="connsiteY0" fmla="*/ 0 h 695326"/>
              <a:gd name="connsiteX1" fmla="*/ 457199 w 1457326"/>
              <a:gd name="connsiteY1" fmla="*/ 695326 h 695326"/>
              <a:gd name="connsiteX2" fmla="*/ 0 w 1457326"/>
              <a:gd name="connsiteY2" fmla="*/ 0 h 695326"/>
              <a:gd name="connsiteX3" fmla="*/ 1457326 w 1457326"/>
              <a:gd name="connsiteY3" fmla="*/ 0 h 695326"/>
              <a:gd name="connsiteX0" fmla="*/ 1000127 w 1000127"/>
              <a:gd name="connsiteY0" fmla="*/ 157163 h 852489"/>
              <a:gd name="connsiteX1" fmla="*/ 0 w 1000127"/>
              <a:gd name="connsiteY1" fmla="*/ 852489 h 852489"/>
              <a:gd name="connsiteX2" fmla="*/ 223838 w 1000127"/>
              <a:gd name="connsiteY2" fmla="*/ 0 h 852489"/>
              <a:gd name="connsiteX3" fmla="*/ 1000127 w 1000127"/>
              <a:gd name="connsiteY3" fmla="*/ 157163 h 852489"/>
              <a:gd name="connsiteX0" fmla="*/ 1162052 w 1162052"/>
              <a:gd name="connsiteY0" fmla="*/ 157163 h 704851"/>
              <a:gd name="connsiteX1" fmla="*/ 0 w 1162052"/>
              <a:gd name="connsiteY1" fmla="*/ 704851 h 704851"/>
              <a:gd name="connsiteX2" fmla="*/ 385763 w 1162052"/>
              <a:gd name="connsiteY2" fmla="*/ 0 h 704851"/>
              <a:gd name="connsiteX3" fmla="*/ 1162052 w 1162052"/>
              <a:gd name="connsiteY3" fmla="*/ 157163 h 704851"/>
            </a:gdLst>
            <a:ahLst/>
            <a:cxnLst>
              <a:cxn ang="0">
                <a:pos x="connsiteX0" y="connsiteY0"/>
              </a:cxn>
              <a:cxn ang="0">
                <a:pos x="connsiteX1" y="connsiteY1"/>
              </a:cxn>
              <a:cxn ang="0">
                <a:pos x="connsiteX2" y="connsiteY2"/>
              </a:cxn>
              <a:cxn ang="0">
                <a:pos x="connsiteX3" y="connsiteY3"/>
              </a:cxn>
            </a:cxnLst>
            <a:rect l="l" t="t" r="r" b="b"/>
            <a:pathLst>
              <a:path w="1162052" h="704851">
                <a:moveTo>
                  <a:pt x="1162052" y="157163"/>
                </a:moveTo>
                <a:lnTo>
                  <a:pt x="0" y="704851"/>
                </a:lnTo>
                <a:lnTo>
                  <a:pt x="385763" y="0"/>
                </a:lnTo>
                <a:lnTo>
                  <a:pt x="1162052" y="157163"/>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22"/>
          <p:cNvSpPr/>
          <p:nvPr/>
        </p:nvSpPr>
        <p:spPr bwMode="auto">
          <a:xfrm>
            <a:off x="6748457" y="3371871"/>
            <a:ext cx="852488" cy="695326"/>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990601 w 1223963"/>
              <a:gd name="connsiteY0" fmla="*/ 1143000 h 1143000"/>
              <a:gd name="connsiteX1" fmla="*/ 0 w 1223963"/>
              <a:gd name="connsiteY1" fmla="*/ 614363 h 1143000"/>
              <a:gd name="connsiteX2" fmla="*/ 1223963 w 1223963"/>
              <a:gd name="connsiteY2" fmla="*/ 0 h 1143000"/>
              <a:gd name="connsiteX3" fmla="*/ 990601 w 1223963"/>
              <a:gd name="connsiteY3" fmla="*/ 1143000 h 1143000"/>
              <a:gd name="connsiteX0" fmla="*/ 1352551 w 1585913"/>
              <a:gd name="connsiteY0" fmla="*/ 1143000 h 1143000"/>
              <a:gd name="connsiteX1" fmla="*/ 0 w 1585913"/>
              <a:gd name="connsiteY1" fmla="*/ 1066801 h 1143000"/>
              <a:gd name="connsiteX2" fmla="*/ 1585913 w 1585913"/>
              <a:gd name="connsiteY2" fmla="*/ 0 h 1143000"/>
              <a:gd name="connsiteX3" fmla="*/ 1352551 w 1585913"/>
              <a:gd name="connsiteY3" fmla="*/ 1143000 h 1143000"/>
              <a:gd name="connsiteX0" fmla="*/ 1352551 w 1352551"/>
              <a:gd name="connsiteY0" fmla="*/ 681037 h 681037"/>
              <a:gd name="connsiteX1" fmla="*/ 0 w 1352551"/>
              <a:gd name="connsiteY1" fmla="*/ 604838 h 681037"/>
              <a:gd name="connsiteX2" fmla="*/ 219075 w 1352551"/>
              <a:gd name="connsiteY2" fmla="*/ 0 h 681037"/>
              <a:gd name="connsiteX3" fmla="*/ 1352551 w 1352551"/>
              <a:gd name="connsiteY3" fmla="*/ 681037 h 681037"/>
              <a:gd name="connsiteX0" fmla="*/ 1204914 w 1204914"/>
              <a:gd name="connsiteY0" fmla="*/ 533400 h 604838"/>
              <a:gd name="connsiteX1" fmla="*/ 0 w 1204914"/>
              <a:gd name="connsiteY1" fmla="*/ 604838 h 604838"/>
              <a:gd name="connsiteX2" fmla="*/ 219075 w 1204914"/>
              <a:gd name="connsiteY2" fmla="*/ 0 h 604838"/>
              <a:gd name="connsiteX3" fmla="*/ 1204914 w 1204914"/>
              <a:gd name="connsiteY3" fmla="*/ 533400 h 604838"/>
              <a:gd name="connsiteX0" fmla="*/ 1223964 w 1223964"/>
              <a:gd name="connsiteY0" fmla="*/ 533400 h 619126"/>
              <a:gd name="connsiteX1" fmla="*/ 0 w 1223964"/>
              <a:gd name="connsiteY1" fmla="*/ 619126 h 619126"/>
              <a:gd name="connsiteX2" fmla="*/ 238125 w 1223964"/>
              <a:gd name="connsiteY2" fmla="*/ 0 h 619126"/>
              <a:gd name="connsiteX3" fmla="*/ 1223964 w 1223964"/>
              <a:gd name="connsiteY3" fmla="*/ 533400 h 619126"/>
              <a:gd name="connsiteX0" fmla="*/ 1071564 w 1071564"/>
              <a:gd name="connsiteY0" fmla="*/ 376237 h 619126"/>
              <a:gd name="connsiteX1" fmla="*/ 0 w 1071564"/>
              <a:gd name="connsiteY1" fmla="*/ 619126 h 619126"/>
              <a:gd name="connsiteX2" fmla="*/ 238125 w 1071564"/>
              <a:gd name="connsiteY2" fmla="*/ 0 h 619126"/>
              <a:gd name="connsiteX3" fmla="*/ 1071564 w 1071564"/>
              <a:gd name="connsiteY3" fmla="*/ 376237 h 619126"/>
              <a:gd name="connsiteX0" fmla="*/ 833439 w 833439"/>
              <a:gd name="connsiteY0" fmla="*/ 376237 h 1157288"/>
              <a:gd name="connsiteX1" fmla="*/ 66675 w 833439"/>
              <a:gd name="connsiteY1" fmla="*/ 1157288 h 1157288"/>
              <a:gd name="connsiteX2" fmla="*/ 0 w 833439"/>
              <a:gd name="connsiteY2" fmla="*/ 0 h 1157288"/>
              <a:gd name="connsiteX3" fmla="*/ 833439 w 833439"/>
              <a:gd name="connsiteY3" fmla="*/ 376237 h 1157288"/>
              <a:gd name="connsiteX0" fmla="*/ 1219201 w 1219201"/>
              <a:gd name="connsiteY0" fmla="*/ 0 h 781051"/>
              <a:gd name="connsiteX1" fmla="*/ 452437 w 1219201"/>
              <a:gd name="connsiteY1" fmla="*/ 781051 h 781051"/>
              <a:gd name="connsiteX2" fmla="*/ 0 w 1219201"/>
              <a:gd name="connsiteY2" fmla="*/ 76200 h 781051"/>
              <a:gd name="connsiteX3" fmla="*/ 1219201 w 1219201"/>
              <a:gd name="connsiteY3" fmla="*/ 0 h 781051"/>
              <a:gd name="connsiteX0" fmla="*/ 1076326 w 1076326"/>
              <a:gd name="connsiteY0" fmla="*/ 0 h 933451"/>
              <a:gd name="connsiteX1" fmla="*/ 452437 w 1076326"/>
              <a:gd name="connsiteY1" fmla="*/ 933451 h 933451"/>
              <a:gd name="connsiteX2" fmla="*/ 0 w 1076326"/>
              <a:gd name="connsiteY2" fmla="*/ 228600 h 933451"/>
              <a:gd name="connsiteX3" fmla="*/ 1076326 w 1076326"/>
              <a:gd name="connsiteY3" fmla="*/ 0 h 933451"/>
              <a:gd name="connsiteX0" fmla="*/ 1076326 w 1162049"/>
              <a:gd name="connsiteY0" fmla="*/ 0 h 781051"/>
              <a:gd name="connsiteX1" fmla="*/ 1162049 w 1162049"/>
              <a:gd name="connsiteY1" fmla="*/ 781051 h 781051"/>
              <a:gd name="connsiteX2" fmla="*/ 0 w 1162049"/>
              <a:gd name="connsiteY2" fmla="*/ 228600 h 781051"/>
              <a:gd name="connsiteX3" fmla="*/ 1076326 w 1162049"/>
              <a:gd name="connsiteY3" fmla="*/ 0 h 781051"/>
              <a:gd name="connsiteX0" fmla="*/ 785813 w 871536"/>
              <a:gd name="connsiteY0" fmla="*/ 0 h 781051"/>
              <a:gd name="connsiteX1" fmla="*/ 871536 w 871536"/>
              <a:gd name="connsiteY1" fmla="*/ 781051 h 781051"/>
              <a:gd name="connsiteX2" fmla="*/ 0 w 871536"/>
              <a:gd name="connsiteY2" fmla="*/ 771525 h 781051"/>
              <a:gd name="connsiteX3" fmla="*/ 785813 w 871536"/>
              <a:gd name="connsiteY3" fmla="*/ 0 h 781051"/>
              <a:gd name="connsiteX0" fmla="*/ 785813 w 862011"/>
              <a:gd name="connsiteY0" fmla="*/ 0 h 771525"/>
              <a:gd name="connsiteX1" fmla="*/ 862011 w 862011"/>
              <a:gd name="connsiteY1" fmla="*/ 762001 h 771525"/>
              <a:gd name="connsiteX2" fmla="*/ 0 w 862011"/>
              <a:gd name="connsiteY2" fmla="*/ 771525 h 771525"/>
              <a:gd name="connsiteX3" fmla="*/ 785813 w 862011"/>
              <a:gd name="connsiteY3" fmla="*/ 0 h 771525"/>
              <a:gd name="connsiteX0" fmla="*/ 785813 w 785813"/>
              <a:gd name="connsiteY0" fmla="*/ 0 h 1304926"/>
              <a:gd name="connsiteX1" fmla="*/ 323849 w 785813"/>
              <a:gd name="connsiteY1" fmla="*/ 1304926 h 1304926"/>
              <a:gd name="connsiteX2" fmla="*/ 0 w 785813"/>
              <a:gd name="connsiteY2" fmla="*/ 771525 h 1304926"/>
              <a:gd name="connsiteX3" fmla="*/ 785813 w 785813"/>
              <a:gd name="connsiteY3" fmla="*/ 0 h 1304926"/>
              <a:gd name="connsiteX0" fmla="*/ 919163 w 919163"/>
              <a:gd name="connsiteY0" fmla="*/ 0 h 1304926"/>
              <a:gd name="connsiteX1" fmla="*/ 457199 w 919163"/>
              <a:gd name="connsiteY1" fmla="*/ 1304926 h 1304926"/>
              <a:gd name="connsiteX2" fmla="*/ 0 w 919163"/>
              <a:gd name="connsiteY2" fmla="*/ 609600 h 1304926"/>
              <a:gd name="connsiteX3" fmla="*/ 919163 w 919163"/>
              <a:gd name="connsiteY3" fmla="*/ 0 h 1304926"/>
              <a:gd name="connsiteX0" fmla="*/ 852488 w 852488"/>
              <a:gd name="connsiteY0" fmla="*/ 0 h 695326"/>
              <a:gd name="connsiteX1" fmla="*/ 457199 w 852488"/>
              <a:gd name="connsiteY1" fmla="*/ 695326 h 695326"/>
              <a:gd name="connsiteX2" fmla="*/ 0 w 852488"/>
              <a:gd name="connsiteY2" fmla="*/ 0 h 695326"/>
              <a:gd name="connsiteX3" fmla="*/ 852488 w 852488"/>
              <a:gd name="connsiteY3" fmla="*/ 0 h 695326"/>
            </a:gdLst>
            <a:ahLst/>
            <a:cxnLst>
              <a:cxn ang="0">
                <a:pos x="connsiteX0" y="connsiteY0"/>
              </a:cxn>
              <a:cxn ang="0">
                <a:pos x="connsiteX1" y="connsiteY1"/>
              </a:cxn>
              <a:cxn ang="0">
                <a:pos x="connsiteX2" y="connsiteY2"/>
              </a:cxn>
              <a:cxn ang="0">
                <a:pos x="connsiteX3" y="connsiteY3"/>
              </a:cxn>
            </a:cxnLst>
            <a:rect l="l" t="t" r="r" b="b"/>
            <a:pathLst>
              <a:path w="852488" h="695326">
                <a:moveTo>
                  <a:pt x="852488" y="0"/>
                </a:moveTo>
                <a:lnTo>
                  <a:pt x="457199" y="695326"/>
                </a:lnTo>
                <a:lnTo>
                  <a:pt x="0" y="0"/>
                </a:lnTo>
                <a:lnTo>
                  <a:pt x="852488" y="0"/>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21"/>
          <p:cNvSpPr/>
          <p:nvPr/>
        </p:nvSpPr>
        <p:spPr bwMode="auto">
          <a:xfrm>
            <a:off x="7519985" y="2609871"/>
            <a:ext cx="828674" cy="923925"/>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1685926 w 1685926"/>
              <a:gd name="connsiteY0" fmla="*/ 1914525 h 1914525"/>
              <a:gd name="connsiteX1" fmla="*/ 0 w 1685926"/>
              <a:gd name="connsiteY1" fmla="*/ 614363 h 1914525"/>
              <a:gd name="connsiteX2" fmla="*/ 538164 w 1685926"/>
              <a:gd name="connsiteY2" fmla="*/ 76200 h 1914525"/>
              <a:gd name="connsiteX3" fmla="*/ 1223963 w 1685926"/>
              <a:gd name="connsiteY3" fmla="*/ 0 h 1914525"/>
              <a:gd name="connsiteX4" fmla="*/ 1685926 w 1685926"/>
              <a:gd name="connsiteY4" fmla="*/ 1914525 h 1914525"/>
              <a:gd name="connsiteX0" fmla="*/ 1685926 w 1685926"/>
              <a:gd name="connsiteY0" fmla="*/ 1838325 h 1838325"/>
              <a:gd name="connsiteX1" fmla="*/ 0 w 1685926"/>
              <a:gd name="connsiteY1" fmla="*/ 538163 h 1838325"/>
              <a:gd name="connsiteX2" fmla="*/ 538164 w 1685926"/>
              <a:gd name="connsiteY2" fmla="*/ 0 h 1838325"/>
              <a:gd name="connsiteX3" fmla="*/ 1685925 w 1685926"/>
              <a:gd name="connsiteY3" fmla="*/ 1138237 h 1838325"/>
              <a:gd name="connsiteX4" fmla="*/ 1685926 w 1685926"/>
              <a:gd name="connsiteY4" fmla="*/ 1838325 h 1838325"/>
              <a:gd name="connsiteX0" fmla="*/ 1685926 w 1871664"/>
              <a:gd name="connsiteY0" fmla="*/ 1300162 h 1300162"/>
              <a:gd name="connsiteX1" fmla="*/ 0 w 1871664"/>
              <a:gd name="connsiteY1" fmla="*/ 0 h 1300162"/>
              <a:gd name="connsiteX2" fmla="*/ 1871664 w 1871664"/>
              <a:gd name="connsiteY2" fmla="*/ 304799 h 1300162"/>
              <a:gd name="connsiteX3" fmla="*/ 1685925 w 1871664"/>
              <a:gd name="connsiteY3" fmla="*/ 600074 h 1300162"/>
              <a:gd name="connsiteX4" fmla="*/ 1685926 w 1871664"/>
              <a:gd name="connsiteY4" fmla="*/ 1300162 h 1300162"/>
              <a:gd name="connsiteX0" fmla="*/ 762001 w 947739"/>
              <a:gd name="connsiteY0" fmla="*/ 995363 h 995363"/>
              <a:gd name="connsiteX1" fmla="*/ 0 w 947739"/>
              <a:gd name="connsiteY1" fmla="*/ 828676 h 995363"/>
              <a:gd name="connsiteX2" fmla="*/ 947739 w 947739"/>
              <a:gd name="connsiteY2" fmla="*/ 0 h 995363"/>
              <a:gd name="connsiteX3" fmla="*/ 762000 w 947739"/>
              <a:gd name="connsiteY3" fmla="*/ 295275 h 995363"/>
              <a:gd name="connsiteX4" fmla="*/ 762001 w 947739"/>
              <a:gd name="connsiteY4" fmla="*/ 995363 h 995363"/>
              <a:gd name="connsiteX0" fmla="*/ 838199 w 838199"/>
              <a:gd name="connsiteY0" fmla="*/ 919163 h 919163"/>
              <a:gd name="connsiteX1" fmla="*/ 76198 w 838199"/>
              <a:gd name="connsiteY1" fmla="*/ 752476 h 919163"/>
              <a:gd name="connsiteX2" fmla="*/ 0 w 838199"/>
              <a:gd name="connsiteY2" fmla="*/ 0 h 919163"/>
              <a:gd name="connsiteX3" fmla="*/ 838198 w 838199"/>
              <a:gd name="connsiteY3" fmla="*/ 219075 h 919163"/>
              <a:gd name="connsiteX4" fmla="*/ 838199 w 838199"/>
              <a:gd name="connsiteY4" fmla="*/ 919163 h 919163"/>
              <a:gd name="connsiteX0" fmla="*/ 828674 w 828674"/>
              <a:gd name="connsiteY0" fmla="*/ 923925 h 923925"/>
              <a:gd name="connsiteX1" fmla="*/ 66673 w 828674"/>
              <a:gd name="connsiteY1" fmla="*/ 757238 h 923925"/>
              <a:gd name="connsiteX2" fmla="*/ 0 w 828674"/>
              <a:gd name="connsiteY2" fmla="*/ 0 h 923925"/>
              <a:gd name="connsiteX3" fmla="*/ 828673 w 828674"/>
              <a:gd name="connsiteY3" fmla="*/ 223837 h 923925"/>
              <a:gd name="connsiteX4" fmla="*/ 828674 w 828674"/>
              <a:gd name="connsiteY4" fmla="*/ 923925 h 92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4" h="923925">
                <a:moveTo>
                  <a:pt x="828674" y="923925"/>
                </a:moveTo>
                <a:lnTo>
                  <a:pt x="66673" y="757238"/>
                </a:lnTo>
                <a:lnTo>
                  <a:pt x="0" y="0"/>
                </a:lnTo>
                <a:lnTo>
                  <a:pt x="828673" y="223837"/>
                </a:lnTo>
                <a:cubicBezTo>
                  <a:pt x="828673" y="457200"/>
                  <a:pt x="828674" y="690562"/>
                  <a:pt x="828674" y="923925"/>
                </a:cubicBez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Freeform 20"/>
          <p:cNvSpPr/>
          <p:nvPr/>
        </p:nvSpPr>
        <p:spPr bwMode="auto">
          <a:xfrm>
            <a:off x="6729407" y="2609870"/>
            <a:ext cx="862011" cy="771525"/>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990601 w 1223963"/>
              <a:gd name="connsiteY0" fmla="*/ 1143000 h 1143000"/>
              <a:gd name="connsiteX1" fmla="*/ 0 w 1223963"/>
              <a:gd name="connsiteY1" fmla="*/ 614363 h 1143000"/>
              <a:gd name="connsiteX2" fmla="*/ 1223963 w 1223963"/>
              <a:gd name="connsiteY2" fmla="*/ 0 h 1143000"/>
              <a:gd name="connsiteX3" fmla="*/ 990601 w 1223963"/>
              <a:gd name="connsiteY3" fmla="*/ 1143000 h 1143000"/>
              <a:gd name="connsiteX0" fmla="*/ 1352551 w 1585913"/>
              <a:gd name="connsiteY0" fmla="*/ 1143000 h 1143000"/>
              <a:gd name="connsiteX1" fmla="*/ 0 w 1585913"/>
              <a:gd name="connsiteY1" fmla="*/ 1066801 h 1143000"/>
              <a:gd name="connsiteX2" fmla="*/ 1585913 w 1585913"/>
              <a:gd name="connsiteY2" fmla="*/ 0 h 1143000"/>
              <a:gd name="connsiteX3" fmla="*/ 1352551 w 1585913"/>
              <a:gd name="connsiteY3" fmla="*/ 1143000 h 1143000"/>
              <a:gd name="connsiteX0" fmla="*/ 1352551 w 1352551"/>
              <a:gd name="connsiteY0" fmla="*/ 681037 h 681037"/>
              <a:gd name="connsiteX1" fmla="*/ 0 w 1352551"/>
              <a:gd name="connsiteY1" fmla="*/ 604838 h 681037"/>
              <a:gd name="connsiteX2" fmla="*/ 219075 w 1352551"/>
              <a:gd name="connsiteY2" fmla="*/ 0 h 681037"/>
              <a:gd name="connsiteX3" fmla="*/ 1352551 w 1352551"/>
              <a:gd name="connsiteY3" fmla="*/ 681037 h 681037"/>
              <a:gd name="connsiteX0" fmla="*/ 1204914 w 1204914"/>
              <a:gd name="connsiteY0" fmla="*/ 533400 h 604838"/>
              <a:gd name="connsiteX1" fmla="*/ 0 w 1204914"/>
              <a:gd name="connsiteY1" fmla="*/ 604838 h 604838"/>
              <a:gd name="connsiteX2" fmla="*/ 219075 w 1204914"/>
              <a:gd name="connsiteY2" fmla="*/ 0 h 604838"/>
              <a:gd name="connsiteX3" fmla="*/ 1204914 w 1204914"/>
              <a:gd name="connsiteY3" fmla="*/ 533400 h 604838"/>
              <a:gd name="connsiteX0" fmla="*/ 1223964 w 1223964"/>
              <a:gd name="connsiteY0" fmla="*/ 533400 h 619126"/>
              <a:gd name="connsiteX1" fmla="*/ 0 w 1223964"/>
              <a:gd name="connsiteY1" fmla="*/ 619126 h 619126"/>
              <a:gd name="connsiteX2" fmla="*/ 238125 w 1223964"/>
              <a:gd name="connsiteY2" fmla="*/ 0 h 619126"/>
              <a:gd name="connsiteX3" fmla="*/ 1223964 w 1223964"/>
              <a:gd name="connsiteY3" fmla="*/ 533400 h 619126"/>
              <a:gd name="connsiteX0" fmla="*/ 1071564 w 1071564"/>
              <a:gd name="connsiteY0" fmla="*/ 376237 h 619126"/>
              <a:gd name="connsiteX1" fmla="*/ 0 w 1071564"/>
              <a:gd name="connsiteY1" fmla="*/ 619126 h 619126"/>
              <a:gd name="connsiteX2" fmla="*/ 238125 w 1071564"/>
              <a:gd name="connsiteY2" fmla="*/ 0 h 619126"/>
              <a:gd name="connsiteX3" fmla="*/ 1071564 w 1071564"/>
              <a:gd name="connsiteY3" fmla="*/ 376237 h 619126"/>
              <a:gd name="connsiteX0" fmla="*/ 833439 w 833439"/>
              <a:gd name="connsiteY0" fmla="*/ 376237 h 1157288"/>
              <a:gd name="connsiteX1" fmla="*/ 66675 w 833439"/>
              <a:gd name="connsiteY1" fmla="*/ 1157288 h 1157288"/>
              <a:gd name="connsiteX2" fmla="*/ 0 w 833439"/>
              <a:gd name="connsiteY2" fmla="*/ 0 h 1157288"/>
              <a:gd name="connsiteX3" fmla="*/ 833439 w 833439"/>
              <a:gd name="connsiteY3" fmla="*/ 376237 h 1157288"/>
              <a:gd name="connsiteX0" fmla="*/ 1219201 w 1219201"/>
              <a:gd name="connsiteY0" fmla="*/ 0 h 781051"/>
              <a:gd name="connsiteX1" fmla="*/ 452437 w 1219201"/>
              <a:gd name="connsiteY1" fmla="*/ 781051 h 781051"/>
              <a:gd name="connsiteX2" fmla="*/ 0 w 1219201"/>
              <a:gd name="connsiteY2" fmla="*/ 76200 h 781051"/>
              <a:gd name="connsiteX3" fmla="*/ 1219201 w 1219201"/>
              <a:gd name="connsiteY3" fmla="*/ 0 h 781051"/>
              <a:gd name="connsiteX0" fmla="*/ 1076326 w 1076326"/>
              <a:gd name="connsiteY0" fmla="*/ 0 h 933451"/>
              <a:gd name="connsiteX1" fmla="*/ 452437 w 1076326"/>
              <a:gd name="connsiteY1" fmla="*/ 933451 h 933451"/>
              <a:gd name="connsiteX2" fmla="*/ 0 w 1076326"/>
              <a:gd name="connsiteY2" fmla="*/ 228600 h 933451"/>
              <a:gd name="connsiteX3" fmla="*/ 1076326 w 1076326"/>
              <a:gd name="connsiteY3" fmla="*/ 0 h 933451"/>
              <a:gd name="connsiteX0" fmla="*/ 1076326 w 1162049"/>
              <a:gd name="connsiteY0" fmla="*/ 0 h 781051"/>
              <a:gd name="connsiteX1" fmla="*/ 1162049 w 1162049"/>
              <a:gd name="connsiteY1" fmla="*/ 781051 h 781051"/>
              <a:gd name="connsiteX2" fmla="*/ 0 w 1162049"/>
              <a:gd name="connsiteY2" fmla="*/ 228600 h 781051"/>
              <a:gd name="connsiteX3" fmla="*/ 1076326 w 1162049"/>
              <a:gd name="connsiteY3" fmla="*/ 0 h 781051"/>
              <a:gd name="connsiteX0" fmla="*/ 785813 w 871536"/>
              <a:gd name="connsiteY0" fmla="*/ 0 h 781051"/>
              <a:gd name="connsiteX1" fmla="*/ 871536 w 871536"/>
              <a:gd name="connsiteY1" fmla="*/ 781051 h 781051"/>
              <a:gd name="connsiteX2" fmla="*/ 0 w 871536"/>
              <a:gd name="connsiteY2" fmla="*/ 771525 h 781051"/>
              <a:gd name="connsiteX3" fmla="*/ 785813 w 871536"/>
              <a:gd name="connsiteY3" fmla="*/ 0 h 781051"/>
              <a:gd name="connsiteX0" fmla="*/ 785813 w 862011"/>
              <a:gd name="connsiteY0" fmla="*/ 0 h 771525"/>
              <a:gd name="connsiteX1" fmla="*/ 862011 w 862011"/>
              <a:gd name="connsiteY1" fmla="*/ 762001 h 771525"/>
              <a:gd name="connsiteX2" fmla="*/ 0 w 862011"/>
              <a:gd name="connsiteY2" fmla="*/ 771525 h 771525"/>
              <a:gd name="connsiteX3" fmla="*/ 785813 w 862011"/>
              <a:gd name="connsiteY3" fmla="*/ 0 h 771525"/>
            </a:gdLst>
            <a:ahLst/>
            <a:cxnLst>
              <a:cxn ang="0">
                <a:pos x="connsiteX0" y="connsiteY0"/>
              </a:cxn>
              <a:cxn ang="0">
                <a:pos x="connsiteX1" y="connsiteY1"/>
              </a:cxn>
              <a:cxn ang="0">
                <a:pos x="connsiteX2" y="connsiteY2"/>
              </a:cxn>
              <a:cxn ang="0">
                <a:pos x="connsiteX3" y="connsiteY3"/>
              </a:cxn>
            </a:cxnLst>
            <a:rect l="l" t="t" r="r" b="b"/>
            <a:pathLst>
              <a:path w="862011" h="771525">
                <a:moveTo>
                  <a:pt x="785813" y="0"/>
                </a:moveTo>
                <a:lnTo>
                  <a:pt x="862011" y="762001"/>
                </a:lnTo>
                <a:lnTo>
                  <a:pt x="0" y="771525"/>
                </a:lnTo>
                <a:lnTo>
                  <a:pt x="785813" y="0"/>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19"/>
          <p:cNvSpPr/>
          <p:nvPr/>
        </p:nvSpPr>
        <p:spPr bwMode="auto">
          <a:xfrm>
            <a:off x="6286494" y="2609870"/>
            <a:ext cx="1233489" cy="781051"/>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990601 w 1223963"/>
              <a:gd name="connsiteY0" fmla="*/ 1143000 h 1143000"/>
              <a:gd name="connsiteX1" fmla="*/ 0 w 1223963"/>
              <a:gd name="connsiteY1" fmla="*/ 614363 h 1143000"/>
              <a:gd name="connsiteX2" fmla="*/ 1223963 w 1223963"/>
              <a:gd name="connsiteY2" fmla="*/ 0 h 1143000"/>
              <a:gd name="connsiteX3" fmla="*/ 990601 w 1223963"/>
              <a:gd name="connsiteY3" fmla="*/ 1143000 h 1143000"/>
              <a:gd name="connsiteX0" fmla="*/ 1352551 w 1585913"/>
              <a:gd name="connsiteY0" fmla="*/ 1143000 h 1143000"/>
              <a:gd name="connsiteX1" fmla="*/ 0 w 1585913"/>
              <a:gd name="connsiteY1" fmla="*/ 1066801 h 1143000"/>
              <a:gd name="connsiteX2" fmla="*/ 1585913 w 1585913"/>
              <a:gd name="connsiteY2" fmla="*/ 0 h 1143000"/>
              <a:gd name="connsiteX3" fmla="*/ 1352551 w 1585913"/>
              <a:gd name="connsiteY3" fmla="*/ 1143000 h 1143000"/>
              <a:gd name="connsiteX0" fmla="*/ 1352551 w 1352551"/>
              <a:gd name="connsiteY0" fmla="*/ 681037 h 681037"/>
              <a:gd name="connsiteX1" fmla="*/ 0 w 1352551"/>
              <a:gd name="connsiteY1" fmla="*/ 604838 h 681037"/>
              <a:gd name="connsiteX2" fmla="*/ 219075 w 1352551"/>
              <a:gd name="connsiteY2" fmla="*/ 0 h 681037"/>
              <a:gd name="connsiteX3" fmla="*/ 1352551 w 1352551"/>
              <a:gd name="connsiteY3" fmla="*/ 681037 h 681037"/>
              <a:gd name="connsiteX0" fmla="*/ 1204914 w 1204914"/>
              <a:gd name="connsiteY0" fmla="*/ 533400 h 604838"/>
              <a:gd name="connsiteX1" fmla="*/ 0 w 1204914"/>
              <a:gd name="connsiteY1" fmla="*/ 604838 h 604838"/>
              <a:gd name="connsiteX2" fmla="*/ 219075 w 1204914"/>
              <a:gd name="connsiteY2" fmla="*/ 0 h 604838"/>
              <a:gd name="connsiteX3" fmla="*/ 1204914 w 1204914"/>
              <a:gd name="connsiteY3" fmla="*/ 533400 h 604838"/>
              <a:gd name="connsiteX0" fmla="*/ 1223964 w 1223964"/>
              <a:gd name="connsiteY0" fmla="*/ 533400 h 619126"/>
              <a:gd name="connsiteX1" fmla="*/ 0 w 1223964"/>
              <a:gd name="connsiteY1" fmla="*/ 619126 h 619126"/>
              <a:gd name="connsiteX2" fmla="*/ 238125 w 1223964"/>
              <a:gd name="connsiteY2" fmla="*/ 0 h 619126"/>
              <a:gd name="connsiteX3" fmla="*/ 1223964 w 1223964"/>
              <a:gd name="connsiteY3" fmla="*/ 533400 h 619126"/>
              <a:gd name="connsiteX0" fmla="*/ 1071564 w 1071564"/>
              <a:gd name="connsiteY0" fmla="*/ 376237 h 619126"/>
              <a:gd name="connsiteX1" fmla="*/ 0 w 1071564"/>
              <a:gd name="connsiteY1" fmla="*/ 619126 h 619126"/>
              <a:gd name="connsiteX2" fmla="*/ 238125 w 1071564"/>
              <a:gd name="connsiteY2" fmla="*/ 0 h 619126"/>
              <a:gd name="connsiteX3" fmla="*/ 1071564 w 1071564"/>
              <a:gd name="connsiteY3" fmla="*/ 376237 h 619126"/>
              <a:gd name="connsiteX0" fmla="*/ 833439 w 833439"/>
              <a:gd name="connsiteY0" fmla="*/ 376237 h 1157288"/>
              <a:gd name="connsiteX1" fmla="*/ 66675 w 833439"/>
              <a:gd name="connsiteY1" fmla="*/ 1157288 h 1157288"/>
              <a:gd name="connsiteX2" fmla="*/ 0 w 833439"/>
              <a:gd name="connsiteY2" fmla="*/ 0 h 1157288"/>
              <a:gd name="connsiteX3" fmla="*/ 833439 w 833439"/>
              <a:gd name="connsiteY3" fmla="*/ 376237 h 1157288"/>
              <a:gd name="connsiteX0" fmla="*/ 1219201 w 1219201"/>
              <a:gd name="connsiteY0" fmla="*/ 0 h 781051"/>
              <a:gd name="connsiteX1" fmla="*/ 452437 w 1219201"/>
              <a:gd name="connsiteY1" fmla="*/ 781051 h 781051"/>
              <a:gd name="connsiteX2" fmla="*/ 0 w 1219201"/>
              <a:gd name="connsiteY2" fmla="*/ 76200 h 781051"/>
              <a:gd name="connsiteX3" fmla="*/ 1219201 w 1219201"/>
              <a:gd name="connsiteY3" fmla="*/ 0 h 781051"/>
              <a:gd name="connsiteX0" fmla="*/ 1233489 w 1233489"/>
              <a:gd name="connsiteY0" fmla="*/ 0 h 781051"/>
              <a:gd name="connsiteX1" fmla="*/ 452437 w 1233489"/>
              <a:gd name="connsiteY1" fmla="*/ 781051 h 781051"/>
              <a:gd name="connsiteX2" fmla="*/ 0 w 1233489"/>
              <a:gd name="connsiteY2" fmla="*/ 76200 h 781051"/>
              <a:gd name="connsiteX3" fmla="*/ 1233489 w 1233489"/>
              <a:gd name="connsiteY3" fmla="*/ 0 h 781051"/>
            </a:gdLst>
            <a:ahLst/>
            <a:cxnLst>
              <a:cxn ang="0">
                <a:pos x="connsiteX0" y="connsiteY0"/>
              </a:cxn>
              <a:cxn ang="0">
                <a:pos x="connsiteX1" y="connsiteY1"/>
              </a:cxn>
              <a:cxn ang="0">
                <a:pos x="connsiteX2" y="connsiteY2"/>
              </a:cxn>
              <a:cxn ang="0">
                <a:pos x="connsiteX3" y="connsiteY3"/>
              </a:cxn>
            </a:cxnLst>
            <a:rect l="l" t="t" r="r" b="b"/>
            <a:pathLst>
              <a:path w="1233489" h="781051">
                <a:moveTo>
                  <a:pt x="1233489" y="0"/>
                </a:moveTo>
                <a:lnTo>
                  <a:pt x="452437" y="781051"/>
                </a:lnTo>
                <a:lnTo>
                  <a:pt x="0" y="76200"/>
                </a:lnTo>
                <a:lnTo>
                  <a:pt x="1233489" y="0"/>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18"/>
          <p:cNvSpPr/>
          <p:nvPr/>
        </p:nvSpPr>
        <p:spPr bwMode="auto">
          <a:xfrm>
            <a:off x="6281731" y="2081233"/>
            <a:ext cx="1223964" cy="619126"/>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990601 w 1223963"/>
              <a:gd name="connsiteY0" fmla="*/ 1143000 h 1143000"/>
              <a:gd name="connsiteX1" fmla="*/ 0 w 1223963"/>
              <a:gd name="connsiteY1" fmla="*/ 614363 h 1143000"/>
              <a:gd name="connsiteX2" fmla="*/ 1223963 w 1223963"/>
              <a:gd name="connsiteY2" fmla="*/ 0 h 1143000"/>
              <a:gd name="connsiteX3" fmla="*/ 990601 w 1223963"/>
              <a:gd name="connsiteY3" fmla="*/ 1143000 h 1143000"/>
              <a:gd name="connsiteX0" fmla="*/ 1352551 w 1585913"/>
              <a:gd name="connsiteY0" fmla="*/ 1143000 h 1143000"/>
              <a:gd name="connsiteX1" fmla="*/ 0 w 1585913"/>
              <a:gd name="connsiteY1" fmla="*/ 1066801 h 1143000"/>
              <a:gd name="connsiteX2" fmla="*/ 1585913 w 1585913"/>
              <a:gd name="connsiteY2" fmla="*/ 0 h 1143000"/>
              <a:gd name="connsiteX3" fmla="*/ 1352551 w 1585913"/>
              <a:gd name="connsiteY3" fmla="*/ 1143000 h 1143000"/>
              <a:gd name="connsiteX0" fmla="*/ 1352551 w 1352551"/>
              <a:gd name="connsiteY0" fmla="*/ 681037 h 681037"/>
              <a:gd name="connsiteX1" fmla="*/ 0 w 1352551"/>
              <a:gd name="connsiteY1" fmla="*/ 604838 h 681037"/>
              <a:gd name="connsiteX2" fmla="*/ 219075 w 1352551"/>
              <a:gd name="connsiteY2" fmla="*/ 0 h 681037"/>
              <a:gd name="connsiteX3" fmla="*/ 1352551 w 1352551"/>
              <a:gd name="connsiteY3" fmla="*/ 681037 h 681037"/>
              <a:gd name="connsiteX0" fmla="*/ 1204914 w 1204914"/>
              <a:gd name="connsiteY0" fmla="*/ 533400 h 604838"/>
              <a:gd name="connsiteX1" fmla="*/ 0 w 1204914"/>
              <a:gd name="connsiteY1" fmla="*/ 604838 h 604838"/>
              <a:gd name="connsiteX2" fmla="*/ 219075 w 1204914"/>
              <a:gd name="connsiteY2" fmla="*/ 0 h 604838"/>
              <a:gd name="connsiteX3" fmla="*/ 1204914 w 1204914"/>
              <a:gd name="connsiteY3" fmla="*/ 533400 h 604838"/>
              <a:gd name="connsiteX0" fmla="*/ 1223964 w 1223964"/>
              <a:gd name="connsiteY0" fmla="*/ 533400 h 619126"/>
              <a:gd name="connsiteX1" fmla="*/ 0 w 1223964"/>
              <a:gd name="connsiteY1" fmla="*/ 619126 h 619126"/>
              <a:gd name="connsiteX2" fmla="*/ 238125 w 1223964"/>
              <a:gd name="connsiteY2" fmla="*/ 0 h 619126"/>
              <a:gd name="connsiteX3" fmla="*/ 1223964 w 1223964"/>
              <a:gd name="connsiteY3" fmla="*/ 533400 h 619126"/>
            </a:gdLst>
            <a:ahLst/>
            <a:cxnLst>
              <a:cxn ang="0">
                <a:pos x="connsiteX0" y="connsiteY0"/>
              </a:cxn>
              <a:cxn ang="0">
                <a:pos x="connsiteX1" y="connsiteY1"/>
              </a:cxn>
              <a:cxn ang="0">
                <a:pos x="connsiteX2" y="connsiteY2"/>
              </a:cxn>
              <a:cxn ang="0">
                <a:pos x="connsiteX3" y="connsiteY3"/>
              </a:cxn>
            </a:cxnLst>
            <a:rect l="l" t="t" r="r" b="b"/>
            <a:pathLst>
              <a:path w="1223964" h="619126">
                <a:moveTo>
                  <a:pt x="1223964" y="533400"/>
                </a:moveTo>
                <a:lnTo>
                  <a:pt x="0" y="619126"/>
                </a:lnTo>
                <a:lnTo>
                  <a:pt x="238125" y="0"/>
                </a:lnTo>
                <a:lnTo>
                  <a:pt x="1223964" y="533400"/>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Freeform 3"/>
          <p:cNvSpPr/>
          <p:nvPr/>
        </p:nvSpPr>
        <p:spPr bwMode="auto">
          <a:xfrm>
            <a:off x="7500938" y="1390650"/>
            <a:ext cx="919162" cy="1447800"/>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 h="1447800">
                <a:moveTo>
                  <a:pt x="0" y="1219200"/>
                </a:moveTo>
                <a:lnTo>
                  <a:pt x="847725" y="1447800"/>
                </a:lnTo>
                <a:lnTo>
                  <a:pt x="614362" y="685800"/>
                </a:lnTo>
                <a:lnTo>
                  <a:pt x="919162" y="0"/>
                </a:lnTo>
                <a:lnTo>
                  <a:pt x="233362" y="76200"/>
                </a:lnTo>
                <a:lnTo>
                  <a:pt x="0" y="1219200"/>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Freeform 17"/>
          <p:cNvSpPr/>
          <p:nvPr/>
        </p:nvSpPr>
        <p:spPr bwMode="auto">
          <a:xfrm>
            <a:off x="6510331" y="1466870"/>
            <a:ext cx="1223963" cy="1171575"/>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100965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1009651 w 1223963"/>
              <a:gd name="connsiteY4" fmla="*/ 1143000 h 1143000"/>
              <a:gd name="connsiteX0" fmla="*/ 1009651 w 1223963"/>
              <a:gd name="connsiteY0" fmla="*/ 1152525 h 1152525"/>
              <a:gd name="connsiteX1" fmla="*/ 0 w 1223963"/>
              <a:gd name="connsiteY1" fmla="*/ 614363 h 1152525"/>
              <a:gd name="connsiteX2" fmla="*/ 538164 w 1223963"/>
              <a:gd name="connsiteY2" fmla="*/ 76200 h 1152525"/>
              <a:gd name="connsiteX3" fmla="*/ 1223963 w 1223963"/>
              <a:gd name="connsiteY3" fmla="*/ 0 h 1152525"/>
              <a:gd name="connsiteX4" fmla="*/ 1009651 w 1223963"/>
              <a:gd name="connsiteY4" fmla="*/ 1152525 h 1152525"/>
              <a:gd name="connsiteX0" fmla="*/ 1019176 w 1223963"/>
              <a:gd name="connsiteY0" fmla="*/ 1171575 h 1171575"/>
              <a:gd name="connsiteX1" fmla="*/ 0 w 1223963"/>
              <a:gd name="connsiteY1" fmla="*/ 614363 h 1171575"/>
              <a:gd name="connsiteX2" fmla="*/ 538164 w 1223963"/>
              <a:gd name="connsiteY2" fmla="*/ 76200 h 1171575"/>
              <a:gd name="connsiteX3" fmla="*/ 1223963 w 1223963"/>
              <a:gd name="connsiteY3" fmla="*/ 0 h 1171575"/>
              <a:gd name="connsiteX4" fmla="*/ 1019176 w 1223963"/>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963" h="1171575">
                <a:moveTo>
                  <a:pt x="1019176" y="1171575"/>
                </a:moveTo>
                <a:lnTo>
                  <a:pt x="0" y="614363"/>
                </a:lnTo>
                <a:lnTo>
                  <a:pt x="538164" y="76200"/>
                </a:lnTo>
                <a:lnTo>
                  <a:pt x="1223963" y="0"/>
                </a:lnTo>
                <a:lnTo>
                  <a:pt x="1019176" y="1171575"/>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dirty="0" smtClean="0"/>
              <a:t>Simple Traversals</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Find edges of 1-ring around vertex</a:t>
            </a:r>
          </a:p>
        </p:txBody>
      </p:sp>
      <p:sp>
        <p:nvSpPr>
          <p:cNvPr id="5" name="Content Placeholder 2"/>
          <p:cNvSpPr txBox="1">
            <a:spLocks/>
          </p:cNvSpPr>
          <p:nvPr/>
        </p:nvSpPr>
        <p:spPr>
          <a:xfrm>
            <a:off x="304800" y="1733550"/>
            <a:ext cx="5562600" cy="37338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EdgeList</a:t>
            </a:r>
            <a:r>
              <a:rPr lang="en-US" sz="1600" b="1" dirty="0" smtClean="0">
                <a:solidFill>
                  <a:srgbClr val="002060"/>
                </a:solidFill>
                <a:latin typeface="Courier New" pitchFamily="49" charset="0"/>
                <a:cs typeface="Courier New" pitchFamily="49" charset="0"/>
              </a:rPr>
              <a:t> Find1RingEdges(</a:t>
            </a:r>
            <a:r>
              <a:rPr lang="en-US" sz="1600" b="1" dirty="0" err="1" smtClean="0">
                <a:solidFill>
                  <a:srgbClr val="002060"/>
                </a:solidFill>
                <a:latin typeface="Courier New" pitchFamily="49" charset="0"/>
                <a:cs typeface="Courier New" pitchFamily="49" charset="0"/>
              </a:rPr>
              <a:t>HalfEdgeVert</a:t>
            </a:r>
            <a:r>
              <a:rPr lang="en-US" sz="1600" b="1" dirty="0" smtClean="0">
                <a:solidFill>
                  <a:srgbClr val="002060"/>
                </a:solidFill>
                <a:latin typeface="Courier New" pitchFamily="49" charset="0"/>
                <a:cs typeface="Courier New" pitchFamily="49" charset="0"/>
              </a:rPr>
              <a:t> *</a:t>
            </a:r>
            <a:r>
              <a:rPr lang="en-US" sz="1600" b="1" dirty="0" err="1" smtClean="0">
                <a:solidFill>
                  <a:srgbClr val="002060"/>
                </a:solidFill>
                <a:latin typeface="Courier New" pitchFamily="49" charset="0"/>
                <a:cs typeface="Courier New" pitchFamily="49" charset="0"/>
              </a:rPr>
              <a:t>vert</a:t>
            </a:r>
            <a:r>
              <a:rPr lang="en-US" sz="1600" b="1" dirty="0" smtClean="0">
                <a:solidFill>
                  <a:srgbClr val="002060"/>
                </a:solidFill>
                <a:latin typeface="Courier New" pitchFamily="49" charset="0"/>
                <a:cs typeface="Courier New" pitchFamily="49" charset="0"/>
              </a:rPr>
              <a:t>)</a:t>
            </a:r>
          </a:p>
          <a:p>
            <a:pPr indent="0">
              <a:buFont typeface="Verdana" pitchFamily="34" charset="0"/>
              <a:buNone/>
            </a:pPr>
            <a:r>
              <a:rPr lang="en-US" sz="1600" dirty="0" smtClean="0">
                <a:latin typeface="Courier New" pitchFamily="49" charset="0"/>
                <a:cs typeface="Courier New" pitchFamily="49" charset="0"/>
              </a:rPr>
              <a:t>{</a:t>
            </a:r>
          </a:p>
          <a:p>
            <a:pPr indent="0">
              <a:buFont typeface="Verdana" pitchFamily="34" charset="0"/>
              <a:buNone/>
              <a:tabLst>
                <a:tab pos="231775" algn="l"/>
              </a:tabLst>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EdgeList</a:t>
            </a:r>
            <a:r>
              <a:rPr lang="en-US" sz="1600" dirty="0" smtClean="0">
                <a:latin typeface="Courier New" pitchFamily="49" charset="0"/>
                <a:cs typeface="Courier New" pitchFamily="49" charset="0"/>
              </a:rPr>
              <a:t> ring;</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HalfEdge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vert</a:t>
            </a:r>
            <a:r>
              <a:rPr lang="en-US" sz="1600" dirty="0" smtClean="0">
                <a:latin typeface="Courier New" pitchFamily="49" charset="0"/>
                <a:cs typeface="Courier New" pitchFamily="49" charset="0"/>
              </a:rPr>
              <a:t>-&gt;</a:t>
            </a:r>
            <a:r>
              <a:rPr lang="en-US" sz="1600" dirty="0" err="1" smtClean="0">
                <a:latin typeface="Courier New" pitchFamily="49" charset="0"/>
                <a:cs typeface="Courier New" pitchFamily="49" charset="0"/>
              </a:rPr>
              <a:t>halfEdge</a:t>
            </a:r>
            <a:r>
              <a:rPr lang="en-US" sz="1600" dirty="0" smtClean="0">
                <a:latin typeface="Courier New" pitchFamily="49" charset="0"/>
                <a:cs typeface="Courier New" pitchFamily="49" charset="0"/>
              </a:rPr>
              <a:t>;</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do {</a:t>
            </a:r>
          </a:p>
          <a:p>
            <a:pPr indent="0">
              <a:buFont typeface="Verdana" pitchFamily="34" charset="0"/>
              <a:buNone/>
              <a:tabLst>
                <a:tab pos="231775" algn="l"/>
                <a:tab pos="461963"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ring.push_back</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a:t>
            </a:r>
          </a:p>
          <a:p>
            <a:pPr indent="0">
              <a:buNone/>
              <a:tabLst>
                <a:tab pos="231775" algn="l"/>
                <a:tab pos="461963"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-&gt;next-&gt;opposite;</a:t>
            </a:r>
          </a:p>
          <a:p>
            <a:pPr indent="0">
              <a:buNone/>
              <a:tabLst>
                <a:tab pos="231775" algn="l"/>
                <a:tab pos="461963"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a:t>
            </a: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while (</a:t>
            </a:r>
            <a:r>
              <a:rPr lang="en-US" sz="1600" dirty="0" err="1">
                <a:latin typeface="Courier New" pitchFamily="49" charset="0"/>
                <a:cs typeface="Courier New" pitchFamily="49" charset="0"/>
              </a:rPr>
              <a:t>curEdge</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vert</a:t>
            </a:r>
            <a:r>
              <a:rPr lang="en-US" sz="1600" dirty="0" smtClean="0">
                <a:latin typeface="Courier New" pitchFamily="49" charset="0"/>
                <a:cs typeface="Courier New" pitchFamily="49" charset="0"/>
              </a:rPr>
              <a:t>-&gt;</a:t>
            </a:r>
            <a:r>
              <a:rPr lang="en-US" sz="1600" dirty="0" err="1" smtClean="0">
                <a:latin typeface="Courier New" pitchFamily="49" charset="0"/>
                <a:cs typeface="Courier New" pitchFamily="49" charset="0"/>
              </a:rPr>
              <a:t>halfEdge</a:t>
            </a:r>
            <a:r>
              <a:rPr lang="en-US" sz="1600" dirty="0" smtClean="0">
                <a:latin typeface="Courier New" pitchFamily="49" charset="0"/>
                <a:cs typeface="Courier New" pitchFamily="49" charset="0"/>
              </a:rPr>
              <a:t>);</a:t>
            </a:r>
          </a:p>
          <a:p>
            <a:pPr indent="0">
              <a:buFont typeface="Verdana" pitchFamily="34" charset="0"/>
              <a:buNone/>
              <a:tabLst>
                <a:tab pos="231775" algn="l"/>
                <a:tab pos="461963" algn="l"/>
              </a:tabLst>
            </a:pPr>
            <a:r>
              <a:rPr lang="en-US" sz="1600" dirty="0" smtClean="0">
                <a:latin typeface="Courier New" pitchFamily="49" charset="0"/>
                <a:cs typeface="Courier New" pitchFamily="49" charset="0"/>
              </a:rPr>
              <a:t>	return ring;</a:t>
            </a:r>
          </a:p>
          <a:p>
            <a:pPr indent="0">
              <a:buFont typeface="Verdana" pitchFamily="34" charset="0"/>
              <a:buNone/>
            </a:pPr>
            <a:r>
              <a:rPr lang="en-US" sz="1600" dirty="0" smtClean="0">
                <a:latin typeface="Courier New" pitchFamily="49" charset="0"/>
                <a:cs typeface="Courier New" pitchFamily="49" charset="0"/>
              </a:rPr>
              <a:t>};</a:t>
            </a:r>
          </a:p>
        </p:txBody>
      </p:sp>
      <p:sp>
        <p:nvSpPr>
          <p:cNvPr id="8" name="Oval 7"/>
          <p:cNvSpPr/>
          <p:nvPr/>
        </p:nvSpPr>
        <p:spPr bwMode="auto">
          <a:xfrm>
            <a:off x="8305800" y="34861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 name="Oval 9"/>
          <p:cNvSpPr/>
          <p:nvPr/>
        </p:nvSpPr>
        <p:spPr bwMode="auto">
          <a:xfrm>
            <a:off x="8077200" y="20383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1" name="Oval 10"/>
          <p:cNvSpPr/>
          <p:nvPr/>
        </p:nvSpPr>
        <p:spPr bwMode="auto">
          <a:xfrm>
            <a:off x="8382000" y="13525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 name="Oval 11"/>
          <p:cNvSpPr/>
          <p:nvPr/>
        </p:nvSpPr>
        <p:spPr bwMode="auto">
          <a:xfrm>
            <a:off x="7696200" y="14287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 name="Oval 12"/>
          <p:cNvSpPr/>
          <p:nvPr/>
        </p:nvSpPr>
        <p:spPr bwMode="auto">
          <a:xfrm>
            <a:off x="7010400" y="15049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 name="Oval 13"/>
          <p:cNvSpPr/>
          <p:nvPr/>
        </p:nvSpPr>
        <p:spPr bwMode="auto">
          <a:xfrm>
            <a:off x="6477000" y="20383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 name="Oval 14"/>
          <p:cNvSpPr/>
          <p:nvPr/>
        </p:nvSpPr>
        <p:spPr bwMode="auto">
          <a:xfrm>
            <a:off x="6248400" y="26479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 name="Oval 15"/>
          <p:cNvSpPr/>
          <p:nvPr/>
        </p:nvSpPr>
        <p:spPr bwMode="auto">
          <a:xfrm>
            <a:off x="6705600" y="33337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7" name="Oval 16"/>
          <p:cNvSpPr/>
          <p:nvPr/>
        </p:nvSpPr>
        <p:spPr bwMode="auto">
          <a:xfrm>
            <a:off x="7162800" y="40195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26" name="Straight Connector 25"/>
          <p:cNvCxnSpPr/>
          <p:nvPr/>
        </p:nvCxnSpPr>
        <p:spPr bwMode="auto">
          <a:xfrm rot="414175" flipH="1" flipV="1">
            <a:off x="7688444" y="2755756"/>
            <a:ext cx="511966" cy="81129"/>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grpSp>
        <p:nvGrpSpPr>
          <p:cNvPr id="25" name="Group 42"/>
          <p:cNvGrpSpPr/>
          <p:nvPr/>
        </p:nvGrpSpPr>
        <p:grpSpPr>
          <a:xfrm rot="18490703">
            <a:off x="7482118" y="2803244"/>
            <a:ext cx="435310" cy="582211"/>
            <a:chOff x="5054081" y="4202431"/>
            <a:chExt cx="435310" cy="582211"/>
          </a:xfrm>
        </p:grpSpPr>
        <p:cxnSp>
          <p:nvCxnSpPr>
            <p:cNvPr id="29" name="Straight Connector 28"/>
            <p:cNvCxnSpPr/>
            <p:nvPr/>
          </p:nvCxnSpPr>
          <p:spPr bwMode="auto">
            <a:xfrm flipH="1">
              <a:off x="5054081" y="4252149"/>
              <a:ext cx="390830" cy="364364"/>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sp>
          <p:nvSpPr>
            <p:cNvPr id="30" name="TextBox 29"/>
            <p:cNvSpPr txBox="1"/>
            <p:nvPr/>
          </p:nvSpPr>
          <p:spPr>
            <a:xfrm rot="18891029">
              <a:off x="5044397" y="4339648"/>
              <a:ext cx="582211" cy="307777"/>
            </a:xfrm>
            <a:prstGeom prst="rect">
              <a:avLst/>
            </a:prstGeom>
            <a:noFill/>
          </p:spPr>
          <p:txBody>
            <a:bodyPr wrap="none" rtlCol="0">
              <a:spAutoFit/>
            </a:bodyPr>
            <a:lstStyle/>
            <a:p>
              <a:r>
                <a:rPr lang="en-US" sz="1400" dirty="0" smtClean="0">
                  <a:solidFill>
                    <a:schemeClr val="tx1">
                      <a:lumMod val="65000"/>
                    </a:schemeClr>
                  </a:solidFill>
                </a:rPr>
                <a:t>next</a:t>
              </a:r>
              <a:endParaRPr lang="en-US" sz="1400" dirty="0">
                <a:solidFill>
                  <a:schemeClr val="tx1">
                    <a:lumMod val="65000"/>
                  </a:schemeClr>
                </a:solidFill>
              </a:endParaRPr>
            </a:p>
          </p:txBody>
        </p:sp>
      </p:grpSp>
      <p:cxnSp>
        <p:nvCxnSpPr>
          <p:cNvPr id="37" name="Straight Connector 36"/>
          <p:cNvCxnSpPr/>
          <p:nvPr/>
        </p:nvCxnSpPr>
        <p:spPr bwMode="auto">
          <a:xfrm flipH="1" flipV="1">
            <a:off x="7505700" y="2609850"/>
            <a:ext cx="847725" cy="238126"/>
          </a:xfrm>
          <a:prstGeom prst="line">
            <a:avLst/>
          </a:prstGeom>
          <a:solidFill>
            <a:schemeClr val="accent1"/>
          </a:solidFill>
          <a:ln w="19050" cap="flat" cmpd="sng" algn="ctr">
            <a:solidFill>
              <a:srgbClr val="FF9900"/>
            </a:solidFill>
            <a:prstDash val="solid"/>
            <a:round/>
            <a:headEnd type="none" w="med" len="med"/>
            <a:tailEnd type="none" w="med" len="med"/>
          </a:ln>
          <a:effectLst/>
        </p:spPr>
      </p:cxnSp>
      <p:sp>
        <p:nvSpPr>
          <p:cNvPr id="9" name="Oval 8"/>
          <p:cNvSpPr/>
          <p:nvPr/>
        </p:nvSpPr>
        <p:spPr bwMode="auto">
          <a:xfrm>
            <a:off x="8305800" y="28003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nvGrpSpPr>
          <p:cNvPr id="27" name="Group 43"/>
          <p:cNvGrpSpPr/>
          <p:nvPr/>
        </p:nvGrpSpPr>
        <p:grpSpPr>
          <a:xfrm rot="7637803">
            <a:off x="6941695" y="2857982"/>
            <a:ext cx="947695" cy="423582"/>
            <a:chOff x="5873489" y="4483471"/>
            <a:chExt cx="947695" cy="423582"/>
          </a:xfrm>
        </p:grpSpPr>
        <p:cxnSp>
          <p:nvCxnSpPr>
            <p:cNvPr id="41" name="Straight Connector 40"/>
            <p:cNvCxnSpPr/>
            <p:nvPr/>
          </p:nvCxnSpPr>
          <p:spPr bwMode="auto">
            <a:xfrm flipH="1">
              <a:off x="6086875" y="4483471"/>
              <a:ext cx="390830" cy="364364"/>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sp>
          <p:nvSpPr>
            <p:cNvPr id="42" name="TextBox 41"/>
            <p:cNvSpPr txBox="1"/>
            <p:nvPr/>
          </p:nvSpPr>
          <p:spPr>
            <a:xfrm rot="19007308">
              <a:off x="5873489" y="4599276"/>
              <a:ext cx="947695" cy="307777"/>
            </a:xfrm>
            <a:prstGeom prst="rect">
              <a:avLst/>
            </a:prstGeom>
            <a:noFill/>
          </p:spPr>
          <p:txBody>
            <a:bodyPr wrap="none" rtlCol="0">
              <a:spAutoFit/>
            </a:bodyPr>
            <a:lstStyle/>
            <a:p>
              <a:r>
                <a:rPr lang="en-US" sz="1400" dirty="0" smtClean="0">
                  <a:solidFill>
                    <a:schemeClr val="tx1">
                      <a:lumMod val="65000"/>
                    </a:schemeClr>
                  </a:solidFill>
                </a:rPr>
                <a:t>opposite</a:t>
              </a:r>
              <a:endParaRPr lang="en-US" sz="1400" dirty="0">
                <a:solidFill>
                  <a:schemeClr val="tx1">
                    <a:lumMod val="65000"/>
                  </a:schemeClr>
                </a:solidFill>
              </a:endParaRPr>
            </a:p>
          </p:txBody>
        </p:sp>
      </p:grpSp>
      <p:cxnSp>
        <p:nvCxnSpPr>
          <p:cNvPr id="45" name="Straight Connector 44"/>
          <p:cNvCxnSpPr/>
          <p:nvPr/>
        </p:nvCxnSpPr>
        <p:spPr bwMode="auto">
          <a:xfrm flipH="1" flipV="1">
            <a:off x="7519988" y="2619375"/>
            <a:ext cx="71438" cy="752475"/>
          </a:xfrm>
          <a:prstGeom prst="line">
            <a:avLst/>
          </a:prstGeom>
          <a:solidFill>
            <a:schemeClr val="accent1"/>
          </a:solidFill>
          <a:ln w="19050" cap="flat" cmpd="sng" algn="ctr">
            <a:solidFill>
              <a:srgbClr val="FF9900"/>
            </a:solidFill>
            <a:prstDash val="solid"/>
            <a:round/>
            <a:headEnd type="none" w="med" len="med"/>
            <a:tailEnd type="none" w="med" len="med"/>
          </a:ln>
          <a:effectLst/>
        </p:spPr>
      </p:cxnSp>
      <p:sp>
        <p:nvSpPr>
          <p:cNvPr id="7" name="Oval 6"/>
          <p:cNvSpPr/>
          <p:nvPr/>
        </p:nvSpPr>
        <p:spPr bwMode="auto">
          <a:xfrm>
            <a:off x="7543800" y="33337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6" name="Oval 5"/>
          <p:cNvSpPr/>
          <p:nvPr/>
        </p:nvSpPr>
        <p:spPr bwMode="auto">
          <a:xfrm>
            <a:off x="7462837" y="2566987"/>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custDataLst>
      <p:tags r:id="rId1"/>
    </p:custDataLst>
    <p:extLst>
      <p:ext uri="{BB962C8B-B14F-4D97-AF65-F5344CB8AC3E}">
        <p14:creationId xmlns:p14="http://schemas.microsoft.com/office/powerpoint/2010/main" val="832976904"/>
      </p:ext>
    </p:extLst>
  </p:cSld>
  <p:clrMapOvr>
    <a:masterClrMapping/>
  </p:clrMapOvr>
  <mc:AlternateContent xmlns:mc="http://schemas.openxmlformats.org/markup-compatibility/2006" xmlns:p14="http://schemas.microsoft.com/office/powerpoint/2010/main">
    <mc:Choice Requires="p14">
      <p:transition spd="slow" p14:dur="2000" advTm="7862"/>
    </mc:Choice>
    <mc:Fallback xmlns="">
      <p:transition spd="slow" advTm="78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bwMode="auto">
          <a:xfrm>
            <a:off x="7196131" y="3367107"/>
            <a:ext cx="1162052" cy="704851"/>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990601 w 1223963"/>
              <a:gd name="connsiteY0" fmla="*/ 1143000 h 1143000"/>
              <a:gd name="connsiteX1" fmla="*/ 0 w 1223963"/>
              <a:gd name="connsiteY1" fmla="*/ 614363 h 1143000"/>
              <a:gd name="connsiteX2" fmla="*/ 1223963 w 1223963"/>
              <a:gd name="connsiteY2" fmla="*/ 0 h 1143000"/>
              <a:gd name="connsiteX3" fmla="*/ 990601 w 1223963"/>
              <a:gd name="connsiteY3" fmla="*/ 1143000 h 1143000"/>
              <a:gd name="connsiteX0" fmla="*/ 1352551 w 1585913"/>
              <a:gd name="connsiteY0" fmla="*/ 1143000 h 1143000"/>
              <a:gd name="connsiteX1" fmla="*/ 0 w 1585913"/>
              <a:gd name="connsiteY1" fmla="*/ 1066801 h 1143000"/>
              <a:gd name="connsiteX2" fmla="*/ 1585913 w 1585913"/>
              <a:gd name="connsiteY2" fmla="*/ 0 h 1143000"/>
              <a:gd name="connsiteX3" fmla="*/ 1352551 w 1585913"/>
              <a:gd name="connsiteY3" fmla="*/ 1143000 h 1143000"/>
              <a:gd name="connsiteX0" fmla="*/ 1352551 w 1352551"/>
              <a:gd name="connsiteY0" fmla="*/ 681037 h 681037"/>
              <a:gd name="connsiteX1" fmla="*/ 0 w 1352551"/>
              <a:gd name="connsiteY1" fmla="*/ 604838 h 681037"/>
              <a:gd name="connsiteX2" fmla="*/ 219075 w 1352551"/>
              <a:gd name="connsiteY2" fmla="*/ 0 h 681037"/>
              <a:gd name="connsiteX3" fmla="*/ 1352551 w 1352551"/>
              <a:gd name="connsiteY3" fmla="*/ 681037 h 681037"/>
              <a:gd name="connsiteX0" fmla="*/ 1204914 w 1204914"/>
              <a:gd name="connsiteY0" fmla="*/ 533400 h 604838"/>
              <a:gd name="connsiteX1" fmla="*/ 0 w 1204914"/>
              <a:gd name="connsiteY1" fmla="*/ 604838 h 604838"/>
              <a:gd name="connsiteX2" fmla="*/ 219075 w 1204914"/>
              <a:gd name="connsiteY2" fmla="*/ 0 h 604838"/>
              <a:gd name="connsiteX3" fmla="*/ 1204914 w 1204914"/>
              <a:gd name="connsiteY3" fmla="*/ 533400 h 604838"/>
              <a:gd name="connsiteX0" fmla="*/ 1223964 w 1223964"/>
              <a:gd name="connsiteY0" fmla="*/ 533400 h 619126"/>
              <a:gd name="connsiteX1" fmla="*/ 0 w 1223964"/>
              <a:gd name="connsiteY1" fmla="*/ 619126 h 619126"/>
              <a:gd name="connsiteX2" fmla="*/ 238125 w 1223964"/>
              <a:gd name="connsiteY2" fmla="*/ 0 h 619126"/>
              <a:gd name="connsiteX3" fmla="*/ 1223964 w 1223964"/>
              <a:gd name="connsiteY3" fmla="*/ 533400 h 619126"/>
              <a:gd name="connsiteX0" fmla="*/ 1071564 w 1071564"/>
              <a:gd name="connsiteY0" fmla="*/ 376237 h 619126"/>
              <a:gd name="connsiteX1" fmla="*/ 0 w 1071564"/>
              <a:gd name="connsiteY1" fmla="*/ 619126 h 619126"/>
              <a:gd name="connsiteX2" fmla="*/ 238125 w 1071564"/>
              <a:gd name="connsiteY2" fmla="*/ 0 h 619126"/>
              <a:gd name="connsiteX3" fmla="*/ 1071564 w 1071564"/>
              <a:gd name="connsiteY3" fmla="*/ 376237 h 619126"/>
              <a:gd name="connsiteX0" fmla="*/ 833439 w 833439"/>
              <a:gd name="connsiteY0" fmla="*/ 376237 h 1157288"/>
              <a:gd name="connsiteX1" fmla="*/ 66675 w 833439"/>
              <a:gd name="connsiteY1" fmla="*/ 1157288 h 1157288"/>
              <a:gd name="connsiteX2" fmla="*/ 0 w 833439"/>
              <a:gd name="connsiteY2" fmla="*/ 0 h 1157288"/>
              <a:gd name="connsiteX3" fmla="*/ 833439 w 833439"/>
              <a:gd name="connsiteY3" fmla="*/ 376237 h 1157288"/>
              <a:gd name="connsiteX0" fmla="*/ 1219201 w 1219201"/>
              <a:gd name="connsiteY0" fmla="*/ 0 h 781051"/>
              <a:gd name="connsiteX1" fmla="*/ 452437 w 1219201"/>
              <a:gd name="connsiteY1" fmla="*/ 781051 h 781051"/>
              <a:gd name="connsiteX2" fmla="*/ 0 w 1219201"/>
              <a:gd name="connsiteY2" fmla="*/ 76200 h 781051"/>
              <a:gd name="connsiteX3" fmla="*/ 1219201 w 1219201"/>
              <a:gd name="connsiteY3" fmla="*/ 0 h 781051"/>
              <a:gd name="connsiteX0" fmla="*/ 1076326 w 1076326"/>
              <a:gd name="connsiteY0" fmla="*/ 0 h 933451"/>
              <a:gd name="connsiteX1" fmla="*/ 452437 w 1076326"/>
              <a:gd name="connsiteY1" fmla="*/ 933451 h 933451"/>
              <a:gd name="connsiteX2" fmla="*/ 0 w 1076326"/>
              <a:gd name="connsiteY2" fmla="*/ 228600 h 933451"/>
              <a:gd name="connsiteX3" fmla="*/ 1076326 w 1076326"/>
              <a:gd name="connsiteY3" fmla="*/ 0 h 933451"/>
              <a:gd name="connsiteX0" fmla="*/ 1076326 w 1162049"/>
              <a:gd name="connsiteY0" fmla="*/ 0 h 781051"/>
              <a:gd name="connsiteX1" fmla="*/ 1162049 w 1162049"/>
              <a:gd name="connsiteY1" fmla="*/ 781051 h 781051"/>
              <a:gd name="connsiteX2" fmla="*/ 0 w 1162049"/>
              <a:gd name="connsiteY2" fmla="*/ 228600 h 781051"/>
              <a:gd name="connsiteX3" fmla="*/ 1076326 w 1162049"/>
              <a:gd name="connsiteY3" fmla="*/ 0 h 781051"/>
              <a:gd name="connsiteX0" fmla="*/ 785813 w 871536"/>
              <a:gd name="connsiteY0" fmla="*/ 0 h 781051"/>
              <a:gd name="connsiteX1" fmla="*/ 871536 w 871536"/>
              <a:gd name="connsiteY1" fmla="*/ 781051 h 781051"/>
              <a:gd name="connsiteX2" fmla="*/ 0 w 871536"/>
              <a:gd name="connsiteY2" fmla="*/ 771525 h 781051"/>
              <a:gd name="connsiteX3" fmla="*/ 785813 w 871536"/>
              <a:gd name="connsiteY3" fmla="*/ 0 h 781051"/>
              <a:gd name="connsiteX0" fmla="*/ 785813 w 862011"/>
              <a:gd name="connsiteY0" fmla="*/ 0 h 771525"/>
              <a:gd name="connsiteX1" fmla="*/ 862011 w 862011"/>
              <a:gd name="connsiteY1" fmla="*/ 762001 h 771525"/>
              <a:gd name="connsiteX2" fmla="*/ 0 w 862011"/>
              <a:gd name="connsiteY2" fmla="*/ 771525 h 771525"/>
              <a:gd name="connsiteX3" fmla="*/ 785813 w 862011"/>
              <a:gd name="connsiteY3" fmla="*/ 0 h 771525"/>
              <a:gd name="connsiteX0" fmla="*/ 785813 w 785813"/>
              <a:gd name="connsiteY0" fmla="*/ 0 h 1304926"/>
              <a:gd name="connsiteX1" fmla="*/ 323849 w 785813"/>
              <a:gd name="connsiteY1" fmla="*/ 1304926 h 1304926"/>
              <a:gd name="connsiteX2" fmla="*/ 0 w 785813"/>
              <a:gd name="connsiteY2" fmla="*/ 771525 h 1304926"/>
              <a:gd name="connsiteX3" fmla="*/ 785813 w 785813"/>
              <a:gd name="connsiteY3" fmla="*/ 0 h 1304926"/>
              <a:gd name="connsiteX0" fmla="*/ 919163 w 919163"/>
              <a:gd name="connsiteY0" fmla="*/ 0 h 1304926"/>
              <a:gd name="connsiteX1" fmla="*/ 457199 w 919163"/>
              <a:gd name="connsiteY1" fmla="*/ 1304926 h 1304926"/>
              <a:gd name="connsiteX2" fmla="*/ 0 w 919163"/>
              <a:gd name="connsiteY2" fmla="*/ 609600 h 1304926"/>
              <a:gd name="connsiteX3" fmla="*/ 919163 w 919163"/>
              <a:gd name="connsiteY3" fmla="*/ 0 h 1304926"/>
              <a:gd name="connsiteX0" fmla="*/ 852488 w 852488"/>
              <a:gd name="connsiteY0" fmla="*/ 0 h 695326"/>
              <a:gd name="connsiteX1" fmla="*/ 457199 w 852488"/>
              <a:gd name="connsiteY1" fmla="*/ 695326 h 695326"/>
              <a:gd name="connsiteX2" fmla="*/ 0 w 852488"/>
              <a:gd name="connsiteY2" fmla="*/ 0 h 695326"/>
              <a:gd name="connsiteX3" fmla="*/ 852488 w 852488"/>
              <a:gd name="connsiteY3" fmla="*/ 0 h 695326"/>
              <a:gd name="connsiteX0" fmla="*/ 1457326 w 1457326"/>
              <a:gd name="connsiteY0" fmla="*/ 0 h 695326"/>
              <a:gd name="connsiteX1" fmla="*/ 457199 w 1457326"/>
              <a:gd name="connsiteY1" fmla="*/ 695326 h 695326"/>
              <a:gd name="connsiteX2" fmla="*/ 0 w 1457326"/>
              <a:gd name="connsiteY2" fmla="*/ 0 h 695326"/>
              <a:gd name="connsiteX3" fmla="*/ 1457326 w 1457326"/>
              <a:gd name="connsiteY3" fmla="*/ 0 h 695326"/>
              <a:gd name="connsiteX0" fmla="*/ 1000127 w 1000127"/>
              <a:gd name="connsiteY0" fmla="*/ 157163 h 852489"/>
              <a:gd name="connsiteX1" fmla="*/ 0 w 1000127"/>
              <a:gd name="connsiteY1" fmla="*/ 852489 h 852489"/>
              <a:gd name="connsiteX2" fmla="*/ 223838 w 1000127"/>
              <a:gd name="connsiteY2" fmla="*/ 0 h 852489"/>
              <a:gd name="connsiteX3" fmla="*/ 1000127 w 1000127"/>
              <a:gd name="connsiteY3" fmla="*/ 157163 h 852489"/>
              <a:gd name="connsiteX0" fmla="*/ 1162052 w 1162052"/>
              <a:gd name="connsiteY0" fmla="*/ 157163 h 704851"/>
              <a:gd name="connsiteX1" fmla="*/ 0 w 1162052"/>
              <a:gd name="connsiteY1" fmla="*/ 704851 h 704851"/>
              <a:gd name="connsiteX2" fmla="*/ 385763 w 1162052"/>
              <a:gd name="connsiteY2" fmla="*/ 0 h 704851"/>
              <a:gd name="connsiteX3" fmla="*/ 1162052 w 1162052"/>
              <a:gd name="connsiteY3" fmla="*/ 157163 h 704851"/>
            </a:gdLst>
            <a:ahLst/>
            <a:cxnLst>
              <a:cxn ang="0">
                <a:pos x="connsiteX0" y="connsiteY0"/>
              </a:cxn>
              <a:cxn ang="0">
                <a:pos x="connsiteX1" y="connsiteY1"/>
              </a:cxn>
              <a:cxn ang="0">
                <a:pos x="connsiteX2" y="connsiteY2"/>
              </a:cxn>
              <a:cxn ang="0">
                <a:pos x="connsiteX3" y="connsiteY3"/>
              </a:cxn>
            </a:cxnLst>
            <a:rect l="l" t="t" r="r" b="b"/>
            <a:pathLst>
              <a:path w="1162052" h="704851">
                <a:moveTo>
                  <a:pt x="1162052" y="157163"/>
                </a:moveTo>
                <a:lnTo>
                  <a:pt x="0" y="704851"/>
                </a:lnTo>
                <a:lnTo>
                  <a:pt x="385763" y="0"/>
                </a:lnTo>
                <a:lnTo>
                  <a:pt x="1162052" y="157163"/>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22"/>
          <p:cNvSpPr/>
          <p:nvPr/>
        </p:nvSpPr>
        <p:spPr bwMode="auto">
          <a:xfrm>
            <a:off x="6748457" y="3371871"/>
            <a:ext cx="852488" cy="695326"/>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990601 w 1223963"/>
              <a:gd name="connsiteY0" fmla="*/ 1143000 h 1143000"/>
              <a:gd name="connsiteX1" fmla="*/ 0 w 1223963"/>
              <a:gd name="connsiteY1" fmla="*/ 614363 h 1143000"/>
              <a:gd name="connsiteX2" fmla="*/ 1223963 w 1223963"/>
              <a:gd name="connsiteY2" fmla="*/ 0 h 1143000"/>
              <a:gd name="connsiteX3" fmla="*/ 990601 w 1223963"/>
              <a:gd name="connsiteY3" fmla="*/ 1143000 h 1143000"/>
              <a:gd name="connsiteX0" fmla="*/ 1352551 w 1585913"/>
              <a:gd name="connsiteY0" fmla="*/ 1143000 h 1143000"/>
              <a:gd name="connsiteX1" fmla="*/ 0 w 1585913"/>
              <a:gd name="connsiteY1" fmla="*/ 1066801 h 1143000"/>
              <a:gd name="connsiteX2" fmla="*/ 1585913 w 1585913"/>
              <a:gd name="connsiteY2" fmla="*/ 0 h 1143000"/>
              <a:gd name="connsiteX3" fmla="*/ 1352551 w 1585913"/>
              <a:gd name="connsiteY3" fmla="*/ 1143000 h 1143000"/>
              <a:gd name="connsiteX0" fmla="*/ 1352551 w 1352551"/>
              <a:gd name="connsiteY0" fmla="*/ 681037 h 681037"/>
              <a:gd name="connsiteX1" fmla="*/ 0 w 1352551"/>
              <a:gd name="connsiteY1" fmla="*/ 604838 h 681037"/>
              <a:gd name="connsiteX2" fmla="*/ 219075 w 1352551"/>
              <a:gd name="connsiteY2" fmla="*/ 0 h 681037"/>
              <a:gd name="connsiteX3" fmla="*/ 1352551 w 1352551"/>
              <a:gd name="connsiteY3" fmla="*/ 681037 h 681037"/>
              <a:gd name="connsiteX0" fmla="*/ 1204914 w 1204914"/>
              <a:gd name="connsiteY0" fmla="*/ 533400 h 604838"/>
              <a:gd name="connsiteX1" fmla="*/ 0 w 1204914"/>
              <a:gd name="connsiteY1" fmla="*/ 604838 h 604838"/>
              <a:gd name="connsiteX2" fmla="*/ 219075 w 1204914"/>
              <a:gd name="connsiteY2" fmla="*/ 0 h 604838"/>
              <a:gd name="connsiteX3" fmla="*/ 1204914 w 1204914"/>
              <a:gd name="connsiteY3" fmla="*/ 533400 h 604838"/>
              <a:gd name="connsiteX0" fmla="*/ 1223964 w 1223964"/>
              <a:gd name="connsiteY0" fmla="*/ 533400 h 619126"/>
              <a:gd name="connsiteX1" fmla="*/ 0 w 1223964"/>
              <a:gd name="connsiteY1" fmla="*/ 619126 h 619126"/>
              <a:gd name="connsiteX2" fmla="*/ 238125 w 1223964"/>
              <a:gd name="connsiteY2" fmla="*/ 0 h 619126"/>
              <a:gd name="connsiteX3" fmla="*/ 1223964 w 1223964"/>
              <a:gd name="connsiteY3" fmla="*/ 533400 h 619126"/>
              <a:gd name="connsiteX0" fmla="*/ 1071564 w 1071564"/>
              <a:gd name="connsiteY0" fmla="*/ 376237 h 619126"/>
              <a:gd name="connsiteX1" fmla="*/ 0 w 1071564"/>
              <a:gd name="connsiteY1" fmla="*/ 619126 h 619126"/>
              <a:gd name="connsiteX2" fmla="*/ 238125 w 1071564"/>
              <a:gd name="connsiteY2" fmla="*/ 0 h 619126"/>
              <a:gd name="connsiteX3" fmla="*/ 1071564 w 1071564"/>
              <a:gd name="connsiteY3" fmla="*/ 376237 h 619126"/>
              <a:gd name="connsiteX0" fmla="*/ 833439 w 833439"/>
              <a:gd name="connsiteY0" fmla="*/ 376237 h 1157288"/>
              <a:gd name="connsiteX1" fmla="*/ 66675 w 833439"/>
              <a:gd name="connsiteY1" fmla="*/ 1157288 h 1157288"/>
              <a:gd name="connsiteX2" fmla="*/ 0 w 833439"/>
              <a:gd name="connsiteY2" fmla="*/ 0 h 1157288"/>
              <a:gd name="connsiteX3" fmla="*/ 833439 w 833439"/>
              <a:gd name="connsiteY3" fmla="*/ 376237 h 1157288"/>
              <a:gd name="connsiteX0" fmla="*/ 1219201 w 1219201"/>
              <a:gd name="connsiteY0" fmla="*/ 0 h 781051"/>
              <a:gd name="connsiteX1" fmla="*/ 452437 w 1219201"/>
              <a:gd name="connsiteY1" fmla="*/ 781051 h 781051"/>
              <a:gd name="connsiteX2" fmla="*/ 0 w 1219201"/>
              <a:gd name="connsiteY2" fmla="*/ 76200 h 781051"/>
              <a:gd name="connsiteX3" fmla="*/ 1219201 w 1219201"/>
              <a:gd name="connsiteY3" fmla="*/ 0 h 781051"/>
              <a:gd name="connsiteX0" fmla="*/ 1076326 w 1076326"/>
              <a:gd name="connsiteY0" fmla="*/ 0 h 933451"/>
              <a:gd name="connsiteX1" fmla="*/ 452437 w 1076326"/>
              <a:gd name="connsiteY1" fmla="*/ 933451 h 933451"/>
              <a:gd name="connsiteX2" fmla="*/ 0 w 1076326"/>
              <a:gd name="connsiteY2" fmla="*/ 228600 h 933451"/>
              <a:gd name="connsiteX3" fmla="*/ 1076326 w 1076326"/>
              <a:gd name="connsiteY3" fmla="*/ 0 h 933451"/>
              <a:gd name="connsiteX0" fmla="*/ 1076326 w 1162049"/>
              <a:gd name="connsiteY0" fmla="*/ 0 h 781051"/>
              <a:gd name="connsiteX1" fmla="*/ 1162049 w 1162049"/>
              <a:gd name="connsiteY1" fmla="*/ 781051 h 781051"/>
              <a:gd name="connsiteX2" fmla="*/ 0 w 1162049"/>
              <a:gd name="connsiteY2" fmla="*/ 228600 h 781051"/>
              <a:gd name="connsiteX3" fmla="*/ 1076326 w 1162049"/>
              <a:gd name="connsiteY3" fmla="*/ 0 h 781051"/>
              <a:gd name="connsiteX0" fmla="*/ 785813 w 871536"/>
              <a:gd name="connsiteY0" fmla="*/ 0 h 781051"/>
              <a:gd name="connsiteX1" fmla="*/ 871536 w 871536"/>
              <a:gd name="connsiteY1" fmla="*/ 781051 h 781051"/>
              <a:gd name="connsiteX2" fmla="*/ 0 w 871536"/>
              <a:gd name="connsiteY2" fmla="*/ 771525 h 781051"/>
              <a:gd name="connsiteX3" fmla="*/ 785813 w 871536"/>
              <a:gd name="connsiteY3" fmla="*/ 0 h 781051"/>
              <a:gd name="connsiteX0" fmla="*/ 785813 w 862011"/>
              <a:gd name="connsiteY0" fmla="*/ 0 h 771525"/>
              <a:gd name="connsiteX1" fmla="*/ 862011 w 862011"/>
              <a:gd name="connsiteY1" fmla="*/ 762001 h 771525"/>
              <a:gd name="connsiteX2" fmla="*/ 0 w 862011"/>
              <a:gd name="connsiteY2" fmla="*/ 771525 h 771525"/>
              <a:gd name="connsiteX3" fmla="*/ 785813 w 862011"/>
              <a:gd name="connsiteY3" fmla="*/ 0 h 771525"/>
              <a:gd name="connsiteX0" fmla="*/ 785813 w 785813"/>
              <a:gd name="connsiteY0" fmla="*/ 0 h 1304926"/>
              <a:gd name="connsiteX1" fmla="*/ 323849 w 785813"/>
              <a:gd name="connsiteY1" fmla="*/ 1304926 h 1304926"/>
              <a:gd name="connsiteX2" fmla="*/ 0 w 785813"/>
              <a:gd name="connsiteY2" fmla="*/ 771525 h 1304926"/>
              <a:gd name="connsiteX3" fmla="*/ 785813 w 785813"/>
              <a:gd name="connsiteY3" fmla="*/ 0 h 1304926"/>
              <a:gd name="connsiteX0" fmla="*/ 919163 w 919163"/>
              <a:gd name="connsiteY0" fmla="*/ 0 h 1304926"/>
              <a:gd name="connsiteX1" fmla="*/ 457199 w 919163"/>
              <a:gd name="connsiteY1" fmla="*/ 1304926 h 1304926"/>
              <a:gd name="connsiteX2" fmla="*/ 0 w 919163"/>
              <a:gd name="connsiteY2" fmla="*/ 609600 h 1304926"/>
              <a:gd name="connsiteX3" fmla="*/ 919163 w 919163"/>
              <a:gd name="connsiteY3" fmla="*/ 0 h 1304926"/>
              <a:gd name="connsiteX0" fmla="*/ 852488 w 852488"/>
              <a:gd name="connsiteY0" fmla="*/ 0 h 695326"/>
              <a:gd name="connsiteX1" fmla="*/ 457199 w 852488"/>
              <a:gd name="connsiteY1" fmla="*/ 695326 h 695326"/>
              <a:gd name="connsiteX2" fmla="*/ 0 w 852488"/>
              <a:gd name="connsiteY2" fmla="*/ 0 h 695326"/>
              <a:gd name="connsiteX3" fmla="*/ 852488 w 852488"/>
              <a:gd name="connsiteY3" fmla="*/ 0 h 695326"/>
            </a:gdLst>
            <a:ahLst/>
            <a:cxnLst>
              <a:cxn ang="0">
                <a:pos x="connsiteX0" y="connsiteY0"/>
              </a:cxn>
              <a:cxn ang="0">
                <a:pos x="connsiteX1" y="connsiteY1"/>
              </a:cxn>
              <a:cxn ang="0">
                <a:pos x="connsiteX2" y="connsiteY2"/>
              </a:cxn>
              <a:cxn ang="0">
                <a:pos x="connsiteX3" y="connsiteY3"/>
              </a:cxn>
            </a:cxnLst>
            <a:rect l="l" t="t" r="r" b="b"/>
            <a:pathLst>
              <a:path w="852488" h="695326">
                <a:moveTo>
                  <a:pt x="852488" y="0"/>
                </a:moveTo>
                <a:lnTo>
                  <a:pt x="457199" y="695326"/>
                </a:lnTo>
                <a:lnTo>
                  <a:pt x="0" y="0"/>
                </a:lnTo>
                <a:lnTo>
                  <a:pt x="852488" y="0"/>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21"/>
          <p:cNvSpPr/>
          <p:nvPr/>
        </p:nvSpPr>
        <p:spPr bwMode="auto">
          <a:xfrm>
            <a:off x="7519985" y="2609871"/>
            <a:ext cx="828674" cy="923925"/>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1685926 w 1685926"/>
              <a:gd name="connsiteY0" fmla="*/ 1914525 h 1914525"/>
              <a:gd name="connsiteX1" fmla="*/ 0 w 1685926"/>
              <a:gd name="connsiteY1" fmla="*/ 614363 h 1914525"/>
              <a:gd name="connsiteX2" fmla="*/ 538164 w 1685926"/>
              <a:gd name="connsiteY2" fmla="*/ 76200 h 1914525"/>
              <a:gd name="connsiteX3" fmla="*/ 1223963 w 1685926"/>
              <a:gd name="connsiteY3" fmla="*/ 0 h 1914525"/>
              <a:gd name="connsiteX4" fmla="*/ 1685926 w 1685926"/>
              <a:gd name="connsiteY4" fmla="*/ 1914525 h 1914525"/>
              <a:gd name="connsiteX0" fmla="*/ 1685926 w 1685926"/>
              <a:gd name="connsiteY0" fmla="*/ 1838325 h 1838325"/>
              <a:gd name="connsiteX1" fmla="*/ 0 w 1685926"/>
              <a:gd name="connsiteY1" fmla="*/ 538163 h 1838325"/>
              <a:gd name="connsiteX2" fmla="*/ 538164 w 1685926"/>
              <a:gd name="connsiteY2" fmla="*/ 0 h 1838325"/>
              <a:gd name="connsiteX3" fmla="*/ 1685925 w 1685926"/>
              <a:gd name="connsiteY3" fmla="*/ 1138237 h 1838325"/>
              <a:gd name="connsiteX4" fmla="*/ 1685926 w 1685926"/>
              <a:gd name="connsiteY4" fmla="*/ 1838325 h 1838325"/>
              <a:gd name="connsiteX0" fmla="*/ 1685926 w 1871664"/>
              <a:gd name="connsiteY0" fmla="*/ 1300162 h 1300162"/>
              <a:gd name="connsiteX1" fmla="*/ 0 w 1871664"/>
              <a:gd name="connsiteY1" fmla="*/ 0 h 1300162"/>
              <a:gd name="connsiteX2" fmla="*/ 1871664 w 1871664"/>
              <a:gd name="connsiteY2" fmla="*/ 304799 h 1300162"/>
              <a:gd name="connsiteX3" fmla="*/ 1685925 w 1871664"/>
              <a:gd name="connsiteY3" fmla="*/ 600074 h 1300162"/>
              <a:gd name="connsiteX4" fmla="*/ 1685926 w 1871664"/>
              <a:gd name="connsiteY4" fmla="*/ 1300162 h 1300162"/>
              <a:gd name="connsiteX0" fmla="*/ 762001 w 947739"/>
              <a:gd name="connsiteY0" fmla="*/ 995363 h 995363"/>
              <a:gd name="connsiteX1" fmla="*/ 0 w 947739"/>
              <a:gd name="connsiteY1" fmla="*/ 828676 h 995363"/>
              <a:gd name="connsiteX2" fmla="*/ 947739 w 947739"/>
              <a:gd name="connsiteY2" fmla="*/ 0 h 995363"/>
              <a:gd name="connsiteX3" fmla="*/ 762000 w 947739"/>
              <a:gd name="connsiteY3" fmla="*/ 295275 h 995363"/>
              <a:gd name="connsiteX4" fmla="*/ 762001 w 947739"/>
              <a:gd name="connsiteY4" fmla="*/ 995363 h 995363"/>
              <a:gd name="connsiteX0" fmla="*/ 838199 w 838199"/>
              <a:gd name="connsiteY0" fmla="*/ 919163 h 919163"/>
              <a:gd name="connsiteX1" fmla="*/ 76198 w 838199"/>
              <a:gd name="connsiteY1" fmla="*/ 752476 h 919163"/>
              <a:gd name="connsiteX2" fmla="*/ 0 w 838199"/>
              <a:gd name="connsiteY2" fmla="*/ 0 h 919163"/>
              <a:gd name="connsiteX3" fmla="*/ 838198 w 838199"/>
              <a:gd name="connsiteY3" fmla="*/ 219075 h 919163"/>
              <a:gd name="connsiteX4" fmla="*/ 838199 w 838199"/>
              <a:gd name="connsiteY4" fmla="*/ 919163 h 919163"/>
              <a:gd name="connsiteX0" fmla="*/ 828674 w 828674"/>
              <a:gd name="connsiteY0" fmla="*/ 923925 h 923925"/>
              <a:gd name="connsiteX1" fmla="*/ 66673 w 828674"/>
              <a:gd name="connsiteY1" fmla="*/ 757238 h 923925"/>
              <a:gd name="connsiteX2" fmla="*/ 0 w 828674"/>
              <a:gd name="connsiteY2" fmla="*/ 0 h 923925"/>
              <a:gd name="connsiteX3" fmla="*/ 828673 w 828674"/>
              <a:gd name="connsiteY3" fmla="*/ 223837 h 923925"/>
              <a:gd name="connsiteX4" fmla="*/ 828674 w 828674"/>
              <a:gd name="connsiteY4" fmla="*/ 923925 h 92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4" h="923925">
                <a:moveTo>
                  <a:pt x="828674" y="923925"/>
                </a:moveTo>
                <a:lnTo>
                  <a:pt x="66673" y="757238"/>
                </a:lnTo>
                <a:lnTo>
                  <a:pt x="0" y="0"/>
                </a:lnTo>
                <a:lnTo>
                  <a:pt x="828673" y="223837"/>
                </a:lnTo>
                <a:cubicBezTo>
                  <a:pt x="828673" y="457200"/>
                  <a:pt x="828674" y="690562"/>
                  <a:pt x="828674" y="923925"/>
                </a:cubicBez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Freeform 20"/>
          <p:cNvSpPr/>
          <p:nvPr/>
        </p:nvSpPr>
        <p:spPr bwMode="auto">
          <a:xfrm>
            <a:off x="6729407" y="2609870"/>
            <a:ext cx="862011" cy="771525"/>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990601 w 1223963"/>
              <a:gd name="connsiteY0" fmla="*/ 1143000 h 1143000"/>
              <a:gd name="connsiteX1" fmla="*/ 0 w 1223963"/>
              <a:gd name="connsiteY1" fmla="*/ 614363 h 1143000"/>
              <a:gd name="connsiteX2" fmla="*/ 1223963 w 1223963"/>
              <a:gd name="connsiteY2" fmla="*/ 0 h 1143000"/>
              <a:gd name="connsiteX3" fmla="*/ 990601 w 1223963"/>
              <a:gd name="connsiteY3" fmla="*/ 1143000 h 1143000"/>
              <a:gd name="connsiteX0" fmla="*/ 1352551 w 1585913"/>
              <a:gd name="connsiteY0" fmla="*/ 1143000 h 1143000"/>
              <a:gd name="connsiteX1" fmla="*/ 0 w 1585913"/>
              <a:gd name="connsiteY1" fmla="*/ 1066801 h 1143000"/>
              <a:gd name="connsiteX2" fmla="*/ 1585913 w 1585913"/>
              <a:gd name="connsiteY2" fmla="*/ 0 h 1143000"/>
              <a:gd name="connsiteX3" fmla="*/ 1352551 w 1585913"/>
              <a:gd name="connsiteY3" fmla="*/ 1143000 h 1143000"/>
              <a:gd name="connsiteX0" fmla="*/ 1352551 w 1352551"/>
              <a:gd name="connsiteY0" fmla="*/ 681037 h 681037"/>
              <a:gd name="connsiteX1" fmla="*/ 0 w 1352551"/>
              <a:gd name="connsiteY1" fmla="*/ 604838 h 681037"/>
              <a:gd name="connsiteX2" fmla="*/ 219075 w 1352551"/>
              <a:gd name="connsiteY2" fmla="*/ 0 h 681037"/>
              <a:gd name="connsiteX3" fmla="*/ 1352551 w 1352551"/>
              <a:gd name="connsiteY3" fmla="*/ 681037 h 681037"/>
              <a:gd name="connsiteX0" fmla="*/ 1204914 w 1204914"/>
              <a:gd name="connsiteY0" fmla="*/ 533400 h 604838"/>
              <a:gd name="connsiteX1" fmla="*/ 0 w 1204914"/>
              <a:gd name="connsiteY1" fmla="*/ 604838 h 604838"/>
              <a:gd name="connsiteX2" fmla="*/ 219075 w 1204914"/>
              <a:gd name="connsiteY2" fmla="*/ 0 h 604838"/>
              <a:gd name="connsiteX3" fmla="*/ 1204914 w 1204914"/>
              <a:gd name="connsiteY3" fmla="*/ 533400 h 604838"/>
              <a:gd name="connsiteX0" fmla="*/ 1223964 w 1223964"/>
              <a:gd name="connsiteY0" fmla="*/ 533400 h 619126"/>
              <a:gd name="connsiteX1" fmla="*/ 0 w 1223964"/>
              <a:gd name="connsiteY1" fmla="*/ 619126 h 619126"/>
              <a:gd name="connsiteX2" fmla="*/ 238125 w 1223964"/>
              <a:gd name="connsiteY2" fmla="*/ 0 h 619126"/>
              <a:gd name="connsiteX3" fmla="*/ 1223964 w 1223964"/>
              <a:gd name="connsiteY3" fmla="*/ 533400 h 619126"/>
              <a:gd name="connsiteX0" fmla="*/ 1071564 w 1071564"/>
              <a:gd name="connsiteY0" fmla="*/ 376237 h 619126"/>
              <a:gd name="connsiteX1" fmla="*/ 0 w 1071564"/>
              <a:gd name="connsiteY1" fmla="*/ 619126 h 619126"/>
              <a:gd name="connsiteX2" fmla="*/ 238125 w 1071564"/>
              <a:gd name="connsiteY2" fmla="*/ 0 h 619126"/>
              <a:gd name="connsiteX3" fmla="*/ 1071564 w 1071564"/>
              <a:gd name="connsiteY3" fmla="*/ 376237 h 619126"/>
              <a:gd name="connsiteX0" fmla="*/ 833439 w 833439"/>
              <a:gd name="connsiteY0" fmla="*/ 376237 h 1157288"/>
              <a:gd name="connsiteX1" fmla="*/ 66675 w 833439"/>
              <a:gd name="connsiteY1" fmla="*/ 1157288 h 1157288"/>
              <a:gd name="connsiteX2" fmla="*/ 0 w 833439"/>
              <a:gd name="connsiteY2" fmla="*/ 0 h 1157288"/>
              <a:gd name="connsiteX3" fmla="*/ 833439 w 833439"/>
              <a:gd name="connsiteY3" fmla="*/ 376237 h 1157288"/>
              <a:gd name="connsiteX0" fmla="*/ 1219201 w 1219201"/>
              <a:gd name="connsiteY0" fmla="*/ 0 h 781051"/>
              <a:gd name="connsiteX1" fmla="*/ 452437 w 1219201"/>
              <a:gd name="connsiteY1" fmla="*/ 781051 h 781051"/>
              <a:gd name="connsiteX2" fmla="*/ 0 w 1219201"/>
              <a:gd name="connsiteY2" fmla="*/ 76200 h 781051"/>
              <a:gd name="connsiteX3" fmla="*/ 1219201 w 1219201"/>
              <a:gd name="connsiteY3" fmla="*/ 0 h 781051"/>
              <a:gd name="connsiteX0" fmla="*/ 1076326 w 1076326"/>
              <a:gd name="connsiteY0" fmla="*/ 0 h 933451"/>
              <a:gd name="connsiteX1" fmla="*/ 452437 w 1076326"/>
              <a:gd name="connsiteY1" fmla="*/ 933451 h 933451"/>
              <a:gd name="connsiteX2" fmla="*/ 0 w 1076326"/>
              <a:gd name="connsiteY2" fmla="*/ 228600 h 933451"/>
              <a:gd name="connsiteX3" fmla="*/ 1076326 w 1076326"/>
              <a:gd name="connsiteY3" fmla="*/ 0 h 933451"/>
              <a:gd name="connsiteX0" fmla="*/ 1076326 w 1162049"/>
              <a:gd name="connsiteY0" fmla="*/ 0 h 781051"/>
              <a:gd name="connsiteX1" fmla="*/ 1162049 w 1162049"/>
              <a:gd name="connsiteY1" fmla="*/ 781051 h 781051"/>
              <a:gd name="connsiteX2" fmla="*/ 0 w 1162049"/>
              <a:gd name="connsiteY2" fmla="*/ 228600 h 781051"/>
              <a:gd name="connsiteX3" fmla="*/ 1076326 w 1162049"/>
              <a:gd name="connsiteY3" fmla="*/ 0 h 781051"/>
              <a:gd name="connsiteX0" fmla="*/ 785813 w 871536"/>
              <a:gd name="connsiteY0" fmla="*/ 0 h 781051"/>
              <a:gd name="connsiteX1" fmla="*/ 871536 w 871536"/>
              <a:gd name="connsiteY1" fmla="*/ 781051 h 781051"/>
              <a:gd name="connsiteX2" fmla="*/ 0 w 871536"/>
              <a:gd name="connsiteY2" fmla="*/ 771525 h 781051"/>
              <a:gd name="connsiteX3" fmla="*/ 785813 w 871536"/>
              <a:gd name="connsiteY3" fmla="*/ 0 h 781051"/>
              <a:gd name="connsiteX0" fmla="*/ 785813 w 862011"/>
              <a:gd name="connsiteY0" fmla="*/ 0 h 771525"/>
              <a:gd name="connsiteX1" fmla="*/ 862011 w 862011"/>
              <a:gd name="connsiteY1" fmla="*/ 762001 h 771525"/>
              <a:gd name="connsiteX2" fmla="*/ 0 w 862011"/>
              <a:gd name="connsiteY2" fmla="*/ 771525 h 771525"/>
              <a:gd name="connsiteX3" fmla="*/ 785813 w 862011"/>
              <a:gd name="connsiteY3" fmla="*/ 0 h 771525"/>
            </a:gdLst>
            <a:ahLst/>
            <a:cxnLst>
              <a:cxn ang="0">
                <a:pos x="connsiteX0" y="connsiteY0"/>
              </a:cxn>
              <a:cxn ang="0">
                <a:pos x="connsiteX1" y="connsiteY1"/>
              </a:cxn>
              <a:cxn ang="0">
                <a:pos x="connsiteX2" y="connsiteY2"/>
              </a:cxn>
              <a:cxn ang="0">
                <a:pos x="connsiteX3" y="connsiteY3"/>
              </a:cxn>
            </a:cxnLst>
            <a:rect l="l" t="t" r="r" b="b"/>
            <a:pathLst>
              <a:path w="862011" h="771525">
                <a:moveTo>
                  <a:pt x="785813" y="0"/>
                </a:moveTo>
                <a:lnTo>
                  <a:pt x="862011" y="762001"/>
                </a:lnTo>
                <a:lnTo>
                  <a:pt x="0" y="771525"/>
                </a:lnTo>
                <a:lnTo>
                  <a:pt x="785813" y="0"/>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19"/>
          <p:cNvSpPr/>
          <p:nvPr/>
        </p:nvSpPr>
        <p:spPr bwMode="auto">
          <a:xfrm>
            <a:off x="6286494" y="2609870"/>
            <a:ext cx="1233489" cy="781051"/>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990601 w 1223963"/>
              <a:gd name="connsiteY0" fmla="*/ 1143000 h 1143000"/>
              <a:gd name="connsiteX1" fmla="*/ 0 w 1223963"/>
              <a:gd name="connsiteY1" fmla="*/ 614363 h 1143000"/>
              <a:gd name="connsiteX2" fmla="*/ 1223963 w 1223963"/>
              <a:gd name="connsiteY2" fmla="*/ 0 h 1143000"/>
              <a:gd name="connsiteX3" fmla="*/ 990601 w 1223963"/>
              <a:gd name="connsiteY3" fmla="*/ 1143000 h 1143000"/>
              <a:gd name="connsiteX0" fmla="*/ 1352551 w 1585913"/>
              <a:gd name="connsiteY0" fmla="*/ 1143000 h 1143000"/>
              <a:gd name="connsiteX1" fmla="*/ 0 w 1585913"/>
              <a:gd name="connsiteY1" fmla="*/ 1066801 h 1143000"/>
              <a:gd name="connsiteX2" fmla="*/ 1585913 w 1585913"/>
              <a:gd name="connsiteY2" fmla="*/ 0 h 1143000"/>
              <a:gd name="connsiteX3" fmla="*/ 1352551 w 1585913"/>
              <a:gd name="connsiteY3" fmla="*/ 1143000 h 1143000"/>
              <a:gd name="connsiteX0" fmla="*/ 1352551 w 1352551"/>
              <a:gd name="connsiteY0" fmla="*/ 681037 h 681037"/>
              <a:gd name="connsiteX1" fmla="*/ 0 w 1352551"/>
              <a:gd name="connsiteY1" fmla="*/ 604838 h 681037"/>
              <a:gd name="connsiteX2" fmla="*/ 219075 w 1352551"/>
              <a:gd name="connsiteY2" fmla="*/ 0 h 681037"/>
              <a:gd name="connsiteX3" fmla="*/ 1352551 w 1352551"/>
              <a:gd name="connsiteY3" fmla="*/ 681037 h 681037"/>
              <a:gd name="connsiteX0" fmla="*/ 1204914 w 1204914"/>
              <a:gd name="connsiteY0" fmla="*/ 533400 h 604838"/>
              <a:gd name="connsiteX1" fmla="*/ 0 w 1204914"/>
              <a:gd name="connsiteY1" fmla="*/ 604838 h 604838"/>
              <a:gd name="connsiteX2" fmla="*/ 219075 w 1204914"/>
              <a:gd name="connsiteY2" fmla="*/ 0 h 604838"/>
              <a:gd name="connsiteX3" fmla="*/ 1204914 w 1204914"/>
              <a:gd name="connsiteY3" fmla="*/ 533400 h 604838"/>
              <a:gd name="connsiteX0" fmla="*/ 1223964 w 1223964"/>
              <a:gd name="connsiteY0" fmla="*/ 533400 h 619126"/>
              <a:gd name="connsiteX1" fmla="*/ 0 w 1223964"/>
              <a:gd name="connsiteY1" fmla="*/ 619126 h 619126"/>
              <a:gd name="connsiteX2" fmla="*/ 238125 w 1223964"/>
              <a:gd name="connsiteY2" fmla="*/ 0 h 619126"/>
              <a:gd name="connsiteX3" fmla="*/ 1223964 w 1223964"/>
              <a:gd name="connsiteY3" fmla="*/ 533400 h 619126"/>
              <a:gd name="connsiteX0" fmla="*/ 1071564 w 1071564"/>
              <a:gd name="connsiteY0" fmla="*/ 376237 h 619126"/>
              <a:gd name="connsiteX1" fmla="*/ 0 w 1071564"/>
              <a:gd name="connsiteY1" fmla="*/ 619126 h 619126"/>
              <a:gd name="connsiteX2" fmla="*/ 238125 w 1071564"/>
              <a:gd name="connsiteY2" fmla="*/ 0 h 619126"/>
              <a:gd name="connsiteX3" fmla="*/ 1071564 w 1071564"/>
              <a:gd name="connsiteY3" fmla="*/ 376237 h 619126"/>
              <a:gd name="connsiteX0" fmla="*/ 833439 w 833439"/>
              <a:gd name="connsiteY0" fmla="*/ 376237 h 1157288"/>
              <a:gd name="connsiteX1" fmla="*/ 66675 w 833439"/>
              <a:gd name="connsiteY1" fmla="*/ 1157288 h 1157288"/>
              <a:gd name="connsiteX2" fmla="*/ 0 w 833439"/>
              <a:gd name="connsiteY2" fmla="*/ 0 h 1157288"/>
              <a:gd name="connsiteX3" fmla="*/ 833439 w 833439"/>
              <a:gd name="connsiteY3" fmla="*/ 376237 h 1157288"/>
              <a:gd name="connsiteX0" fmla="*/ 1219201 w 1219201"/>
              <a:gd name="connsiteY0" fmla="*/ 0 h 781051"/>
              <a:gd name="connsiteX1" fmla="*/ 452437 w 1219201"/>
              <a:gd name="connsiteY1" fmla="*/ 781051 h 781051"/>
              <a:gd name="connsiteX2" fmla="*/ 0 w 1219201"/>
              <a:gd name="connsiteY2" fmla="*/ 76200 h 781051"/>
              <a:gd name="connsiteX3" fmla="*/ 1219201 w 1219201"/>
              <a:gd name="connsiteY3" fmla="*/ 0 h 781051"/>
              <a:gd name="connsiteX0" fmla="*/ 1233489 w 1233489"/>
              <a:gd name="connsiteY0" fmla="*/ 0 h 781051"/>
              <a:gd name="connsiteX1" fmla="*/ 452437 w 1233489"/>
              <a:gd name="connsiteY1" fmla="*/ 781051 h 781051"/>
              <a:gd name="connsiteX2" fmla="*/ 0 w 1233489"/>
              <a:gd name="connsiteY2" fmla="*/ 76200 h 781051"/>
              <a:gd name="connsiteX3" fmla="*/ 1233489 w 1233489"/>
              <a:gd name="connsiteY3" fmla="*/ 0 h 781051"/>
            </a:gdLst>
            <a:ahLst/>
            <a:cxnLst>
              <a:cxn ang="0">
                <a:pos x="connsiteX0" y="connsiteY0"/>
              </a:cxn>
              <a:cxn ang="0">
                <a:pos x="connsiteX1" y="connsiteY1"/>
              </a:cxn>
              <a:cxn ang="0">
                <a:pos x="connsiteX2" y="connsiteY2"/>
              </a:cxn>
              <a:cxn ang="0">
                <a:pos x="connsiteX3" y="connsiteY3"/>
              </a:cxn>
            </a:cxnLst>
            <a:rect l="l" t="t" r="r" b="b"/>
            <a:pathLst>
              <a:path w="1233489" h="781051">
                <a:moveTo>
                  <a:pt x="1233489" y="0"/>
                </a:moveTo>
                <a:lnTo>
                  <a:pt x="452437" y="781051"/>
                </a:lnTo>
                <a:lnTo>
                  <a:pt x="0" y="76200"/>
                </a:lnTo>
                <a:lnTo>
                  <a:pt x="1233489" y="0"/>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18"/>
          <p:cNvSpPr/>
          <p:nvPr/>
        </p:nvSpPr>
        <p:spPr bwMode="auto">
          <a:xfrm>
            <a:off x="6281731" y="2081233"/>
            <a:ext cx="1223964" cy="619126"/>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990601 w 1223963"/>
              <a:gd name="connsiteY0" fmla="*/ 1143000 h 1143000"/>
              <a:gd name="connsiteX1" fmla="*/ 0 w 1223963"/>
              <a:gd name="connsiteY1" fmla="*/ 614363 h 1143000"/>
              <a:gd name="connsiteX2" fmla="*/ 1223963 w 1223963"/>
              <a:gd name="connsiteY2" fmla="*/ 0 h 1143000"/>
              <a:gd name="connsiteX3" fmla="*/ 990601 w 1223963"/>
              <a:gd name="connsiteY3" fmla="*/ 1143000 h 1143000"/>
              <a:gd name="connsiteX0" fmla="*/ 1352551 w 1585913"/>
              <a:gd name="connsiteY0" fmla="*/ 1143000 h 1143000"/>
              <a:gd name="connsiteX1" fmla="*/ 0 w 1585913"/>
              <a:gd name="connsiteY1" fmla="*/ 1066801 h 1143000"/>
              <a:gd name="connsiteX2" fmla="*/ 1585913 w 1585913"/>
              <a:gd name="connsiteY2" fmla="*/ 0 h 1143000"/>
              <a:gd name="connsiteX3" fmla="*/ 1352551 w 1585913"/>
              <a:gd name="connsiteY3" fmla="*/ 1143000 h 1143000"/>
              <a:gd name="connsiteX0" fmla="*/ 1352551 w 1352551"/>
              <a:gd name="connsiteY0" fmla="*/ 681037 h 681037"/>
              <a:gd name="connsiteX1" fmla="*/ 0 w 1352551"/>
              <a:gd name="connsiteY1" fmla="*/ 604838 h 681037"/>
              <a:gd name="connsiteX2" fmla="*/ 219075 w 1352551"/>
              <a:gd name="connsiteY2" fmla="*/ 0 h 681037"/>
              <a:gd name="connsiteX3" fmla="*/ 1352551 w 1352551"/>
              <a:gd name="connsiteY3" fmla="*/ 681037 h 681037"/>
              <a:gd name="connsiteX0" fmla="*/ 1204914 w 1204914"/>
              <a:gd name="connsiteY0" fmla="*/ 533400 h 604838"/>
              <a:gd name="connsiteX1" fmla="*/ 0 w 1204914"/>
              <a:gd name="connsiteY1" fmla="*/ 604838 h 604838"/>
              <a:gd name="connsiteX2" fmla="*/ 219075 w 1204914"/>
              <a:gd name="connsiteY2" fmla="*/ 0 h 604838"/>
              <a:gd name="connsiteX3" fmla="*/ 1204914 w 1204914"/>
              <a:gd name="connsiteY3" fmla="*/ 533400 h 604838"/>
              <a:gd name="connsiteX0" fmla="*/ 1223964 w 1223964"/>
              <a:gd name="connsiteY0" fmla="*/ 533400 h 619126"/>
              <a:gd name="connsiteX1" fmla="*/ 0 w 1223964"/>
              <a:gd name="connsiteY1" fmla="*/ 619126 h 619126"/>
              <a:gd name="connsiteX2" fmla="*/ 238125 w 1223964"/>
              <a:gd name="connsiteY2" fmla="*/ 0 h 619126"/>
              <a:gd name="connsiteX3" fmla="*/ 1223964 w 1223964"/>
              <a:gd name="connsiteY3" fmla="*/ 533400 h 619126"/>
            </a:gdLst>
            <a:ahLst/>
            <a:cxnLst>
              <a:cxn ang="0">
                <a:pos x="connsiteX0" y="connsiteY0"/>
              </a:cxn>
              <a:cxn ang="0">
                <a:pos x="connsiteX1" y="connsiteY1"/>
              </a:cxn>
              <a:cxn ang="0">
                <a:pos x="connsiteX2" y="connsiteY2"/>
              </a:cxn>
              <a:cxn ang="0">
                <a:pos x="connsiteX3" y="connsiteY3"/>
              </a:cxn>
            </a:cxnLst>
            <a:rect l="l" t="t" r="r" b="b"/>
            <a:pathLst>
              <a:path w="1223964" h="619126">
                <a:moveTo>
                  <a:pt x="1223964" y="533400"/>
                </a:moveTo>
                <a:lnTo>
                  <a:pt x="0" y="619126"/>
                </a:lnTo>
                <a:lnTo>
                  <a:pt x="238125" y="0"/>
                </a:lnTo>
                <a:lnTo>
                  <a:pt x="1223964" y="533400"/>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Freeform 3"/>
          <p:cNvSpPr/>
          <p:nvPr/>
        </p:nvSpPr>
        <p:spPr bwMode="auto">
          <a:xfrm>
            <a:off x="7500938" y="1390650"/>
            <a:ext cx="919162" cy="1447800"/>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 h="1447800">
                <a:moveTo>
                  <a:pt x="0" y="1219200"/>
                </a:moveTo>
                <a:lnTo>
                  <a:pt x="847725" y="1447800"/>
                </a:lnTo>
                <a:lnTo>
                  <a:pt x="614362" y="685800"/>
                </a:lnTo>
                <a:lnTo>
                  <a:pt x="919162" y="0"/>
                </a:lnTo>
                <a:lnTo>
                  <a:pt x="233362" y="76200"/>
                </a:lnTo>
                <a:lnTo>
                  <a:pt x="0" y="1219200"/>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Freeform 17"/>
          <p:cNvSpPr/>
          <p:nvPr/>
        </p:nvSpPr>
        <p:spPr bwMode="auto">
          <a:xfrm>
            <a:off x="6510331" y="1466870"/>
            <a:ext cx="1223963" cy="1171575"/>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100965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1009651 w 1223963"/>
              <a:gd name="connsiteY4" fmla="*/ 1143000 h 1143000"/>
              <a:gd name="connsiteX0" fmla="*/ 1009651 w 1223963"/>
              <a:gd name="connsiteY0" fmla="*/ 1152525 h 1152525"/>
              <a:gd name="connsiteX1" fmla="*/ 0 w 1223963"/>
              <a:gd name="connsiteY1" fmla="*/ 614363 h 1152525"/>
              <a:gd name="connsiteX2" fmla="*/ 538164 w 1223963"/>
              <a:gd name="connsiteY2" fmla="*/ 76200 h 1152525"/>
              <a:gd name="connsiteX3" fmla="*/ 1223963 w 1223963"/>
              <a:gd name="connsiteY3" fmla="*/ 0 h 1152525"/>
              <a:gd name="connsiteX4" fmla="*/ 1009651 w 1223963"/>
              <a:gd name="connsiteY4" fmla="*/ 1152525 h 1152525"/>
              <a:gd name="connsiteX0" fmla="*/ 1019176 w 1223963"/>
              <a:gd name="connsiteY0" fmla="*/ 1171575 h 1171575"/>
              <a:gd name="connsiteX1" fmla="*/ 0 w 1223963"/>
              <a:gd name="connsiteY1" fmla="*/ 614363 h 1171575"/>
              <a:gd name="connsiteX2" fmla="*/ 538164 w 1223963"/>
              <a:gd name="connsiteY2" fmla="*/ 76200 h 1171575"/>
              <a:gd name="connsiteX3" fmla="*/ 1223963 w 1223963"/>
              <a:gd name="connsiteY3" fmla="*/ 0 h 1171575"/>
              <a:gd name="connsiteX4" fmla="*/ 1019176 w 1223963"/>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963" h="1171575">
                <a:moveTo>
                  <a:pt x="1019176" y="1171575"/>
                </a:moveTo>
                <a:lnTo>
                  <a:pt x="0" y="614363"/>
                </a:lnTo>
                <a:lnTo>
                  <a:pt x="538164" y="76200"/>
                </a:lnTo>
                <a:lnTo>
                  <a:pt x="1223963" y="0"/>
                </a:lnTo>
                <a:lnTo>
                  <a:pt x="1019176" y="1171575"/>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dirty="0" smtClean="0"/>
              <a:t>Simple Traversals</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Find edges of 1-ring around vertex</a:t>
            </a:r>
          </a:p>
        </p:txBody>
      </p:sp>
      <p:sp>
        <p:nvSpPr>
          <p:cNvPr id="5" name="Content Placeholder 2"/>
          <p:cNvSpPr txBox="1">
            <a:spLocks/>
          </p:cNvSpPr>
          <p:nvPr/>
        </p:nvSpPr>
        <p:spPr>
          <a:xfrm>
            <a:off x="304800" y="1733550"/>
            <a:ext cx="5562600" cy="37338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EdgeList</a:t>
            </a:r>
            <a:r>
              <a:rPr lang="en-US" sz="1600" b="1" dirty="0" smtClean="0">
                <a:solidFill>
                  <a:srgbClr val="002060"/>
                </a:solidFill>
                <a:latin typeface="Courier New" pitchFamily="49" charset="0"/>
                <a:cs typeface="Courier New" pitchFamily="49" charset="0"/>
              </a:rPr>
              <a:t> Find1RingEdges(</a:t>
            </a:r>
            <a:r>
              <a:rPr lang="en-US" sz="1600" b="1" dirty="0" err="1" smtClean="0">
                <a:solidFill>
                  <a:srgbClr val="002060"/>
                </a:solidFill>
                <a:latin typeface="Courier New" pitchFamily="49" charset="0"/>
                <a:cs typeface="Courier New" pitchFamily="49" charset="0"/>
              </a:rPr>
              <a:t>HalfEdgeVert</a:t>
            </a:r>
            <a:r>
              <a:rPr lang="en-US" sz="1600" b="1" dirty="0" smtClean="0">
                <a:solidFill>
                  <a:srgbClr val="002060"/>
                </a:solidFill>
                <a:latin typeface="Courier New" pitchFamily="49" charset="0"/>
                <a:cs typeface="Courier New" pitchFamily="49" charset="0"/>
              </a:rPr>
              <a:t> *</a:t>
            </a:r>
            <a:r>
              <a:rPr lang="en-US" sz="1600" b="1" dirty="0" err="1" smtClean="0">
                <a:solidFill>
                  <a:srgbClr val="002060"/>
                </a:solidFill>
                <a:latin typeface="Courier New" pitchFamily="49" charset="0"/>
                <a:cs typeface="Courier New" pitchFamily="49" charset="0"/>
              </a:rPr>
              <a:t>vert</a:t>
            </a:r>
            <a:r>
              <a:rPr lang="en-US" sz="1600" b="1" dirty="0" smtClean="0">
                <a:solidFill>
                  <a:srgbClr val="002060"/>
                </a:solidFill>
                <a:latin typeface="Courier New" pitchFamily="49" charset="0"/>
                <a:cs typeface="Courier New" pitchFamily="49" charset="0"/>
              </a:rPr>
              <a:t>)</a:t>
            </a:r>
          </a:p>
          <a:p>
            <a:pPr indent="0">
              <a:buFont typeface="Verdana" pitchFamily="34" charset="0"/>
              <a:buNone/>
            </a:pPr>
            <a:r>
              <a:rPr lang="en-US" sz="1600" dirty="0" smtClean="0">
                <a:latin typeface="Courier New" pitchFamily="49" charset="0"/>
                <a:cs typeface="Courier New" pitchFamily="49" charset="0"/>
              </a:rPr>
              <a:t>{</a:t>
            </a:r>
          </a:p>
          <a:p>
            <a:pPr indent="0">
              <a:buFont typeface="Verdana" pitchFamily="34" charset="0"/>
              <a:buNone/>
              <a:tabLst>
                <a:tab pos="231775" algn="l"/>
              </a:tabLst>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EdgeList</a:t>
            </a:r>
            <a:r>
              <a:rPr lang="en-US" sz="1600" dirty="0" smtClean="0">
                <a:latin typeface="Courier New" pitchFamily="49" charset="0"/>
                <a:cs typeface="Courier New" pitchFamily="49" charset="0"/>
              </a:rPr>
              <a:t> ring;</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HalfEdge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vert</a:t>
            </a:r>
            <a:r>
              <a:rPr lang="en-US" sz="1600" dirty="0" smtClean="0">
                <a:latin typeface="Courier New" pitchFamily="49" charset="0"/>
                <a:cs typeface="Courier New" pitchFamily="49" charset="0"/>
              </a:rPr>
              <a:t>-&gt;</a:t>
            </a:r>
            <a:r>
              <a:rPr lang="en-US" sz="1600" dirty="0" err="1" smtClean="0">
                <a:latin typeface="Courier New" pitchFamily="49" charset="0"/>
                <a:cs typeface="Courier New" pitchFamily="49" charset="0"/>
              </a:rPr>
              <a:t>halfEdge</a:t>
            </a:r>
            <a:r>
              <a:rPr lang="en-US" sz="1600" dirty="0" smtClean="0">
                <a:latin typeface="Courier New" pitchFamily="49" charset="0"/>
                <a:cs typeface="Courier New" pitchFamily="49" charset="0"/>
              </a:rPr>
              <a:t>;</a:t>
            </a:r>
          </a:p>
          <a:p>
            <a:pPr indent="0">
              <a:buFont typeface="Verdana" pitchFamily="34" charset="0"/>
              <a:buNone/>
              <a:tabLst>
                <a:tab pos="231775"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do {</a:t>
            </a:r>
          </a:p>
          <a:p>
            <a:pPr indent="0">
              <a:buFont typeface="Verdana" pitchFamily="34" charset="0"/>
              <a:buNone/>
              <a:tabLst>
                <a:tab pos="231775" algn="l"/>
                <a:tab pos="461963"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ring.push_back</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a:t>
            </a:r>
          </a:p>
          <a:p>
            <a:pPr indent="0">
              <a:buNone/>
              <a:tabLst>
                <a:tab pos="231775" algn="l"/>
                <a:tab pos="461963"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-&gt;next-&gt;opposite;</a:t>
            </a:r>
          </a:p>
          <a:p>
            <a:pPr indent="0">
              <a:buNone/>
              <a:tabLst>
                <a:tab pos="231775" algn="l"/>
                <a:tab pos="461963" algn="l"/>
              </a:tabLst>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a:t>
            </a: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while (</a:t>
            </a:r>
            <a:r>
              <a:rPr lang="en-US" sz="1600" dirty="0" err="1">
                <a:latin typeface="Courier New" pitchFamily="49" charset="0"/>
                <a:cs typeface="Courier New" pitchFamily="49" charset="0"/>
              </a:rPr>
              <a:t>curEdge</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vert</a:t>
            </a:r>
            <a:r>
              <a:rPr lang="en-US" sz="1600" dirty="0" smtClean="0">
                <a:latin typeface="Courier New" pitchFamily="49" charset="0"/>
                <a:cs typeface="Courier New" pitchFamily="49" charset="0"/>
              </a:rPr>
              <a:t>-&gt;</a:t>
            </a:r>
            <a:r>
              <a:rPr lang="en-US" sz="1600" dirty="0" err="1" smtClean="0">
                <a:latin typeface="Courier New" pitchFamily="49" charset="0"/>
                <a:cs typeface="Courier New" pitchFamily="49" charset="0"/>
              </a:rPr>
              <a:t>halfEdge</a:t>
            </a:r>
            <a:r>
              <a:rPr lang="en-US" sz="1600" dirty="0" smtClean="0">
                <a:latin typeface="Courier New" pitchFamily="49" charset="0"/>
                <a:cs typeface="Courier New" pitchFamily="49" charset="0"/>
              </a:rPr>
              <a:t>);</a:t>
            </a:r>
          </a:p>
          <a:p>
            <a:pPr indent="0">
              <a:buFont typeface="Verdana" pitchFamily="34" charset="0"/>
              <a:buNone/>
              <a:tabLst>
                <a:tab pos="231775" algn="l"/>
                <a:tab pos="461963" algn="l"/>
              </a:tabLst>
            </a:pPr>
            <a:r>
              <a:rPr lang="en-US" sz="1600" dirty="0" smtClean="0">
                <a:latin typeface="Courier New" pitchFamily="49" charset="0"/>
                <a:cs typeface="Courier New" pitchFamily="49" charset="0"/>
              </a:rPr>
              <a:t>	return ring;</a:t>
            </a:r>
          </a:p>
          <a:p>
            <a:pPr indent="0">
              <a:buFont typeface="Verdana" pitchFamily="34" charset="0"/>
              <a:buNone/>
            </a:pPr>
            <a:r>
              <a:rPr lang="en-US" sz="1600" dirty="0" smtClean="0">
                <a:latin typeface="Courier New" pitchFamily="49" charset="0"/>
                <a:cs typeface="Courier New" pitchFamily="49" charset="0"/>
              </a:rPr>
              <a:t>};</a:t>
            </a:r>
          </a:p>
        </p:txBody>
      </p:sp>
      <p:sp>
        <p:nvSpPr>
          <p:cNvPr id="8" name="Oval 7"/>
          <p:cNvSpPr/>
          <p:nvPr/>
        </p:nvSpPr>
        <p:spPr bwMode="auto">
          <a:xfrm>
            <a:off x="8305800" y="34861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 name="Oval 9"/>
          <p:cNvSpPr/>
          <p:nvPr/>
        </p:nvSpPr>
        <p:spPr bwMode="auto">
          <a:xfrm>
            <a:off x="8077200" y="20383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1" name="Oval 10"/>
          <p:cNvSpPr/>
          <p:nvPr/>
        </p:nvSpPr>
        <p:spPr bwMode="auto">
          <a:xfrm>
            <a:off x="8382000" y="13525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 name="Oval 12"/>
          <p:cNvSpPr/>
          <p:nvPr/>
        </p:nvSpPr>
        <p:spPr bwMode="auto">
          <a:xfrm>
            <a:off x="7010400" y="15049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7" name="Oval 16"/>
          <p:cNvSpPr/>
          <p:nvPr/>
        </p:nvSpPr>
        <p:spPr bwMode="auto">
          <a:xfrm>
            <a:off x="7162800" y="40195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29" name="Straight Connector 28"/>
          <p:cNvCxnSpPr/>
          <p:nvPr/>
        </p:nvCxnSpPr>
        <p:spPr bwMode="auto">
          <a:xfrm flipH="1">
            <a:off x="6967538" y="2843213"/>
            <a:ext cx="404812" cy="404812"/>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cxnSp>
        <p:nvCxnSpPr>
          <p:cNvPr id="37" name="Straight Connector 36"/>
          <p:cNvCxnSpPr/>
          <p:nvPr/>
        </p:nvCxnSpPr>
        <p:spPr bwMode="auto">
          <a:xfrm flipH="1" flipV="1">
            <a:off x="7505700" y="2609850"/>
            <a:ext cx="847725" cy="238126"/>
          </a:xfrm>
          <a:prstGeom prst="line">
            <a:avLst/>
          </a:prstGeom>
          <a:solidFill>
            <a:schemeClr val="accent1"/>
          </a:solidFill>
          <a:ln w="19050" cap="flat" cmpd="sng" algn="ctr">
            <a:solidFill>
              <a:srgbClr val="FF9900"/>
            </a:solidFill>
            <a:prstDash val="solid"/>
            <a:round/>
            <a:headEnd type="none" w="med" len="med"/>
            <a:tailEnd type="none" w="med" len="med"/>
          </a:ln>
          <a:effectLst/>
        </p:spPr>
      </p:cxnSp>
      <p:sp>
        <p:nvSpPr>
          <p:cNvPr id="9" name="Oval 8"/>
          <p:cNvSpPr/>
          <p:nvPr/>
        </p:nvSpPr>
        <p:spPr bwMode="auto">
          <a:xfrm>
            <a:off x="8305800" y="28003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1" name="Straight Connector 40"/>
          <p:cNvCxnSpPr/>
          <p:nvPr/>
        </p:nvCxnSpPr>
        <p:spPr bwMode="auto">
          <a:xfrm rot="7637803" flipH="1">
            <a:off x="7283096" y="2853787"/>
            <a:ext cx="390830" cy="364364"/>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cxnSp>
        <p:nvCxnSpPr>
          <p:cNvPr id="45" name="Straight Connector 44"/>
          <p:cNvCxnSpPr/>
          <p:nvPr/>
        </p:nvCxnSpPr>
        <p:spPr bwMode="auto">
          <a:xfrm flipH="1" flipV="1">
            <a:off x="7519988" y="2619375"/>
            <a:ext cx="71438" cy="752475"/>
          </a:xfrm>
          <a:prstGeom prst="line">
            <a:avLst/>
          </a:prstGeom>
          <a:solidFill>
            <a:schemeClr val="accent1"/>
          </a:solidFill>
          <a:ln w="19050" cap="flat" cmpd="sng" algn="ctr">
            <a:solidFill>
              <a:srgbClr val="FF9900"/>
            </a:solidFill>
            <a:prstDash val="solid"/>
            <a:round/>
            <a:headEnd type="none" w="med" len="med"/>
            <a:tailEnd type="none" w="med" len="med"/>
          </a:ln>
          <a:effectLst/>
        </p:spPr>
      </p:cxnSp>
      <p:sp>
        <p:nvSpPr>
          <p:cNvPr id="7" name="Oval 6"/>
          <p:cNvSpPr/>
          <p:nvPr/>
        </p:nvSpPr>
        <p:spPr bwMode="auto">
          <a:xfrm>
            <a:off x="7543800" y="33337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8" name="Straight Connector 37"/>
          <p:cNvCxnSpPr/>
          <p:nvPr/>
        </p:nvCxnSpPr>
        <p:spPr bwMode="auto">
          <a:xfrm flipV="1">
            <a:off x="6895427" y="2733675"/>
            <a:ext cx="410247" cy="401452"/>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cxnSp>
        <p:nvCxnSpPr>
          <p:cNvPr id="39" name="Straight Connector 38"/>
          <p:cNvCxnSpPr/>
          <p:nvPr/>
        </p:nvCxnSpPr>
        <p:spPr bwMode="auto">
          <a:xfrm flipV="1">
            <a:off x="6753225" y="2614613"/>
            <a:ext cx="762000" cy="762000"/>
          </a:xfrm>
          <a:prstGeom prst="line">
            <a:avLst/>
          </a:prstGeom>
          <a:solidFill>
            <a:schemeClr val="accent1"/>
          </a:solidFill>
          <a:ln w="19050" cap="flat" cmpd="sng" algn="ctr">
            <a:solidFill>
              <a:srgbClr val="FF9900"/>
            </a:solidFill>
            <a:prstDash val="solid"/>
            <a:round/>
            <a:headEnd type="none" w="med" len="med"/>
            <a:tailEnd type="none" w="med" len="med"/>
          </a:ln>
          <a:effectLst/>
        </p:spPr>
      </p:cxnSp>
      <p:sp>
        <p:nvSpPr>
          <p:cNvPr id="16" name="Oval 15"/>
          <p:cNvSpPr/>
          <p:nvPr/>
        </p:nvSpPr>
        <p:spPr bwMode="auto">
          <a:xfrm>
            <a:off x="6705600" y="33337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6" name="Straight Connector 45"/>
          <p:cNvCxnSpPr/>
          <p:nvPr/>
        </p:nvCxnSpPr>
        <p:spPr bwMode="auto">
          <a:xfrm flipH="1">
            <a:off x="6567488" y="2705100"/>
            <a:ext cx="561976" cy="38100"/>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cxnSp>
        <p:nvCxnSpPr>
          <p:cNvPr id="47" name="Straight Connector 46"/>
          <p:cNvCxnSpPr/>
          <p:nvPr/>
        </p:nvCxnSpPr>
        <p:spPr bwMode="auto">
          <a:xfrm flipV="1">
            <a:off x="6581103" y="2581275"/>
            <a:ext cx="553124" cy="39502"/>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cxnSp>
        <p:nvCxnSpPr>
          <p:cNvPr id="48" name="Straight Connector 47"/>
          <p:cNvCxnSpPr/>
          <p:nvPr/>
        </p:nvCxnSpPr>
        <p:spPr bwMode="auto">
          <a:xfrm flipH="1" flipV="1">
            <a:off x="6634163" y="2224088"/>
            <a:ext cx="519112" cy="276226"/>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cxnSp>
        <p:nvCxnSpPr>
          <p:cNvPr id="50" name="Straight Connector 49"/>
          <p:cNvCxnSpPr/>
          <p:nvPr/>
        </p:nvCxnSpPr>
        <p:spPr bwMode="auto">
          <a:xfrm flipV="1">
            <a:off x="6286500" y="2609852"/>
            <a:ext cx="1238250" cy="95248"/>
          </a:xfrm>
          <a:prstGeom prst="line">
            <a:avLst/>
          </a:prstGeom>
          <a:solidFill>
            <a:schemeClr val="accent1"/>
          </a:solidFill>
          <a:ln w="19050" cap="flat" cmpd="sng" algn="ctr">
            <a:solidFill>
              <a:srgbClr val="FF9900"/>
            </a:solidFill>
            <a:prstDash val="solid"/>
            <a:round/>
            <a:headEnd type="none" w="med" len="med"/>
            <a:tailEnd type="none" w="med" len="med"/>
          </a:ln>
          <a:effectLst/>
        </p:spPr>
      </p:cxnSp>
      <p:sp>
        <p:nvSpPr>
          <p:cNvPr id="15" name="Oval 14"/>
          <p:cNvSpPr/>
          <p:nvPr/>
        </p:nvSpPr>
        <p:spPr bwMode="auto">
          <a:xfrm>
            <a:off x="6248400" y="26479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7" name="Straight Connector 56"/>
          <p:cNvCxnSpPr/>
          <p:nvPr/>
        </p:nvCxnSpPr>
        <p:spPr bwMode="auto">
          <a:xfrm>
            <a:off x="6696075" y="2109788"/>
            <a:ext cx="561975" cy="309562"/>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cxnSp>
        <p:nvCxnSpPr>
          <p:cNvPr id="58" name="Straight Connector 57"/>
          <p:cNvCxnSpPr/>
          <p:nvPr/>
        </p:nvCxnSpPr>
        <p:spPr bwMode="auto">
          <a:xfrm flipV="1">
            <a:off x="7510460" y="1795463"/>
            <a:ext cx="104777" cy="585791"/>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cxnSp>
        <p:nvCxnSpPr>
          <p:cNvPr id="59" name="Straight Connector 58"/>
          <p:cNvCxnSpPr/>
          <p:nvPr/>
        </p:nvCxnSpPr>
        <p:spPr bwMode="auto">
          <a:xfrm>
            <a:off x="6519862" y="2081212"/>
            <a:ext cx="1014413" cy="561976"/>
          </a:xfrm>
          <a:prstGeom prst="line">
            <a:avLst/>
          </a:prstGeom>
          <a:solidFill>
            <a:schemeClr val="accent1"/>
          </a:solidFill>
          <a:ln w="19050" cap="flat" cmpd="sng" algn="ctr">
            <a:solidFill>
              <a:srgbClr val="FF9900"/>
            </a:solidFill>
            <a:prstDash val="solid"/>
            <a:round/>
            <a:headEnd type="none" w="med" len="med"/>
            <a:tailEnd type="none" w="med" len="med"/>
          </a:ln>
          <a:effectLst/>
        </p:spPr>
      </p:cxnSp>
      <p:sp>
        <p:nvSpPr>
          <p:cNvPr id="14" name="Oval 13"/>
          <p:cNvSpPr/>
          <p:nvPr/>
        </p:nvSpPr>
        <p:spPr bwMode="auto">
          <a:xfrm>
            <a:off x="6477000" y="20383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65" name="Straight Connector 64"/>
          <p:cNvCxnSpPr/>
          <p:nvPr/>
        </p:nvCxnSpPr>
        <p:spPr bwMode="auto">
          <a:xfrm flipH="1">
            <a:off x="7624763" y="1824038"/>
            <a:ext cx="114300" cy="623887"/>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cxnSp>
        <p:nvCxnSpPr>
          <p:cNvPr id="66" name="Straight Connector 65"/>
          <p:cNvCxnSpPr/>
          <p:nvPr/>
        </p:nvCxnSpPr>
        <p:spPr bwMode="auto">
          <a:xfrm flipV="1">
            <a:off x="7534275" y="1466850"/>
            <a:ext cx="204788" cy="1152525"/>
          </a:xfrm>
          <a:prstGeom prst="line">
            <a:avLst/>
          </a:prstGeom>
          <a:solidFill>
            <a:schemeClr val="accent1"/>
          </a:solidFill>
          <a:ln w="19050" cap="flat" cmpd="sng" algn="ctr">
            <a:solidFill>
              <a:srgbClr val="FF9900"/>
            </a:solidFill>
            <a:prstDash val="solid"/>
            <a:round/>
            <a:headEnd type="none" w="med" len="med"/>
            <a:tailEnd type="none" w="med" len="med"/>
          </a:ln>
          <a:effectLst/>
        </p:spPr>
      </p:cxnSp>
      <p:sp>
        <p:nvSpPr>
          <p:cNvPr id="12" name="Oval 11"/>
          <p:cNvSpPr/>
          <p:nvPr/>
        </p:nvSpPr>
        <p:spPr bwMode="auto">
          <a:xfrm>
            <a:off x="7696200" y="14287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6" name="Oval 5"/>
          <p:cNvSpPr/>
          <p:nvPr/>
        </p:nvSpPr>
        <p:spPr bwMode="auto">
          <a:xfrm>
            <a:off x="7462837" y="2566987"/>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5" name="TextBox 24"/>
          <p:cNvSpPr txBox="1"/>
          <p:nvPr/>
        </p:nvSpPr>
        <p:spPr>
          <a:xfrm>
            <a:off x="3429000" y="4171950"/>
            <a:ext cx="5449153" cy="830997"/>
          </a:xfrm>
          <a:prstGeom prst="rect">
            <a:avLst/>
          </a:prstGeom>
          <a:ln>
            <a:solidFill>
              <a:srgbClr val="0000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en-US" dirty="0" smtClean="0">
                <a:solidFill>
                  <a:srgbClr val="002060"/>
                </a:solidFill>
              </a:rPr>
              <a:t>“Valence” : number of edges in the 1-ring neighborhood of vertex</a:t>
            </a:r>
            <a:endParaRPr lang="en-US" dirty="0">
              <a:solidFill>
                <a:srgbClr val="002060"/>
              </a:solidFill>
            </a:endParaRPr>
          </a:p>
        </p:txBody>
      </p:sp>
    </p:spTree>
    <p:custDataLst>
      <p:tags r:id="rId1"/>
    </p:custDataLst>
    <p:extLst>
      <p:ext uri="{BB962C8B-B14F-4D97-AF65-F5344CB8AC3E}">
        <p14:creationId xmlns:p14="http://schemas.microsoft.com/office/powerpoint/2010/main" val="1145272295"/>
      </p:ext>
    </p:extLst>
  </p:cSld>
  <p:clrMapOvr>
    <a:masterClrMapping/>
  </p:clrMapOvr>
  <mc:AlternateContent xmlns:mc="http://schemas.openxmlformats.org/markup-compatibility/2006" xmlns:p14="http://schemas.microsoft.com/office/powerpoint/2010/main">
    <mc:Choice Requires="p14">
      <p:transition spd="slow" p14:dur="2000" advTm="5769"/>
    </mc:Choice>
    <mc:Fallback xmlns="">
      <p:transition spd="slow" advTm="57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4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4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Operations</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Split an edge</a:t>
            </a:r>
          </a:p>
        </p:txBody>
      </p:sp>
      <p:cxnSp>
        <p:nvCxnSpPr>
          <p:cNvPr id="11" name="Straight Connector 10"/>
          <p:cNvCxnSpPr/>
          <p:nvPr/>
        </p:nvCxnSpPr>
        <p:spPr bwMode="auto">
          <a:xfrm flipV="1">
            <a:off x="5029200" y="2571750"/>
            <a:ext cx="22860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 name="Straight Connector 13"/>
          <p:cNvCxnSpPr/>
          <p:nvPr/>
        </p:nvCxnSpPr>
        <p:spPr bwMode="auto">
          <a:xfrm flipV="1">
            <a:off x="7315200" y="1881818"/>
            <a:ext cx="457200" cy="68993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flipH="1" flipV="1">
            <a:off x="5943600" y="1657350"/>
            <a:ext cx="1828800" cy="22446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H="1">
            <a:off x="4572000" y="1657350"/>
            <a:ext cx="1371600" cy="9144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a:off x="4572000" y="2571750"/>
            <a:ext cx="4572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2" name="Straight Connector 21"/>
          <p:cNvCxnSpPr/>
          <p:nvPr/>
        </p:nvCxnSpPr>
        <p:spPr bwMode="auto">
          <a:xfrm>
            <a:off x="5029200" y="3028950"/>
            <a:ext cx="114300" cy="9144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5143500" y="3943350"/>
            <a:ext cx="1257300" cy="2286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6" name="Straight Connector 25"/>
          <p:cNvCxnSpPr/>
          <p:nvPr/>
        </p:nvCxnSpPr>
        <p:spPr bwMode="auto">
          <a:xfrm flipH="1" flipV="1">
            <a:off x="7315200" y="2571750"/>
            <a:ext cx="685800" cy="1143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8" name="Straight Connector 27"/>
          <p:cNvCxnSpPr/>
          <p:nvPr/>
        </p:nvCxnSpPr>
        <p:spPr bwMode="auto">
          <a:xfrm flipV="1">
            <a:off x="8001000" y="2571750"/>
            <a:ext cx="685800" cy="1143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 name="Straight Connector 29"/>
          <p:cNvCxnSpPr/>
          <p:nvPr/>
        </p:nvCxnSpPr>
        <p:spPr bwMode="auto">
          <a:xfrm flipH="1" flipV="1">
            <a:off x="7772400" y="1881818"/>
            <a:ext cx="914400" cy="68993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2" name="Straight Connector 31"/>
          <p:cNvCxnSpPr/>
          <p:nvPr/>
        </p:nvCxnSpPr>
        <p:spPr bwMode="auto">
          <a:xfrm flipH="1">
            <a:off x="4343400" y="2571750"/>
            <a:ext cx="228600" cy="8001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4" name="Straight Connector 33"/>
          <p:cNvCxnSpPr/>
          <p:nvPr/>
        </p:nvCxnSpPr>
        <p:spPr bwMode="auto">
          <a:xfrm>
            <a:off x="4343400" y="3371850"/>
            <a:ext cx="800100" cy="5715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7" name="Straight Connector 36"/>
          <p:cNvCxnSpPr/>
          <p:nvPr/>
        </p:nvCxnSpPr>
        <p:spPr bwMode="auto">
          <a:xfrm flipV="1">
            <a:off x="6400800" y="3714750"/>
            <a:ext cx="16002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 name="Straight Connector 40"/>
          <p:cNvCxnSpPr/>
          <p:nvPr/>
        </p:nvCxnSpPr>
        <p:spPr bwMode="auto">
          <a:xfrm flipV="1">
            <a:off x="5029200" y="2571750"/>
            <a:ext cx="2286000" cy="457200"/>
          </a:xfrm>
          <a:prstGeom prst="line">
            <a:avLst/>
          </a:prstGeom>
          <a:solidFill>
            <a:schemeClr val="accent1"/>
          </a:solidFill>
          <a:ln w="25400" cap="flat" cmpd="sng" algn="ctr">
            <a:solidFill>
              <a:schemeClr val="bg1"/>
            </a:solidFill>
            <a:prstDash val="solid"/>
            <a:round/>
            <a:headEnd type="none" w="med" len="med"/>
            <a:tailEnd type="none" w="med" len="med"/>
          </a:ln>
          <a:effectLst/>
        </p:spPr>
      </p:cxnSp>
      <p:cxnSp>
        <p:nvCxnSpPr>
          <p:cNvPr id="42" name="Straight Connector 41"/>
          <p:cNvCxnSpPr/>
          <p:nvPr/>
        </p:nvCxnSpPr>
        <p:spPr bwMode="auto">
          <a:xfrm flipV="1">
            <a:off x="5010149" y="2433638"/>
            <a:ext cx="2271714" cy="468549"/>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sp>
        <p:nvSpPr>
          <p:cNvPr id="47" name="Oval 46"/>
          <p:cNvSpPr/>
          <p:nvPr/>
        </p:nvSpPr>
        <p:spPr bwMode="auto">
          <a:xfrm>
            <a:off x="6311358" y="2713600"/>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8" name="Straight Connector 47"/>
          <p:cNvCxnSpPr/>
          <p:nvPr/>
        </p:nvCxnSpPr>
        <p:spPr bwMode="auto">
          <a:xfrm flipV="1">
            <a:off x="7339013" y="2009775"/>
            <a:ext cx="261937" cy="392906"/>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sp>
        <p:nvSpPr>
          <p:cNvPr id="49" name="Oval 48"/>
          <p:cNvSpPr/>
          <p:nvPr/>
        </p:nvSpPr>
        <p:spPr bwMode="auto">
          <a:xfrm>
            <a:off x="7277100" y="2533650"/>
            <a:ext cx="76200" cy="76200"/>
          </a:xfrm>
          <a:prstGeom prst="ellipse">
            <a:avLst/>
          </a:prstGeom>
          <a:solidFill>
            <a:srgbClr val="00B050"/>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0" name="Oval 49"/>
          <p:cNvSpPr/>
          <p:nvPr/>
        </p:nvSpPr>
        <p:spPr bwMode="auto">
          <a:xfrm>
            <a:off x="4986337" y="2990850"/>
            <a:ext cx="76200" cy="76200"/>
          </a:xfrm>
          <a:prstGeom prst="ellipse">
            <a:avLst/>
          </a:prstGeom>
          <a:solidFill>
            <a:srgbClr val="FF0000"/>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2" name="Straight Connector 51"/>
          <p:cNvCxnSpPr/>
          <p:nvPr/>
        </p:nvCxnSpPr>
        <p:spPr bwMode="auto">
          <a:xfrm>
            <a:off x="5129211" y="3257550"/>
            <a:ext cx="61913" cy="523875"/>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cxnSp>
        <p:nvCxnSpPr>
          <p:cNvPr id="60" name="Straight Connector 59"/>
          <p:cNvCxnSpPr/>
          <p:nvPr/>
        </p:nvCxnSpPr>
        <p:spPr bwMode="auto">
          <a:xfrm flipV="1">
            <a:off x="5071662" y="2690827"/>
            <a:ext cx="2234015" cy="447661"/>
          </a:xfrm>
          <a:prstGeom prst="line">
            <a:avLst/>
          </a:prstGeom>
          <a:solidFill>
            <a:schemeClr val="accent1"/>
          </a:solidFill>
          <a:ln w="19050" cap="flat" cmpd="sng" algn="ctr">
            <a:solidFill>
              <a:srgbClr val="FF0000"/>
            </a:solidFill>
            <a:prstDash val="solid"/>
            <a:round/>
            <a:headEnd type="triangle" w="med" len="lg"/>
            <a:tailEnd type="none" w="med" len="lg"/>
          </a:ln>
          <a:effectLst/>
        </p:spPr>
      </p:cxnSp>
      <p:sp>
        <p:nvSpPr>
          <p:cNvPr id="65" name="Content Placeholder 2"/>
          <p:cNvSpPr txBox="1">
            <a:spLocks/>
          </p:cNvSpPr>
          <p:nvPr/>
        </p:nvSpPr>
        <p:spPr>
          <a:xfrm>
            <a:off x="381000" y="1733550"/>
            <a:ext cx="5562600" cy="28956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a:t>
            </a:r>
            <a:r>
              <a:rPr lang="en-US" sz="1600" b="1" dirty="0" smtClean="0">
                <a:solidFill>
                  <a:srgbClr val="00B050"/>
                </a:solidFill>
                <a:latin typeface="Courier New" pitchFamily="49" charset="0"/>
                <a:cs typeface="Courier New" pitchFamily="49" charset="0"/>
              </a:rPr>
              <a:t>edge1</a:t>
            </a:r>
            <a:r>
              <a:rPr lang="en-US" sz="1600" b="1" dirty="0" smtClean="0">
                <a:solidFill>
                  <a:srgbClr val="002060"/>
                </a:solidFill>
                <a:latin typeface="Courier New" pitchFamily="49" charset="0"/>
                <a:cs typeface="Courier New" pitchFamily="49" charset="0"/>
              </a:rPr>
              <a:t>;</a:t>
            </a:r>
          </a:p>
          <a:p>
            <a:pPr indent="0">
              <a:buNone/>
            </a:pPr>
            <a:r>
              <a:rPr lang="en-US" sz="1600" b="1" dirty="0" err="1">
                <a:solidFill>
                  <a:srgbClr val="002060"/>
                </a:solidFill>
                <a:latin typeface="Courier New" pitchFamily="49" charset="0"/>
                <a:cs typeface="Courier New" pitchFamily="49" charset="0"/>
              </a:rPr>
              <a:t>HalfEdge</a:t>
            </a:r>
            <a:r>
              <a:rPr lang="en-US" sz="1600" b="1" dirty="0">
                <a:solidFill>
                  <a:srgbClr val="002060"/>
                </a:solidFill>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edge2 </a:t>
            </a:r>
            <a:r>
              <a:rPr lang="en-US" sz="1600" dirty="0" smtClean="0">
                <a:latin typeface="Courier New" pitchFamily="49" charset="0"/>
                <a:cs typeface="Courier New" pitchFamily="49" charset="0"/>
              </a:rPr>
              <a:t>= </a:t>
            </a:r>
            <a:r>
              <a:rPr lang="en-US" sz="1600" b="1" dirty="0" smtClean="0">
                <a:solidFill>
                  <a:srgbClr val="00B050"/>
                </a:solidFill>
                <a:latin typeface="Courier New" pitchFamily="49" charset="0"/>
                <a:cs typeface="Courier New" pitchFamily="49" charset="0"/>
              </a:rPr>
              <a:t>edge1</a:t>
            </a:r>
            <a:r>
              <a:rPr lang="en-US" sz="1600" dirty="0" smtClean="0">
                <a:latin typeface="Courier New" pitchFamily="49" charset="0"/>
                <a:cs typeface="Courier New" pitchFamily="49" charset="0"/>
              </a:rPr>
              <a:t>.opposite</a:t>
            </a:r>
            <a:r>
              <a:rPr lang="en-US" sz="1600" dirty="0" smtClean="0">
                <a:solidFill>
                  <a:srgbClr val="002060"/>
                </a:solidFill>
                <a:latin typeface="Courier New" pitchFamily="49" charset="0"/>
                <a:cs typeface="Courier New" pitchFamily="49" charset="0"/>
              </a:rPr>
              <a:t>;</a:t>
            </a:r>
            <a:endParaRPr lang="en-US" sz="1600" dirty="0">
              <a:solidFill>
                <a:srgbClr val="002060"/>
              </a:solidFill>
              <a:latin typeface="Courier New" pitchFamily="49" charset="0"/>
              <a:cs typeface="Courier New" pitchFamily="49" charset="0"/>
            </a:endParaRPr>
          </a:p>
          <a:p>
            <a:pPr indent="0">
              <a:buFont typeface="Verdana" pitchFamily="34" charset="0"/>
              <a:buNone/>
            </a:pPr>
            <a:endParaRPr lang="en-US" sz="1600" b="1" dirty="0" smtClean="0">
              <a:solidFill>
                <a:srgbClr val="002060"/>
              </a:solidFill>
              <a:latin typeface="Courier New" pitchFamily="49" charset="0"/>
              <a:cs typeface="Courier New" pitchFamily="49" charset="0"/>
            </a:endParaRPr>
          </a:p>
        </p:txBody>
      </p:sp>
      <p:sp>
        <p:nvSpPr>
          <p:cNvPr id="66" name="Content Placeholder 2"/>
          <p:cNvSpPr txBox="1">
            <a:spLocks/>
          </p:cNvSpPr>
          <p:nvPr/>
        </p:nvSpPr>
        <p:spPr>
          <a:xfrm rot="20970212">
            <a:off x="5653665" y="2331999"/>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00B050"/>
                </a:solidFill>
                <a:latin typeface="Courier New" pitchFamily="49" charset="0"/>
                <a:cs typeface="Courier New" pitchFamily="49" charset="0"/>
              </a:rPr>
              <a:t>edge1</a:t>
            </a:r>
            <a:endParaRPr lang="en-US" sz="1600" b="1" dirty="0" smtClean="0">
              <a:solidFill>
                <a:srgbClr val="002060"/>
              </a:solidFill>
              <a:latin typeface="Courier New" pitchFamily="49" charset="0"/>
              <a:cs typeface="Courier New" pitchFamily="49" charset="0"/>
            </a:endParaRPr>
          </a:p>
          <a:p>
            <a:pPr indent="0">
              <a:buFont typeface="Verdana" pitchFamily="34" charset="0"/>
              <a:buNone/>
            </a:pPr>
            <a:endParaRPr lang="en-US" sz="1600" b="1" dirty="0" smtClean="0">
              <a:solidFill>
                <a:srgbClr val="002060"/>
              </a:solidFill>
              <a:latin typeface="Courier New" pitchFamily="49" charset="0"/>
              <a:cs typeface="Courier New" pitchFamily="49" charset="0"/>
            </a:endParaRPr>
          </a:p>
        </p:txBody>
      </p:sp>
      <p:sp>
        <p:nvSpPr>
          <p:cNvPr id="67" name="Content Placeholder 2"/>
          <p:cNvSpPr txBox="1">
            <a:spLocks/>
          </p:cNvSpPr>
          <p:nvPr/>
        </p:nvSpPr>
        <p:spPr>
          <a:xfrm rot="20970212">
            <a:off x="5784002" y="2884082"/>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FF0000"/>
                </a:solidFill>
                <a:latin typeface="Courier New" pitchFamily="49" charset="0"/>
                <a:cs typeface="Courier New" pitchFamily="49" charset="0"/>
              </a:rPr>
              <a:t>edge2</a:t>
            </a:r>
          </a:p>
          <a:p>
            <a:pPr indent="0">
              <a:buFont typeface="Verdana" pitchFamily="34" charset="0"/>
              <a:buNone/>
            </a:pPr>
            <a:endParaRPr lang="en-US" sz="1600" b="1" dirty="0" smtClean="0">
              <a:solidFill>
                <a:srgbClr val="FF0000"/>
              </a:solidFill>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1507789886"/>
      </p:ext>
    </p:extLst>
  </p:cSld>
  <p:clrMapOvr>
    <a:masterClrMapping/>
  </p:clrMapOvr>
  <mc:AlternateContent xmlns:mc="http://schemas.openxmlformats.org/markup-compatibility/2006" xmlns:p14="http://schemas.microsoft.com/office/powerpoint/2010/main">
    <mc:Choice Requires="p14">
      <p:transition spd="slow" p14:dur="2000" advTm="10030"/>
    </mc:Choice>
    <mc:Fallback xmlns="">
      <p:transition spd="slow" advTm="100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animBg="1"/>
      <p:bldP spid="50" grpId="0" animBg="1"/>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Operations</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Split an edge</a:t>
            </a:r>
          </a:p>
        </p:txBody>
      </p:sp>
      <p:cxnSp>
        <p:nvCxnSpPr>
          <p:cNvPr id="11" name="Straight Connector 10"/>
          <p:cNvCxnSpPr/>
          <p:nvPr/>
        </p:nvCxnSpPr>
        <p:spPr bwMode="auto">
          <a:xfrm flipV="1">
            <a:off x="5029200" y="2571750"/>
            <a:ext cx="22860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 name="Straight Connector 13"/>
          <p:cNvCxnSpPr/>
          <p:nvPr/>
        </p:nvCxnSpPr>
        <p:spPr bwMode="auto">
          <a:xfrm flipV="1">
            <a:off x="7315200" y="1881818"/>
            <a:ext cx="457200" cy="68993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flipH="1" flipV="1">
            <a:off x="5943600" y="1657350"/>
            <a:ext cx="1828800" cy="22446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H="1">
            <a:off x="4572000" y="1657350"/>
            <a:ext cx="1371600" cy="9144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a:off x="4572000" y="2571750"/>
            <a:ext cx="4572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2" name="Straight Connector 21"/>
          <p:cNvCxnSpPr/>
          <p:nvPr/>
        </p:nvCxnSpPr>
        <p:spPr bwMode="auto">
          <a:xfrm>
            <a:off x="5029200" y="3028950"/>
            <a:ext cx="114300" cy="9144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5143500" y="3943350"/>
            <a:ext cx="1257300" cy="2286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6" name="Straight Connector 25"/>
          <p:cNvCxnSpPr/>
          <p:nvPr/>
        </p:nvCxnSpPr>
        <p:spPr bwMode="auto">
          <a:xfrm flipH="1" flipV="1">
            <a:off x="7315200" y="2571750"/>
            <a:ext cx="685800" cy="1143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8" name="Straight Connector 27"/>
          <p:cNvCxnSpPr/>
          <p:nvPr/>
        </p:nvCxnSpPr>
        <p:spPr bwMode="auto">
          <a:xfrm flipV="1">
            <a:off x="8001000" y="2571750"/>
            <a:ext cx="685800" cy="1143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 name="Straight Connector 29"/>
          <p:cNvCxnSpPr/>
          <p:nvPr/>
        </p:nvCxnSpPr>
        <p:spPr bwMode="auto">
          <a:xfrm flipH="1" flipV="1">
            <a:off x="7772400" y="1881818"/>
            <a:ext cx="914400" cy="68993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2" name="Straight Connector 31"/>
          <p:cNvCxnSpPr/>
          <p:nvPr/>
        </p:nvCxnSpPr>
        <p:spPr bwMode="auto">
          <a:xfrm flipH="1">
            <a:off x="4343400" y="2571750"/>
            <a:ext cx="228600" cy="8001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4" name="Straight Connector 33"/>
          <p:cNvCxnSpPr/>
          <p:nvPr/>
        </p:nvCxnSpPr>
        <p:spPr bwMode="auto">
          <a:xfrm>
            <a:off x="4343400" y="3371850"/>
            <a:ext cx="800100" cy="5715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7" name="Straight Connector 36"/>
          <p:cNvCxnSpPr/>
          <p:nvPr/>
        </p:nvCxnSpPr>
        <p:spPr bwMode="auto">
          <a:xfrm flipV="1">
            <a:off x="6400800" y="3714750"/>
            <a:ext cx="16002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 name="Straight Connector 40"/>
          <p:cNvCxnSpPr/>
          <p:nvPr/>
        </p:nvCxnSpPr>
        <p:spPr bwMode="auto">
          <a:xfrm flipV="1">
            <a:off x="5029200" y="2571750"/>
            <a:ext cx="2286000" cy="457200"/>
          </a:xfrm>
          <a:prstGeom prst="line">
            <a:avLst/>
          </a:prstGeom>
          <a:solidFill>
            <a:schemeClr val="accent1"/>
          </a:solidFill>
          <a:ln w="25400" cap="flat" cmpd="sng" algn="ctr">
            <a:solidFill>
              <a:schemeClr val="bg1"/>
            </a:solidFill>
            <a:prstDash val="solid"/>
            <a:round/>
            <a:headEnd type="none" w="med" len="med"/>
            <a:tailEnd type="none" w="med" len="med"/>
          </a:ln>
          <a:effectLst/>
        </p:spPr>
      </p:cxnSp>
      <p:cxnSp>
        <p:nvCxnSpPr>
          <p:cNvPr id="42" name="Straight Connector 41"/>
          <p:cNvCxnSpPr/>
          <p:nvPr/>
        </p:nvCxnSpPr>
        <p:spPr bwMode="auto">
          <a:xfrm flipV="1">
            <a:off x="5010149" y="2630094"/>
            <a:ext cx="1319214" cy="272095"/>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sp>
        <p:nvSpPr>
          <p:cNvPr id="47" name="Oval 46"/>
          <p:cNvSpPr/>
          <p:nvPr/>
        </p:nvSpPr>
        <p:spPr bwMode="auto">
          <a:xfrm>
            <a:off x="6311358" y="2713600"/>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8" name="Straight Connector 47"/>
          <p:cNvCxnSpPr/>
          <p:nvPr/>
        </p:nvCxnSpPr>
        <p:spPr bwMode="auto">
          <a:xfrm flipV="1">
            <a:off x="7339013" y="2009775"/>
            <a:ext cx="261937" cy="392906"/>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sp>
        <p:nvSpPr>
          <p:cNvPr id="49" name="Oval 48"/>
          <p:cNvSpPr/>
          <p:nvPr/>
        </p:nvSpPr>
        <p:spPr bwMode="auto">
          <a:xfrm>
            <a:off x="7277100" y="2533650"/>
            <a:ext cx="76200" cy="76200"/>
          </a:xfrm>
          <a:prstGeom prst="ellipse">
            <a:avLst/>
          </a:prstGeom>
          <a:solidFill>
            <a:srgbClr val="00B050"/>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0" name="Oval 49"/>
          <p:cNvSpPr/>
          <p:nvPr/>
        </p:nvSpPr>
        <p:spPr bwMode="auto">
          <a:xfrm>
            <a:off x="4986337" y="2990850"/>
            <a:ext cx="76200" cy="76200"/>
          </a:xfrm>
          <a:prstGeom prst="ellipse">
            <a:avLst/>
          </a:prstGeom>
          <a:solidFill>
            <a:srgbClr val="FF0000"/>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2" name="Straight Connector 51"/>
          <p:cNvCxnSpPr/>
          <p:nvPr/>
        </p:nvCxnSpPr>
        <p:spPr bwMode="auto">
          <a:xfrm>
            <a:off x="5129211" y="3257550"/>
            <a:ext cx="61913" cy="523875"/>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cxnSp>
        <p:nvCxnSpPr>
          <p:cNvPr id="60" name="Straight Connector 59"/>
          <p:cNvCxnSpPr/>
          <p:nvPr/>
        </p:nvCxnSpPr>
        <p:spPr bwMode="auto">
          <a:xfrm flipV="1">
            <a:off x="5071662" y="2690827"/>
            <a:ext cx="2234015" cy="447661"/>
          </a:xfrm>
          <a:prstGeom prst="line">
            <a:avLst/>
          </a:prstGeom>
          <a:solidFill>
            <a:schemeClr val="accent1"/>
          </a:solidFill>
          <a:ln w="19050" cap="flat" cmpd="sng" algn="ctr">
            <a:solidFill>
              <a:srgbClr val="FF0000"/>
            </a:solidFill>
            <a:prstDash val="solid"/>
            <a:round/>
            <a:headEnd type="triangle" w="med" len="lg"/>
            <a:tailEnd type="none" w="med" len="lg"/>
          </a:ln>
          <a:effectLst/>
        </p:spPr>
      </p:cxnSp>
      <p:cxnSp>
        <p:nvCxnSpPr>
          <p:cNvPr id="27" name="Straight Connector 26"/>
          <p:cNvCxnSpPr/>
          <p:nvPr/>
        </p:nvCxnSpPr>
        <p:spPr bwMode="auto">
          <a:xfrm flipV="1">
            <a:off x="6376985" y="2421733"/>
            <a:ext cx="938215" cy="193513"/>
          </a:xfrm>
          <a:prstGeom prst="line">
            <a:avLst/>
          </a:prstGeom>
          <a:solidFill>
            <a:schemeClr val="accent1"/>
          </a:solidFill>
          <a:ln w="19050" cap="flat" cmpd="sng" algn="ctr">
            <a:solidFill>
              <a:srgbClr val="00B050"/>
            </a:solidFill>
            <a:prstDash val="dash"/>
            <a:round/>
            <a:headEnd type="none" w="med" len="med"/>
            <a:tailEnd type="triangle" w="med" len="lg"/>
          </a:ln>
          <a:effectLst/>
        </p:spPr>
      </p:cxnSp>
      <p:sp>
        <p:nvSpPr>
          <p:cNvPr id="35" name="Content Placeholder 2"/>
          <p:cNvSpPr txBox="1">
            <a:spLocks/>
          </p:cNvSpPr>
          <p:nvPr/>
        </p:nvSpPr>
        <p:spPr>
          <a:xfrm>
            <a:off x="381000" y="1733550"/>
            <a:ext cx="5562600" cy="68818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a:t>
            </a:r>
            <a:r>
              <a:rPr lang="en-US" sz="1600" b="1" dirty="0" smtClean="0">
                <a:solidFill>
                  <a:srgbClr val="00B050"/>
                </a:solidFill>
                <a:latin typeface="Courier New" pitchFamily="49" charset="0"/>
                <a:cs typeface="Courier New" pitchFamily="49" charset="0"/>
              </a:rPr>
              <a:t>edge1</a:t>
            </a:r>
            <a:r>
              <a:rPr lang="en-US" sz="1600" b="1" dirty="0" smtClean="0">
                <a:solidFill>
                  <a:srgbClr val="002060"/>
                </a:solidFill>
                <a:latin typeface="Courier New" pitchFamily="49" charset="0"/>
                <a:cs typeface="Courier New" pitchFamily="49" charset="0"/>
              </a:rPr>
              <a:t>;</a:t>
            </a:r>
          </a:p>
          <a:p>
            <a:pPr indent="0">
              <a:buNone/>
            </a:pPr>
            <a:r>
              <a:rPr lang="en-US" sz="1600" b="1" dirty="0" err="1">
                <a:solidFill>
                  <a:srgbClr val="002060"/>
                </a:solidFill>
                <a:latin typeface="Courier New" pitchFamily="49" charset="0"/>
                <a:cs typeface="Courier New" pitchFamily="49" charset="0"/>
              </a:rPr>
              <a:t>HalfEdge</a:t>
            </a:r>
            <a:r>
              <a:rPr lang="en-US" sz="1600" b="1" dirty="0">
                <a:solidFill>
                  <a:srgbClr val="002060"/>
                </a:solidFill>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edge2 </a:t>
            </a:r>
            <a:r>
              <a:rPr lang="en-US" sz="1600" dirty="0">
                <a:latin typeface="Courier New" pitchFamily="49" charset="0"/>
                <a:cs typeface="Courier New" pitchFamily="49" charset="0"/>
              </a:rPr>
              <a:t>= </a:t>
            </a:r>
            <a:r>
              <a:rPr lang="en-US" sz="1600" b="1" dirty="0">
                <a:solidFill>
                  <a:srgbClr val="00B050"/>
                </a:solidFill>
                <a:latin typeface="Courier New" pitchFamily="49" charset="0"/>
                <a:cs typeface="Courier New" pitchFamily="49" charset="0"/>
              </a:rPr>
              <a:t>edge1</a:t>
            </a:r>
            <a:r>
              <a:rPr lang="en-US" sz="1600" dirty="0">
                <a:latin typeface="Courier New" pitchFamily="49" charset="0"/>
                <a:cs typeface="Courier New" pitchFamily="49" charset="0"/>
              </a:rPr>
              <a:t>.opposite</a:t>
            </a:r>
            <a:r>
              <a:rPr lang="en-US" sz="1600" dirty="0">
                <a:solidFill>
                  <a:srgbClr val="002060"/>
                </a:solidFill>
                <a:latin typeface="Courier New" pitchFamily="49" charset="0"/>
                <a:cs typeface="Courier New" pitchFamily="49" charset="0"/>
              </a:rPr>
              <a:t>;</a:t>
            </a:r>
            <a:endParaRPr lang="en-US" sz="1600" b="1" dirty="0">
              <a:solidFill>
                <a:srgbClr val="002060"/>
              </a:solidFill>
              <a:latin typeface="Courier New" pitchFamily="49" charset="0"/>
              <a:cs typeface="Courier New" pitchFamily="49" charset="0"/>
            </a:endParaRPr>
          </a:p>
          <a:p>
            <a:pPr indent="0">
              <a:buFont typeface="Verdana" pitchFamily="34" charset="0"/>
              <a:buNone/>
            </a:pPr>
            <a:endParaRPr lang="en-US" sz="1600" b="1" dirty="0" smtClean="0">
              <a:solidFill>
                <a:srgbClr val="002060"/>
              </a:solidFill>
              <a:latin typeface="Courier New" pitchFamily="49" charset="0"/>
              <a:cs typeface="Courier New" pitchFamily="49" charset="0"/>
            </a:endParaRPr>
          </a:p>
        </p:txBody>
      </p:sp>
      <p:sp>
        <p:nvSpPr>
          <p:cNvPr id="36" name="Content Placeholder 2"/>
          <p:cNvSpPr txBox="1">
            <a:spLocks/>
          </p:cNvSpPr>
          <p:nvPr/>
        </p:nvSpPr>
        <p:spPr>
          <a:xfrm>
            <a:off x="381000" y="2340767"/>
            <a:ext cx="55626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a:t>
            </a:r>
            <a:r>
              <a:rPr lang="en-US" sz="1600" b="1" dirty="0" smtClean="0">
                <a:solidFill>
                  <a:srgbClr val="00B050"/>
                </a:solidFill>
                <a:latin typeface="Courier New" pitchFamily="49" charset="0"/>
                <a:cs typeface="Courier New" pitchFamily="49" charset="0"/>
              </a:rPr>
              <a:t>edge1_b</a:t>
            </a:r>
            <a:r>
              <a:rPr lang="en-US" sz="1600" dirty="0" smtClean="0">
                <a:latin typeface="Courier New" pitchFamily="49" charset="0"/>
                <a:cs typeface="Courier New" pitchFamily="49" charset="0"/>
              </a:rPr>
              <a:t> = new </a:t>
            </a:r>
            <a:r>
              <a:rPr lang="en-US" sz="1600" dirty="0" err="1" smtClean="0">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a:t>
            </a:r>
          </a:p>
          <a:p>
            <a:pPr indent="0">
              <a:buFont typeface="Verdana" pitchFamily="34" charset="0"/>
              <a:buNone/>
            </a:pPr>
            <a:endParaRPr lang="en-US" sz="1600" b="1" dirty="0" smtClean="0">
              <a:solidFill>
                <a:srgbClr val="002060"/>
              </a:solidFill>
              <a:latin typeface="Courier New" pitchFamily="49" charset="0"/>
              <a:cs typeface="Courier New" pitchFamily="49" charset="0"/>
            </a:endParaRPr>
          </a:p>
        </p:txBody>
      </p:sp>
      <p:sp>
        <p:nvSpPr>
          <p:cNvPr id="38" name="Content Placeholder 2"/>
          <p:cNvSpPr txBox="1">
            <a:spLocks/>
          </p:cNvSpPr>
          <p:nvPr/>
        </p:nvSpPr>
        <p:spPr>
          <a:xfrm>
            <a:off x="381000" y="3028950"/>
            <a:ext cx="4419600" cy="17526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00B050"/>
                </a:solidFill>
                <a:latin typeface="Courier New" pitchFamily="49" charset="0"/>
                <a:cs typeface="Courier New" pitchFamily="49" charset="0"/>
              </a:rPr>
              <a:t>edge1_b</a:t>
            </a:r>
            <a:r>
              <a:rPr lang="en-US" sz="1600" dirty="0" smtClean="0">
                <a:latin typeface="Courier New" pitchFamily="49" charset="0"/>
                <a:cs typeface="Courier New" pitchFamily="49" charset="0"/>
              </a:rPr>
              <a:t>.EndPt = </a:t>
            </a:r>
            <a:r>
              <a:rPr lang="en-US" sz="1600" b="1" dirty="0" smtClean="0">
                <a:solidFill>
                  <a:srgbClr val="00B050"/>
                </a:solidFill>
                <a:latin typeface="Courier New" pitchFamily="49" charset="0"/>
                <a:cs typeface="Courier New" pitchFamily="49" charset="0"/>
              </a:rPr>
              <a:t>edge1</a:t>
            </a:r>
            <a:r>
              <a:rPr lang="en-US" sz="1600" dirty="0" smtClean="0">
                <a:latin typeface="Courier New" pitchFamily="49" charset="0"/>
                <a:cs typeface="Courier New" pitchFamily="49" charset="0"/>
              </a:rPr>
              <a:t>.EndPt;</a:t>
            </a:r>
          </a:p>
          <a:p>
            <a:pPr indent="0">
              <a:buFont typeface="Verdana" pitchFamily="34" charset="0"/>
              <a:buNone/>
            </a:pPr>
            <a:r>
              <a:rPr lang="en-US" sz="1600" b="1" dirty="0" smtClean="0">
                <a:solidFill>
                  <a:srgbClr val="00B050"/>
                </a:solidFill>
                <a:latin typeface="Courier New" pitchFamily="49" charset="0"/>
                <a:cs typeface="Courier New" pitchFamily="49" charset="0"/>
              </a:rPr>
              <a:t>edge1_b</a:t>
            </a:r>
            <a:r>
              <a:rPr lang="en-US" sz="1600" dirty="0" smtClean="0">
                <a:latin typeface="Courier New" pitchFamily="49" charset="0"/>
                <a:cs typeface="Courier New" pitchFamily="49" charset="0"/>
              </a:rPr>
              <a:t>.face = </a:t>
            </a:r>
            <a:r>
              <a:rPr lang="en-US" sz="1600" b="1" dirty="0" smtClean="0">
                <a:solidFill>
                  <a:srgbClr val="00B050"/>
                </a:solidFill>
                <a:latin typeface="Courier New" pitchFamily="49" charset="0"/>
                <a:cs typeface="Courier New" pitchFamily="49" charset="0"/>
              </a:rPr>
              <a:t>edge1</a:t>
            </a:r>
            <a:r>
              <a:rPr lang="en-US" sz="1600" dirty="0" smtClean="0">
                <a:latin typeface="Courier New" pitchFamily="49" charset="0"/>
                <a:cs typeface="Courier New" pitchFamily="49" charset="0"/>
              </a:rPr>
              <a:t>.face;</a:t>
            </a:r>
          </a:p>
          <a:p>
            <a:pPr indent="0">
              <a:buFont typeface="Verdana" pitchFamily="34" charset="0"/>
              <a:buNone/>
            </a:pPr>
            <a:r>
              <a:rPr lang="en-US" sz="1600" b="1" dirty="0" smtClean="0">
                <a:solidFill>
                  <a:srgbClr val="00B050"/>
                </a:solidFill>
                <a:latin typeface="Courier New" pitchFamily="49" charset="0"/>
                <a:cs typeface="Courier New" pitchFamily="49" charset="0"/>
              </a:rPr>
              <a:t>edge1_b</a:t>
            </a:r>
            <a:r>
              <a:rPr lang="en-US" sz="1600" dirty="0" smtClean="0">
                <a:latin typeface="Courier New" pitchFamily="49" charset="0"/>
                <a:cs typeface="Courier New" pitchFamily="49" charset="0"/>
              </a:rPr>
              <a:t>.next = </a:t>
            </a:r>
            <a:r>
              <a:rPr lang="en-US" sz="1600" b="1" dirty="0" smtClean="0">
                <a:solidFill>
                  <a:srgbClr val="00B050"/>
                </a:solidFill>
                <a:latin typeface="Courier New" pitchFamily="49" charset="0"/>
                <a:cs typeface="Courier New" pitchFamily="49" charset="0"/>
              </a:rPr>
              <a:t>edge1</a:t>
            </a:r>
            <a:r>
              <a:rPr lang="en-US" sz="1600" dirty="0" smtClean="0">
                <a:latin typeface="Courier New" pitchFamily="49" charset="0"/>
                <a:cs typeface="Courier New" pitchFamily="49" charset="0"/>
              </a:rPr>
              <a:t>.next;</a:t>
            </a:r>
          </a:p>
          <a:p>
            <a:pPr indent="0">
              <a:buFont typeface="Verdana" pitchFamily="34" charset="0"/>
              <a:buNone/>
            </a:pPr>
            <a:r>
              <a:rPr lang="en-US" sz="1600" b="1" dirty="0">
                <a:solidFill>
                  <a:srgbClr val="00B050"/>
                </a:solidFill>
                <a:latin typeface="Courier New" pitchFamily="49" charset="0"/>
                <a:cs typeface="Courier New" pitchFamily="49" charset="0"/>
              </a:rPr>
              <a:t>e</a:t>
            </a:r>
            <a:r>
              <a:rPr lang="en-US" sz="1600" b="1" dirty="0" smtClean="0">
                <a:solidFill>
                  <a:srgbClr val="00B050"/>
                </a:solidFill>
                <a:latin typeface="Courier New" pitchFamily="49" charset="0"/>
                <a:cs typeface="Courier New" pitchFamily="49" charset="0"/>
              </a:rPr>
              <a:t>dge1</a:t>
            </a:r>
            <a:r>
              <a:rPr lang="en-US" sz="1600" dirty="0" smtClean="0">
                <a:latin typeface="Courier New" pitchFamily="49" charset="0"/>
                <a:cs typeface="Courier New" pitchFamily="49" charset="0"/>
              </a:rPr>
              <a:t>.EndPt = </a:t>
            </a:r>
            <a:r>
              <a:rPr lang="en-US" sz="1600" dirty="0" err="1" smtClean="0">
                <a:latin typeface="Courier New" pitchFamily="49" charset="0"/>
                <a:cs typeface="Courier New" pitchFamily="49" charset="0"/>
              </a:rPr>
              <a:t>splitVert</a:t>
            </a:r>
            <a:r>
              <a:rPr lang="en-US" sz="1600" dirty="0" smtClean="0">
                <a:latin typeface="Courier New" pitchFamily="49" charset="0"/>
                <a:cs typeface="Courier New" pitchFamily="49" charset="0"/>
              </a:rPr>
              <a:t>;</a:t>
            </a:r>
          </a:p>
          <a:p>
            <a:pPr indent="0">
              <a:buFont typeface="Verdana" pitchFamily="34" charset="0"/>
              <a:buNone/>
            </a:pPr>
            <a:r>
              <a:rPr lang="en-US" sz="1600" b="1" dirty="0" smtClean="0">
                <a:solidFill>
                  <a:srgbClr val="00B050"/>
                </a:solidFill>
                <a:latin typeface="Courier New" pitchFamily="49" charset="0"/>
                <a:cs typeface="Courier New" pitchFamily="49" charset="0"/>
              </a:rPr>
              <a:t>edge1</a:t>
            </a:r>
            <a:r>
              <a:rPr lang="en-US" sz="1600" dirty="0" smtClean="0">
                <a:latin typeface="Courier New" pitchFamily="49" charset="0"/>
                <a:cs typeface="Courier New" pitchFamily="49" charset="0"/>
              </a:rPr>
              <a:t>.next = </a:t>
            </a:r>
            <a:r>
              <a:rPr lang="en-US" sz="1600" b="1" dirty="0" smtClean="0">
                <a:solidFill>
                  <a:srgbClr val="00B050"/>
                </a:solidFill>
                <a:latin typeface="Courier New" pitchFamily="49" charset="0"/>
                <a:cs typeface="Courier New" pitchFamily="49" charset="0"/>
              </a:rPr>
              <a:t>edge1_b</a:t>
            </a:r>
            <a:r>
              <a:rPr lang="en-US" sz="1600" dirty="0" smtClean="0">
                <a:latin typeface="Courier New" pitchFamily="49" charset="0"/>
                <a:cs typeface="Courier New" pitchFamily="49" charset="0"/>
              </a:rPr>
              <a:t>;</a:t>
            </a:r>
          </a:p>
          <a:p>
            <a:pPr indent="0">
              <a:buNone/>
            </a:pPr>
            <a:r>
              <a:rPr lang="en-US" sz="1600" b="1" dirty="0">
                <a:solidFill>
                  <a:srgbClr val="00B050"/>
                </a:solidFill>
                <a:latin typeface="Courier New" pitchFamily="49" charset="0"/>
                <a:cs typeface="Courier New" pitchFamily="49" charset="0"/>
              </a:rPr>
              <a:t>edge1_b</a:t>
            </a:r>
            <a:r>
              <a:rPr lang="en-US" sz="1600" dirty="0">
                <a:latin typeface="Courier New" pitchFamily="49" charset="0"/>
                <a:cs typeface="Courier New" pitchFamily="49" charset="0"/>
              </a:rPr>
              <a:t>.EndPt.halfEdge = </a:t>
            </a:r>
            <a:r>
              <a:rPr lang="en-US" sz="1600" b="1" dirty="0">
                <a:solidFill>
                  <a:srgbClr val="00B050"/>
                </a:solidFill>
                <a:latin typeface="Courier New" pitchFamily="49" charset="0"/>
                <a:cs typeface="Courier New" pitchFamily="49" charset="0"/>
              </a:rPr>
              <a:t>edge1_b</a:t>
            </a:r>
            <a:r>
              <a:rPr lang="en-US" sz="1600" dirty="0">
                <a:latin typeface="Courier New" pitchFamily="49" charset="0"/>
                <a:cs typeface="Courier New" pitchFamily="49" charset="0"/>
              </a:rPr>
              <a:t>;</a:t>
            </a:r>
          </a:p>
          <a:p>
            <a:pPr indent="0">
              <a:buFont typeface="Verdana" pitchFamily="34" charset="0"/>
              <a:buNone/>
            </a:pPr>
            <a:endParaRPr lang="en-US" sz="1600" dirty="0" smtClean="0">
              <a:latin typeface="Courier New" pitchFamily="49" charset="0"/>
              <a:cs typeface="Courier New" pitchFamily="49" charset="0"/>
            </a:endParaRPr>
          </a:p>
          <a:p>
            <a:pPr indent="0">
              <a:buFont typeface="Verdana" pitchFamily="34" charset="0"/>
              <a:buNone/>
            </a:pPr>
            <a:endParaRPr lang="en-US" sz="1600" dirty="0" smtClean="0">
              <a:latin typeface="Courier New" pitchFamily="49" charset="0"/>
              <a:cs typeface="Courier New" pitchFamily="49" charset="0"/>
            </a:endParaRPr>
          </a:p>
        </p:txBody>
      </p:sp>
      <p:sp>
        <p:nvSpPr>
          <p:cNvPr id="43" name="Content Placeholder 2"/>
          <p:cNvSpPr txBox="1">
            <a:spLocks/>
          </p:cNvSpPr>
          <p:nvPr/>
        </p:nvSpPr>
        <p:spPr>
          <a:xfrm rot="20970212">
            <a:off x="5220863" y="2421842"/>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00B050"/>
                </a:solidFill>
                <a:latin typeface="Courier New" pitchFamily="49" charset="0"/>
                <a:cs typeface="Courier New" pitchFamily="49" charset="0"/>
              </a:rPr>
              <a:t>edge1</a:t>
            </a:r>
            <a:endParaRPr lang="en-US" sz="1600" b="1" dirty="0" smtClean="0">
              <a:solidFill>
                <a:srgbClr val="002060"/>
              </a:solidFill>
              <a:latin typeface="Courier New" pitchFamily="49" charset="0"/>
              <a:cs typeface="Courier New" pitchFamily="49" charset="0"/>
            </a:endParaRPr>
          </a:p>
          <a:p>
            <a:pPr indent="0">
              <a:buFont typeface="Verdana" pitchFamily="34" charset="0"/>
              <a:buNone/>
            </a:pPr>
            <a:endParaRPr lang="en-US" sz="1600" b="1" dirty="0" smtClean="0">
              <a:solidFill>
                <a:srgbClr val="002060"/>
              </a:solidFill>
              <a:latin typeface="Courier New" pitchFamily="49" charset="0"/>
              <a:cs typeface="Courier New" pitchFamily="49" charset="0"/>
            </a:endParaRPr>
          </a:p>
        </p:txBody>
      </p:sp>
      <p:sp>
        <p:nvSpPr>
          <p:cNvPr id="44" name="Content Placeholder 2"/>
          <p:cNvSpPr txBox="1">
            <a:spLocks/>
          </p:cNvSpPr>
          <p:nvPr/>
        </p:nvSpPr>
        <p:spPr>
          <a:xfrm rot="20970212">
            <a:off x="6237010" y="2198822"/>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00B050"/>
                </a:solidFill>
                <a:latin typeface="Courier New" pitchFamily="49" charset="0"/>
                <a:cs typeface="Courier New" pitchFamily="49" charset="0"/>
              </a:rPr>
              <a:t>edge1_b</a:t>
            </a:r>
            <a:endParaRPr lang="en-US" sz="1600" b="1" dirty="0" smtClean="0">
              <a:solidFill>
                <a:srgbClr val="002060"/>
              </a:solidFill>
              <a:latin typeface="Courier New" pitchFamily="49" charset="0"/>
              <a:cs typeface="Courier New" pitchFamily="49" charset="0"/>
            </a:endParaRPr>
          </a:p>
          <a:p>
            <a:pPr indent="0">
              <a:buFont typeface="Verdana" pitchFamily="34" charset="0"/>
              <a:buNone/>
            </a:pPr>
            <a:endParaRPr lang="en-US" sz="1600" b="1" dirty="0" smtClean="0">
              <a:solidFill>
                <a:srgbClr val="002060"/>
              </a:solidFill>
              <a:latin typeface="Courier New" pitchFamily="49" charset="0"/>
              <a:cs typeface="Courier New" pitchFamily="49" charset="0"/>
            </a:endParaRPr>
          </a:p>
        </p:txBody>
      </p:sp>
      <p:sp>
        <p:nvSpPr>
          <p:cNvPr id="45" name="Content Placeholder 2"/>
          <p:cNvSpPr txBox="1">
            <a:spLocks/>
          </p:cNvSpPr>
          <p:nvPr/>
        </p:nvSpPr>
        <p:spPr>
          <a:xfrm rot="20970212">
            <a:off x="5784002" y="2884082"/>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FF0000"/>
                </a:solidFill>
                <a:latin typeface="Courier New" pitchFamily="49" charset="0"/>
                <a:cs typeface="Courier New" pitchFamily="49" charset="0"/>
              </a:rPr>
              <a:t>edge2</a:t>
            </a:r>
          </a:p>
          <a:p>
            <a:pPr indent="0">
              <a:buFont typeface="Verdana" pitchFamily="34" charset="0"/>
              <a:buNone/>
            </a:pPr>
            <a:endParaRPr lang="en-US" sz="1600" b="1" dirty="0" smtClean="0">
              <a:solidFill>
                <a:srgbClr val="FF0000"/>
              </a:solidFill>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1630636458"/>
      </p:ext>
    </p:extLst>
  </p:cSld>
  <p:clrMapOvr>
    <a:masterClrMapping/>
  </p:clrMapOvr>
  <mc:AlternateContent xmlns:mc="http://schemas.openxmlformats.org/markup-compatibility/2006" xmlns:p14="http://schemas.microsoft.com/office/powerpoint/2010/main">
    <mc:Choice Requires="p14">
      <p:transition spd="slow" p14:dur="2000" advTm="4107"/>
    </mc:Choice>
    <mc:Fallback xmlns="">
      <p:transition spd="slow" advTm="41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Operations</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Split an edge</a:t>
            </a:r>
          </a:p>
        </p:txBody>
      </p:sp>
      <p:cxnSp>
        <p:nvCxnSpPr>
          <p:cNvPr id="11" name="Straight Connector 10"/>
          <p:cNvCxnSpPr/>
          <p:nvPr/>
        </p:nvCxnSpPr>
        <p:spPr bwMode="auto">
          <a:xfrm flipV="1">
            <a:off x="5029200" y="2571750"/>
            <a:ext cx="22860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 name="Straight Connector 13"/>
          <p:cNvCxnSpPr/>
          <p:nvPr/>
        </p:nvCxnSpPr>
        <p:spPr bwMode="auto">
          <a:xfrm flipV="1">
            <a:off x="7315200" y="1881818"/>
            <a:ext cx="457200" cy="68993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flipH="1" flipV="1">
            <a:off x="5943600" y="1657350"/>
            <a:ext cx="1828800" cy="22446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H="1">
            <a:off x="4572000" y="1657350"/>
            <a:ext cx="1371600" cy="9144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a:off x="4572000" y="2571750"/>
            <a:ext cx="4572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2" name="Straight Connector 21"/>
          <p:cNvCxnSpPr/>
          <p:nvPr/>
        </p:nvCxnSpPr>
        <p:spPr bwMode="auto">
          <a:xfrm>
            <a:off x="5029200" y="3028950"/>
            <a:ext cx="114300" cy="9144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5143500" y="3943350"/>
            <a:ext cx="1257300" cy="2286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6" name="Straight Connector 25"/>
          <p:cNvCxnSpPr/>
          <p:nvPr/>
        </p:nvCxnSpPr>
        <p:spPr bwMode="auto">
          <a:xfrm flipH="1" flipV="1">
            <a:off x="7315200" y="2571750"/>
            <a:ext cx="685800" cy="1143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8" name="Straight Connector 27"/>
          <p:cNvCxnSpPr/>
          <p:nvPr/>
        </p:nvCxnSpPr>
        <p:spPr bwMode="auto">
          <a:xfrm flipV="1">
            <a:off x="8001000" y="2571750"/>
            <a:ext cx="685800" cy="1143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 name="Straight Connector 29"/>
          <p:cNvCxnSpPr/>
          <p:nvPr/>
        </p:nvCxnSpPr>
        <p:spPr bwMode="auto">
          <a:xfrm flipH="1" flipV="1">
            <a:off x="7772400" y="1881818"/>
            <a:ext cx="914400" cy="68993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2" name="Straight Connector 31"/>
          <p:cNvCxnSpPr/>
          <p:nvPr/>
        </p:nvCxnSpPr>
        <p:spPr bwMode="auto">
          <a:xfrm flipH="1">
            <a:off x="4343400" y="2571750"/>
            <a:ext cx="228600" cy="8001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4" name="Straight Connector 33"/>
          <p:cNvCxnSpPr/>
          <p:nvPr/>
        </p:nvCxnSpPr>
        <p:spPr bwMode="auto">
          <a:xfrm>
            <a:off x="4343400" y="3371850"/>
            <a:ext cx="800100" cy="5715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7" name="Straight Connector 36"/>
          <p:cNvCxnSpPr/>
          <p:nvPr/>
        </p:nvCxnSpPr>
        <p:spPr bwMode="auto">
          <a:xfrm flipV="1">
            <a:off x="6400800" y="3714750"/>
            <a:ext cx="16002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 name="Straight Connector 40"/>
          <p:cNvCxnSpPr/>
          <p:nvPr/>
        </p:nvCxnSpPr>
        <p:spPr bwMode="auto">
          <a:xfrm flipV="1">
            <a:off x="5029200" y="2571750"/>
            <a:ext cx="2286000" cy="457200"/>
          </a:xfrm>
          <a:prstGeom prst="line">
            <a:avLst/>
          </a:prstGeom>
          <a:solidFill>
            <a:schemeClr val="accent1"/>
          </a:solidFill>
          <a:ln w="25400" cap="flat" cmpd="sng" algn="ctr">
            <a:solidFill>
              <a:schemeClr val="bg1"/>
            </a:solidFill>
            <a:prstDash val="solid"/>
            <a:round/>
            <a:headEnd type="none" w="med" len="med"/>
            <a:tailEnd type="none" w="med" len="med"/>
          </a:ln>
          <a:effectLst/>
        </p:spPr>
      </p:cxnSp>
      <p:cxnSp>
        <p:nvCxnSpPr>
          <p:cNvPr id="42" name="Straight Connector 41"/>
          <p:cNvCxnSpPr/>
          <p:nvPr/>
        </p:nvCxnSpPr>
        <p:spPr bwMode="auto">
          <a:xfrm flipV="1">
            <a:off x="5010149" y="2630094"/>
            <a:ext cx="1319214" cy="272095"/>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sp>
        <p:nvSpPr>
          <p:cNvPr id="47" name="Oval 46"/>
          <p:cNvSpPr/>
          <p:nvPr/>
        </p:nvSpPr>
        <p:spPr bwMode="auto">
          <a:xfrm>
            <a:off x="6311358" y="2713600"/>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8" name="Straight Connector 47"/>
          <p:cNvCxnSpPr/>
          <p:nvPr/>
        </p:nvCxnSpPr>
        <p:spPr bwMode="auto">
          <a:xfrm flipV="1">
            <a:off x="7339013" y="2009775"/>
            <a:ext cx="261937" cy="392906"/>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sp>
        <p:nvSpPr>
          <p:cNvPr id="49" name="Oval 48"/>
          <p:cNvSpPr/>
          <p:nvPr/>
        </p:nvSpPr>
        <p:spPr bwMode="auto">
          <a:xfrm>
            <a:off x="7277100" y="2533650"/>
            <a:ext cx="76200" cy="76200"/>
          </a:xfrm>
          <a:prstGeom prst="ellipse">
            <a:avLst/>
          </a:prstGeom>
          <a:solidFill>
            <a:srgbClr val="00B050"/>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0" name="Oval 49"/>
          <p:cNvSpPr/>
          <p:nvPr/>
        </p:nvSpPr>
        <p:spPr bwMode="auto">
          <a:xfrm>
            <a:off x="4986337" y="2990850"/>
            <a:ext cx="76200" cy="76200"/>
          </a:xfrm>
          <a:prstGeom prst="ellipse">
            <a:avLst/>
          </a:prstGeom>
          <a:solidFill>
            <a:srgbClr val="FF0000"/>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2" name="Straight Connector 51"/>
          <p:cNvCxnSpPr/>
          <p:nvPr/>
        </p:nvCxnSpPr>
        <p:spPr bwMode="auto">
          <a:xfrm>
            <a:off x="5129211" y="3257550"/>
            <a:ext cx="61913" cy="523875"/>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cxnSp>
        <p:nvCxnSpPr>
          <p:cNvPr id="60" name="Straight Connector 59"/>
          <p:cNvCxnSpPr/>
          <p:nvPr/>
        </p:nvCxnSpPr>
        <p:spPr bwMode="auto">
          <a:xfrm flipV="1">
            <a:off x="6378842" y="2690829"/>
            <a:ext cx="926835" cy="185721"/>
          </a:xfrm>
          <a:prstGeom prst="line">
            <a:avLst/>
          </a:prstGeom>
          <a:solidFill>
            <a:schemeClr val="accent1"/>
          </a:solidFill>
          <a:ln w="19050" cap="flat" cmpd="sng" algn="ctr">
            <a:solidFill>
              <a:srgbClr val="FF0000"/>
            </a:solidFill>
            <a:prstDash val="solid"/>
            <a:round/>
            <a:headEnd type="triangle" w="med" len="lg"/>
            <a:tailEnd type="none" w="med" len="lg"/>
          </a:ln>
          <a:effectLst/>
        </p:spPr>
      </p:cxnSp>
      <p:cxnSp>
        <p:nvCxnSpPr>
          <p:cNvPr id="27" name="Straight Connector 26"/>
          <p:cNvCxnSpPr/>
          <p:nvPr/>
        </p:nvCxnSpPr>
        <p:spPr bwMode="auto">
          <a:xfrm flipV="1">
            <a:off x="6376985" y="2421733"/>
            <a:ext cx="938215" cy="193513"/>
          </a:xfrm>
          <a:prstGeom prst="line">
            <a:avLst/>
          </a:prstGeom>
          <a:solidFill>
            <a:schemeClr val="accent1"/>
          </a:solidFill>
          <a:ln w="19050" cap="flat" cmpd="sng" algn="ctr">
            <a:solidFill>
              <a:srgbClr val="00B050"/>
            </a:solidFill>
            <a:prstDash val="dash"/>
            <a:round/>
            <a:headEnd type="none" w="med" len="med"/>
            <a:tailEnd type="triangle" w="med" len="lg"/>
          </a:ln>
          <a:effectLst/>
        </p:spPr>
      </p:cxnSp>
      <p:sp>
        <p:nvSpPr>
          <p:cNvPr id="35" name="Content Placeholder 2"/>
          <p:cNvSpPr txBox="1">
            <a:spLocks/>
          </p:cNvSpPr>
          <p:nvPr/>
        </p:nvSpPr>
        <p:spPr>
          <a:xfrm>
            <a:off x="381000" y="1733550"/>
            <a:ext cx="5562600" cy="68818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a:t>
            </a:r>
            <a:r>
              <a:rPr lang="en-US" sz="1600" b="1" dirty="0" smtClean="0">
                <a:solidFill>
                  <a:srgbClr val="00B050"/>
                </a:solidFill>
                <a:latin typeface="Courier New" pitchFamily="49" charset="0"/>
                <a:cs typeface="Courier New" pitchFamily="49" charset="0"/>
              </a:rPr>
              <a:t>edge1</a:t>
            </a:r>
            <a:r>
              <a:rPr lang="en-US" sz="1600" b="1" dirty="0" smtClean="0">
                <a:solidFill>
                  <a:srgbClr val="002060"/>
                </a:solidFill>
                <a:latin typeface="Courier New" pitchFamily="49" charset="0"/>
                <a:cs typeface="Courier New" pitchFamily="49" charset="0"/>
              </a:rPr>
              <a:t>;</a:t>
            </a:r>
          </a:p>
          <a:p>
            <a:pPr indent="0">
              <a:buNone/>
            </a:pPr>
            <a:r>
              <a:rPr lang="en-US" sz="1600" b="1" dirty="0" err="1">
                <a:solidFill>
                  <a:srgbClr val="002060"/>
                </a:solidFill>
                <a:latin typeface="Courier New" pitchFamily="49" charset="0"/>
                <a:cs typeface="Courier New" pitchFamily="49" charset="0"/>
              </a:rPr>
              <a:t>HalfEdge</a:t>
            </a:r>
            <a:r>
              <a:rPr lang="en-US" sz="1600" b="1" dirty="0">
                <a:solidFill>
                  <a:srgbClr val="002060"/>
                </a:solidFill>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edge2 </a:t>
            </a:r>
            <a:r>
              <a:rPr lang="en-US" sz="1600" dirty="0">
                <a:latin typeface="Courier New" pitchFamily="49" charset="0"/>
                <a:cs typeface="Courier New" pitchFamily="49" charset="0"/>
              </a:rPr>
              <a:t>= </a:t>
            </a:r>
            <a:r>
              <a:rPr lang="en-US" sz="1600" b="1" dirty="0">
                <a:solidFill>
                  <a:srgbClr val="00B050"/>
                </a:solidFill>
                <a:latin typeface="Courier New" pitchFamily="49" charset="0"/>
                <a:cs typeface="Courier New" pitchFamily="49" charset="0"/>
              </a:rPr>
              <a:t>edge1</a:t>
            </a:r>
            <a:r>
              <a:rPr lang="en-US" sz="1600" dirty="0">
                <a:latin typeface="Courier New" pitchFamily="49" charset="0"/>
                <a:cs typeface="Courier New" pitchFamily="49" charset="0"/>
              </a:rPr>
              <a:t>.opposite</a:t>
            </a:r>
            <a:r>
              <a:rPr lang="en-US" sz="1600" dirty="0">
                <a:solidFill>
                  <a:srgbClr val="002060"/>
                </a:solidFill>
                <a:latin typeface="Courier New" pitchFamily="49" charset="0"/>
                <a:cs typeface="Courier New" pitchFamily="49" charset="0"/>
              </a:rPr>
              <a:t>;</a:t>
            </a:r>
            <a:endParaRPr lang="en-US" sz="1600" b="1" dirty="0">
              <a:solidFill>
                <a:srgbClr val="002060"/>
              </a:solidFill>
              <a:latin typeface="Courier New" pitchFamily="49" charset="0"/>
              <a:cs typeface="Courier New" pitchFamily="49" charset="0"/>
            </a:endParaRPr>
          </a:p>
          <a:p>
            <a:pPr indent="0">
              <a:buFont typeface="Verdana" pitchFamily="34" charset="0"/>
              <a:buNone/>
            </a:pPr>
            <a:endParaRPr lang="en-US" sz="1600" b="1" dirty="0" smtClean="0">
              <a:solidFill>
                <a:srgbClr val="002060"/>
              </a:solidFill>
              <a:latin typeface="Courier New" pitchFamily="49" charset="0"/>
              <a:cs typeface="Courier New" pitchFamily="49" charset="0"/>
            </a:endParaRPr>
          </a:p>
        </p:txBody>
      </p:sp>
      <p:sp>
        <p:nvSpPr>
          <p:cNvPr id="36" name="Content Placeholder 2"/>
          <p:cNvSpPr txBox="1">
            <a:spLocks/>
          </p:cNvSpPr>
          <p:nvPr/>
        </p:nvSpPr>
        <p:spPr>
          <a:xfrm>
            <a:off x="381000" y="2340767"/>
            <a:ext cx="5562600" cy="68818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a:t>
            </a:r>
            <a:r>
              <a:rPr lang="en-US" sz="1600" b="1" dirty="0" smtClean="0">
                <a:solidFill>
                  <a:srgbClr val="00B050"/>
                </a:solidFill>
                <a:latin typeface="Courier New" pitchFamily="49" charset="0"/>
                <a:cs typeface="Courier New" pitchFamily="49" charset="0"/>
              </a:rPr>
              <a:t>edge1_b</a:t>
            </a:r>
            <a:r>
              <a:rPr lang="en-US" sz="1600" dirty="0" smtClean="0">
                <a:latin typeface="Courier New" pitchFamily="49" charset="0"/>
                <a:cs typeface="Courier New" pitchFamily="49" charset="0"/>
              </a:rPr>
              <a:t> = new </a:t>
            </a:r>
            <a:r>
              <a:rPr lang="en-US" sz="1600" dirty="0" err="1" smtClean="0">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a:t>
            </a:r>
          </a:p>
          <a:p>
            <a:pPr indent="0">
              <a:buNone/>
            </a:pPr>
            <a:r>
              <a:rPr lang="en-US" sz="1600" b="1" dirty="0" err="1">
                <a:solidFill>
                  <a:srgbClr val="002060"/>
                </a:solidFill>
                <a:latin typeface="Courier New" pitchFamily="49" charset="0"/>
                <a:cs typeface="Courier New" pitchFamily="49" charset="0"/>
              </a:rPr>
              <a:t>HalfEdge</a:t>
            </a:r>
            <a:r>
              <a:rPr lang="en-US" sz="1600" b="1" dirty="0">
                <a:solidFill>
                  <a:srgbClr val="002060"/>
                </a:solidFill>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edge2_b</a:t>
            </a: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 new </a:t>
            </a:r>
            <a:r>
              <a:rPr lang="en-US" sz="1600" dirty="0" err="1">
                <a:latin typeface="Courier New" pitchFamily="49" charset="0"/>
                <a:cs typeface="Courier New" pitchFamily="49" charset="0"/>
              </a:rPr>
              <a:t>HalfEdge</a:t>
            </a:r>
            <a:r>
              <a:rPr lang="en-US" sz="1600" b="1" dirty="0">
                <a:solidFill>
                  <a:srgbClr val="002060"/>
                </a:solidFill>
                <a:latin typeface="Courier New" pitchFamily="49" charset="0"/>
                <a:cs typeface="Courier New" pitchFamily="49" charset="0"/>
              </a:rPr>
              <a:t>;</a:t>
            </a:r>
          </a:p>
          <a:p>
            <a:pPr indent="0">
              <a:buFont typeface="Verdana" pitchFamily="34" charset="0"/>
              <a:buNone/>
            </a:pPr>
            <a:endParaRPr lang="en-US" sz="1600" b="1" dirty="0" smtClean="0">
              <a:solidFill>
                <a:srgbClr val="002060"/>
              </a:solidFill>
              <a:latin typeface="Courier New" pitchFamily="49" charset="0"/>
              <a:cs typeface="Courier New" pitchFamily="49" charset="0"/>
            </a:endParaRPr>
          </a:p>
          <a:p>
            <a:pPr indent="0">
              <a:buFont typeface="Verdana" pitchFamily="34" charset="0"/>
              <a:buNone/>
            </a:pPr>
            <a:endParaRPr lang="en-US" sz="1600" b="1" dirty="0" smtClean="0">
              <a:solidFill>
                <a:srgbClr val="002060"/>
              </a:solidFill>
              <a:latin typeface="Courier New" pitchFamily="49" charset="0"/>
              <a:cs typeface="Courier New" pitchFamily="49" charset="0"/>
            </a:endParaRPr>
          </a:p>
        </p:txBody>
      </p:sp>
      <p:sp>
        <p:nvSpPr>
          <p:cNvPr id="38" name="Content Placeholder 2"/>
          <p:cNvSpPr txBox="1">
            <a:spLocks/>
          </p:cNvSpPr>
          <p:nvPr/>
        </p:nvSpPr>
        <p:spPr>
          <a:xfrm>
            <a:off x="381000" y="3028950"/>
            <a:ext cx="4419600" cy="17526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FF0000"/>
                </a:solidFill>
                <a:latin typeface="Courier New" pitchFamily="49" charset="0"/>
                <a:cs typeface="Courier New" pitchFamily="49" charset="0"/>
              </a:rPr>
              <a:t>edge2_b</a:t>
            </a:r>
            <a:r>
              <a:rPr lang="en-US" sz="1600" dirty="0" smtClean="0">
                <a:latin typeface="Courier New" pitchFamily="49" charset="0"/>
                <a:cs typeface="Courier New" pitchFamily="49" charset="0"/>
              </a:rPr>
              <a:t>.EndPt = </a:t>
            </a:r>
            <a:r>
              <a:rPr lang="en-US" sz="1600" b="1" dirty="0" smtClean="0">
                <a:solidFill>
                  <a:srgbClr val="FF0000"/>
                </a:solidFill>
                <a:latin typeface="Courier New" pitchFamily="49" charset="0"/>
                <a:cs typeface="Courier New" pitchFamily="49" charset="0"/>
              </a:rPr>
              <a:t>edge2</a:t>
            </a:r>
            <a:r>
              <a:rPr lang="en-US" sz="1600" dirty="0" smtClean="0">
                <a:latin typeface="Courier New" pitchFamily="49" charset="0"/>
                <a:cs typeface="Courier New" pitchFamily="49" charset="0"/>
              </a:rPr>
              <a:t>.EndPt;</a:t>
            </a:r>
          </a:p>
          <a:p>
            <a:pPr indent="0">
              <a:buFont typeface="Verdana" pitchFamily="34" charset="0"/>
              <a:buNone/>
            </a:pPr>
            <a:r>
              <a:rPr lang="en-US" sz="1600" b="1" dirty="0" smtClean="0">
                <a:solidFill>
                  <a:srgbClr val="FF0000"/>
                </a:solidFill>
                <a:latin typeface="Courier New" pitchFamily="49" charset="0"/>
                <a:cs typeface="Courier New" pitchFamily="49" charset="0"/>
              </a:rPr>
              <a:t>edge2_b</a:t>
            </a:r>
            <a:r>
              <a:rPr lang="en-US" sz="1600" dirty="0" smtClean="0">
                <a:latin typeface="Courier New" pitchFamily="49" charset="0"/>
                <a:cs typeface="Courier New" pitchFamily="49" charset="0"/>
              </a:rPr>
              <a:t>.face = </a:t>
            </a:r>
            <a:r>
              <a:rPr lang="en-US" sz="1600" b="1" dirty="0" smtClean="0">
                <a:solidFill>
                  <a:srgbClr val="FF0000"/>
                </a:solidFill>
                <a:latin typeface="Courier New" pitchFamily="49" charset="0"/>
                <a:cs typeface="Courier New" pitchFamily="49" charset="0"/>
              </a:rPr>
              <a:t>edge2</a:t>
            </a:r>
            <a:r>
              <a:rPr lang="en-US" sz="1600" dirty="0" smtClean="0">
                <a:latin typeface="Courier New" pitchFamily="49" charset="0"/>
                <a:cs typeface="Courier New" pitchFamily="49" charset="0"/>
              </a:rPr>
              <a:t>.face;</a:t>
            </a:r>
          </a:p>
          <a:p>
            <a:pPr indent="0">
              <a:buFont typeface="Verdana" pitchFamily="34" charset="0"/>
              <a:buNone/>
            </a:pPr>
            <a:r>
              <a:rPr lang="en-US" sz="1600" b="1" dirty="0" smtClean="0">
                <a:solidFill>
                  <a:srgbClr val="FF0000"/>
                </a:solidFill>
                <a:latin typeface="Courier New" pitchFamily="49" charset="0"/>
                <a:cs typeface="Courier New" pitchFamily="49" charset="0"/>
              </a:rPr>
              <a:t>edge2_b</a:t>
            </a:r>
            <a:r>
              <a:rPr lang="en-US" sz="1600" dirty="0" smtClean="0">
                <a:latin typeface="Courier New" pitchFamily="49" charset="0"/>
                <a:cs typeface="Courier New" pitchFamily="49" charset="0"/>
              </a:rPr>
              <a:t>.next = </a:t>
            </a:r>
            <a:r>
              <a:rPr lang="en-US" sz="1600" b="1" dirty="0" smtClean="0">
                <a:solidFill>
                  <a:srgbClr val="FF0000"/>
                </a:solidFill>
                <a:latin typeface="Courier New" pitchFamily="49" charset="0"/>
                <a:cs typeface="Courier New" pitchFamily="49" charset="0"/>
              </a:rPr>
              <a:t>edge2</a:t>
            </a:r>
            <a:r>
              <a:rPr lang="en-US" sz="1600" dirty="0" smtClean="0">
                <a:latin typeface="Courier New" pitchFamily="49" charset="0"/>
                <a:cs typeface="Courier New" pitchFamily="49" charset="0"/>
              </a:rPr>
              <a:t>.next;</a:t>
            </a:r>
          </a:p>
          <a:p>
            <a:pPr indent="0">
              <a:buFont typeface="Verdana" pitchFamily="34" charset="0"/>
              <a:buNone/>
            </a:pPr>
            <a:r>
              <a:rPr lang="en-US" sz="1600" b="1" dirty="0" smtClean="0">
                <a:solidFill>
                  <a:srgbClr val="FF0000"/>
                </a:solidFill>
                <a:latin typeface="Courier New" pitchFamily="49" charset="0"/>
                <a:cs typeface="Courier New" pitchFamily="49" charset="0"/>
              </a:rPr>
              <a:t>edge2</a:t>
            </a:r>
            <a:r>
              <a:rPr lang="en-US" sz="1600" dirty="0" smtClean="0">
                <a:latin typeface="Courier New" pitchFamily="49" charset="0"/>
                <a:cs typeface="Courier New" pitchFamily="49" charset="0"/>
              </a:rPr>
              <a:t>.EndPt = </a:t>
            </a:r>
            <a:r>
              <a:rPr lang="en-US" sz="1600" dirty="0" err="1" smtClean="0">
                <a:latin typeface="Courier New" pitchFamily="49" charset="0"/>
                <a:cs typeface="Courier New" pitchFamily="49" charset="0"/>
              </a:rPr>
              <a:t>splitVert</a:t>
            </a:r>
            <a:r>
              <a:rPr lang="en-US" sz="1600" dirty="0" smtClean="0">
                <a:latin typeface="Courier New" pitchFamily="49" charset="0"/>
                <a:cs typeface="Courier New" pitchFamily="49" charset="0"/>
              </a:rPr>
              <a:t>;</a:t>
            </a:r>
          </a:p>
          <a:p>
            <a:pPr indent="0">
              <a:buFont typeface="Verdana" pitchFamily="34" charset="0"/>
              <a:buNone/>
            </a:pPr>
            <a:r>
              <a:rPr lang="en-US" sz="1600" b="1" dirty="0" smtClean="0">
                <a:solidFill>
                  <a:srgbClr val="FF0000"/>
                </a:solidFill>
                <a:latin typeface="Courier New" pitchFamily="49" charset="0"/>
                <a:cs typeface="Courier New" pitchFamily="49" charset="0"/>
              </a:rPr>
              <a:t>edge2</a:t>
            </a:r>
            <a:r>
              <a:rPr lang="en-US" sz="1600" dirty="0" smtClean="0">
                <a:latin typeface="Courier New" pitchFamily="49" charset="0"/>
                <a:cs typeface="Courier New" pitchFamily="49" charset="0"/>
              </a:rPr>
              <a:t>.next = </a:t>
            </a:r>
            <a:r>
              <a:rPr lang="en-US" sz="1600" b="1" dirty="0" smtClean="0">
                <a:solidFill>
                  <a:srgbClr val="FF0000"/>
                </a:solidFill>
                <a:latin typeface="Courier New" pitchFamily="49" charset="0"/>
                <a:cs typeface="Courier New" pitchFamily="49" charset="0"/>
              </a:rPr>
              <a:t>edge2_b</a:t>
            </a:r>
            <a:r>
              <a:rPr lang="en-US" sz="1600" dirty="0" smtClean="0">
                <a:latin typeface="Courier New" pitchFamily="49" charset="0"/>
                <a:cs typeface="Courier New" pitchFamily="49" charset="0"/>
              </a:rPr>
              <a:t>;</a:t>
            </a:r>
          </a:p>
          <a:p>
            <a:pPr indent="0">
              <a:buNone/>
            </a:pPr>
            <a:r>
              <a:rPr lang="en-US" sz="1600" b="1" dirty="0" smtClean="0">
                <a:solidFill>
                  <a:srgbClr val="FF0000"/>
                </a:solidFill>
                <a:latin typeface="Courier New" pitchFamily="49" charset="0"/>
                <a:cs typeface="Courier New" pitchFamily="49" charset="0"/>
              </a:rPr>
              <a:t>edge2_b</a:t>
            </a:r>
            <a:r>
              <a:rPr lang="en-US" sz="1600" dirty="0" smtClean="0">
                <a:latin typeface="Courier New" pitchFamily="49" charset="0"/>
                <a:cs typeface="Courier New" pitchFamily="49" charset="0"/>
              </a:rPr>
              <a:t>.EndPt.halfEdge </a:t>
            </a:r>
            <a:r>
              <a:rPr lang="en-US" sz="1600" dirty="0">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edge2_b</a:t>
            </a:r>
            <a:r>
              <a:rPr lang="en-US" sz="1600" dirty="0">
                <a:latin typeface="Courier New" pitchFamily="49" charset="0"/>
                <a:cs typeface="Courier New" pitchFamily="49" charset="0"/>
              </a:rPr>
              <a:t>;</a:t>
            </a:r>
          </a:p>
          <a:p>
            <a:pPr indent="0">
              <a:buFont typeface="Verdana" pitchFamily="34" charset="0"/>
              <a:buNone/>
            </a:pPr>
            <a:endParaRPr lang="en-US" sz="1600" dirty="0" smtClean="0">
              <a:latin typeface="Courier New" pitchFamily="49" charset="0"/>
              <a:cs typeface="Courier New" pitchFamily="49" charset="0"/>
            </a:endParaRPr>
          </a:p>
          <a:p>
            <a:pPr indent="0">
              <a:buFont typeface="Verdana" pitchFamily="34" charset="0"/>
              <a:buNone/>
            </a:pPr>
            <a:endParaRPr lang="en-US" sz="1600" dirty="0" smtClean="0">
              <a:latin typeface="Courier New" pitchFamily="49" charset="0"/>
              <a:cs typeface="Courier New" pitchFamily="49" charset="0"/>
            </a:endParaRPr>
          </a:p>
        </p:txBody>
      </p:sp>
      <p:cxnSp>
        <p:nvCxnSpPr>
          <p:cNvPr id="39" name="Straight Connector 38"/>
          <p:cNvCxnSpPr/>
          <p:nvPr/>
        </p:nvCxnSpPr>
        <p:spPr bwMode="auto">
          <a:xfrm flipV="1">
            <a:off x="5114925" y="2881330"/>
            <a:ext cx="1247777" cy="250031"/>
          </a:xfrm>
          <a:prstGeom prst="line">
            <a:avLst/>
          </a:prstGeom>
          <a:solidFill>
            <a:schemeClr val="accent1"/>
          </a:solidFill>
          <a:ln w="19050" cap="flat" cmpd="sng" algn="ctr">
            <a:solidFill>
              <a:srgbClr val="FF0000"/>
            </a:solidFill>
            <a:prstDash val="sysDash"/>
            <a:round/>
            <a:headEnd type="triangle" w="med" len="lg"/>
            <a:tailEnd type="none" w="med" len="lg"/>
          </a:ln>
          <a:effectLst/>
        </p:spPr>
      </p:cxnSp>
      <p:sp>
        <p:nvSpPr>
          <p:cNvPr id="40" name="Content Placeholder 2"/>
          <p:cNvSpPr txBox="1">
            <a:spLocks/>
          </p:cNvSpPr>
          <p:nvPr/>
        </p:nvSpPr>
        <p:spPr>
          <a:xfrm>
            <a:off x="381000" y="2340767"/>
            <a:ext cx="55626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a:t>
            </a:r>
            <a:r>
              <a:rPr lang="en-US" sz="1600" b="1" dirty="0" smtClean="0">
                <a:solidFill>
                  <a:srgbClr val="00B050"/>
                </a:solidFill>
                <a:latin typeface="Courier New" pitchFamily="49" charset="0"/>
                <a:cs typeface="Courier New" pitchFamily="49" charset="0"/>
              </a:rPr>
              <a:t>edge1_b</a:t>
            </a:r>
            <a:r>
              <a:rPr lang="en-US" sz="1600" dirty="0" smtClean="0">
                <a:latin typeface="Courier New" pitchFamily="49" charset="0"/>
                <a:cs typeface="Courier New" pitchFamily="49" charset="0"/>
              </a:rPr>
              <a:t> = new </a:t>
            </a:r>
            <a:r>
              <a:rPr lang="en-US" sz="1600" dirty="0" err="1" smtClean="0">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a:t>
            </a:r>
          </a:p>
          <a:p>
            <a:pPr indent="0">
              <a:buFont typeface="Verdana" pitchFamily="34" charset="0"/>
              <a:buNone/>
            </a:pPr>
            <a:endParaRPr lang="en-US" sz="1600" b="1" dirty="0" smtClean="0">
              <a:solidFill>
                <a:srgbClr val="002060"/>
              </a:solidFill>
              <a:latin typeface="Courier New" pitchFamily="49" charset="0"/>
              <a:cs typeface="Courier New" pitchFamily="49" charset="0"/>
            </a:endParaRPr>
          </a:p>
        </p:txBody>
      </p:sp>
      <p:sp>
        <p:nvSpPr>
          <p:cNvPr id="43" name="Content Placeholder 2"/>
          <p:cNvSpPr txBox="1">
            <a:spLocks/>
          </p:cNvSpPr>
          <p:nvPr/>
        </p:nvSpPr>
        <p:spPr>
          <a:xfrm rot="20970212">
            <a:off x="6492101" y="2744296"/>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FF0000"/>
                </a:solidFill>
                <a:latin typeface="Courier New" pitchFamily="49" charset="0"/>
                <a:cs typeface="Courier New" pitchFamily="49" charset="0"/>
              </a:rPr>
              <a:t>edge2</a:t>
            </a:r>
          </a:p>
          <a:p>
            <a:pPr indent="0">
              <a:buFont typeface="Verdana" pitchFamily="34" charset="0"/>
              <a:buNone/>
            </a:pPr>
            <a:endParaRPr lang="en-US" sz="1600" b="1" dirty="0" smtClean="0">
              <a:solidFill>
                <a:srgbClr val="FF0000"/>
              </a:solidFill>
              <a:latin typeface="Courier New" pitchFamily="49" charset="0"/>
              <a:cs typeface="Courier New" pitchFamily="49" charset="0"/>
            </a:endParaRPr>
          </a:p>
        </p:txBody>
      </p:sp>
      <p:sp>
        <p:nvSpPr>
          <p:cNvPr id="44" name="Content Placeholder 2"/>
          <p:cNvSpPr txBox="1">
            <a:spLocks/>
          </p:cNvSpPr>
          <p:nvPr/>
        </p:nvSpPr>
        <p:spPr>
          <a:xfrm rot="20970212">
            <a:off x="5315651" y="2990552"/>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FF0000"/>
                </a:solidFill>
                <a:latin typeface="Courier New" pitchFamily="49" charset="0"/>
                <a:cs typeface="Courier New" pitchFamily="49" charset="0"/>
              </a:rPr>
              <a:t>edge2_b</a:t>
            </a:r>
          </a:p>
          <a:p>
            <a:pPr indent="0">
              <a:buFont typeface="Verdana" pitchFamily="34" charset="0"/>
              <a:buNone/>
            </a:pPr>
            <a:endParaRPr lang="en-US" sz="1600" b="1" dirty="0" smtClean="0">
              <a:solidFill>
                <a:srgbClr val="FF0000"/>
              </a:solidFill>
              <a:latin typeface="Courier New" pitchFamily="49" charset="0"/>
              <a:cs typeface="Courier New" pitchFamily="49" charset="0"/>
            </a:endParaRPr>
          </a:p>
        </p:txBody>
      </p:sp>
      <p:sp>
        <p:nvSpPr>
          <p:cNvPr id="45" name="Content Placeholder 2"/>
          <p:cNvSpPr txBox="1">
            <a:spLocks/>
          </p:cNvSpPr>
          <p:nvPr/>
        </p:nvSpPr>
        <p:spPr>
          <a:xfrm rot="20970212">
            <a:off x="5220863" y="2421842"/>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00B050"/>
                </a:solidFill>
                <a:latin typeface="Courier New" pitchFamily="49" charset="0"/>
                <a:cs typeface="Courier New" pitchFamily="49" charset="0"/>
              </a:rPr>
              <a:t>edge1</a:t>
            </a:r>
            <a:endParaRPr lang="en-US" sz="1600" b="1" dirty="0" smtClean="0">
              <a:solidFill>
                <a:srgbClr val="002060"/>
              </a:solidFill>
              <a:latin typeface="Courier New" pitchFamily="49" charset="0"/>
              <a:cs typeface="Courier New" pitchFamily="49" charset="0"/>
            </a:endParaRPr>
          </a:p>
          <a:p>
            <a:pPr indent="0">
              <a:buFont typeface="Verdana" pitchFamily="34" charset="0"/>
              <a:buNone/>
            </a:pPr>
            <a:endParaRPr lang="en-US" sz="1600" b="1" dirty="0" smtClean="0">
              <a:solidFill>
                <a:srgbClr val="002060"/>
              </a:solidFill>
              <a:latin typeface="Courier New" pitchFamily="49" charset="0"/>
              <a:cs typeface="Courier New" pitchFamily="49" charset="0"/>
            </a:endParaRPr>
          </a:p>
        </p:txBody>
      </p:sp>
      <p:sp>
        <p:nvSpPr>
          <p:cNvPr id="46" name="Content Placeholder 2"/>
          <p:cNvSpPr txBox="1">
            <a:spLocks/>
          </p:cNvSpPr>
          <p:nvPr/>
        </p:nvSpPr>
        <p:spPr>
          <a:xfrm rot="20970212">
            <a:off x="6237010" y="2198822"/>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00B050"/>
                </a:solidFill>
                <a:latin typeface="Courier New" pitchFamily="49" charset="0"/>
                <a:cs typeface="Courier New" pitchFamily="49" charset="0"/>
              </a:rPr>
              <a:t>edge1_b</a:t>
            </a:r>
            <a:endParaRPr lang="en-US" sz="1600" b="1" dirty="0" smtClean="0">
              <a:solidFill>
                <a:srgbClr val="002060"/>
              </a:solidFill>
              <a:latin typeface="Courier New" pitchFamily="49" charset="0"/>
              <a:cs typeface="Courier New" pitchFamily="49" charset="0"/>
            </a:endParaRPr>
          </a:p>
          <a:p>
            <a:pPr indent="0">
              <a:buFont typeface="Verdana" pitchFamily="34" charset="0"/>
              <a:buNone/>
            </a:pPr>
            <a:endParaRPr lang="en-US" sz="1600" b="1" dirty="0" smtClean="0">
              <a:solidFill>
                <a:srgbClr val="002060"/>
              </a:solidFill>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2012726300"/>
      </p:ext>
    </p:extLst>
  </p:cSld>
  <p:clrMapOvr>
    <a:masterClrMapping/>
  </p:clrMapOvr>
  <mc:AlternateContent xmlns:mc="http://schemas.openxmlformats.org/markup-compatibility/2006" xmlns:p14="http://schemas.microsoft.com/office/powerpoint/2010/main">
    <mc:Choice Requires="p14">
      <p:transition spd="slow" p14:dur="2000" advTm="4597"/>
    </mc:Choice>
    <mc:Fallback xmlns="">
      <p:transition spd="slow" advTm="45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Operations</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Split an edge</a:t>
            </a:r>
          </a:p>
        </p:txBody>
      </p:sp>
      <p:cxnSp>
        <p:nvCxnSpPr>
          <p:cNvPr id="11" name="Straight Connector 10"/>
          <p:cNvCxnSpPr/>
          <p:nvPr/>
        </p:nvCxnSpPr>
        <p:spPr bwMode="auto">
          <a:xfrm flipV="1">
            <a:off x="5029200" y="2571750"/>
            <a:ext cx="22860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 name="Straight Connector 13"/>
          <p:cNvCxnSpPr/>
          <p:nvPr/>
        </p:nvCxnSpPr>
        <p:spPr bwMode="auto">
          <a:xfrm flipV="1">
            <a:off x="7315200" y="1881818"/>
            <a:ext cx="457200" cy="68993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flipH="1" flipV="1">
            <a:off x="5943600" y="1657350"/>
            <a:ext cx="1828800" cy="22446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H="1">
            <a:off x="4572000" y="1657350"/>
            <a:ext cx="1371600" cy="9144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a:off x="4572000" y="2571750"/>
            <a:ext cx="4572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2" name="Straight Connector 21"/>
          <p:cNvCxnSpPr/>
          <p:nvPr/>
        </p:nvCxnSpPr>
        <p:spPr bwMode="auto">
          <a:xfrm>
            <a:off x="5029200" y="3028950"/>
            <a:ext cx="114300" cy="9144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5143500" y="3943350"/>
            <a:ext cx="1257300" cy="2286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6" name="Straight Connector 25"/>
          <p:cNvCxnSpPr/>
          <p:nvPr/>
        </p:nvCxnSpPr>
        <p:spPr bwMode="auto">
          <a:xfrm flipH="1" flipV="1">
            <a:off x="7315200" y="2571750"/>
            <a:ext cx="685800" cy="1143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8" name="Straight Connector 27"/>
          <p:cNvCxnSpPr/>
          <p:nvPr/>
        </p:nvCxnSpPr>
        <p:spPr bwMode="auto">
          <a:xfrm flipV="1">
            <a:off x="8001000" y="2571750"/>
            <a:ext cx="685800" cy="11430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 name="Straight Connector 29"/>
          <p:cNvCxnSpPr/>
          <p:nvPr/>
        </p:nvCxnSpPr>
        <p:spPr bwMode="auto">
          <a:xfrm flipH="1" flipV="1">
            <a:off x="7772400" y="1881818"/>
            <a:ext cx="914400" cy="68993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2" name="Straight Connector 31"/>
          <p:cNvCxnSpPr/>
          <p:nvPr/>
        </p:nvCxnSpPr>
        <p:spPr bwMode="auto">
          <a:xfrm flipH="1">
            <a:off x="4343400" y="2571750"/>
            <a:ext cx="228600" cy="8001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4" name="Straight Connector 33"/>
          <p:cNvCxnSpPr/>
          <p:nvPr/>
        </p:nvCxnSpPr>
        <p:spPr bwMode="auto">
          <a:xfrm>
            <a:off x="4343400" y="3371850"/>
            <a:ext cx="800100" cy="5715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7" name="Straight Connector 36"/>
          <p:cNvCxnSpPr/>
          <p:nvPr/>
        </p:nvCxnSpPr>
        <p:spPr bwMode="auto">
          <a:xfrm flipV="1">
            <a:off x="6400800" y="3714750"/>
            <a:ext cx="16002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 name="Straight Connector 40"/>
          <p:cNvCxnSpPr/>
          <p:nvPr/>
        </p:nvCxnSpPr>
        <p:spPr bwMode="auto">
          <a:xfrm flipV="1">
            <a:off x="5029200" y="2571750"/>
            <a:ext cx="2286000" cy="457200"/>
          </a:xfrm>
          <a:prstGeom prst="line">
            <a:avLst/>
          </a:prstGeom>
          <a:solidFill>
            <a:schemeClr val="accent1"/>
          </a:solidFill>
          <a:ln w="25400" cap="flat" cmpd="sng" algn="ctr">
            <a:solidFill>
              <a:schemeClr val="bg1"/>
            </a:solidFill>
            <a:prstDash val="solid"/>
            <a:round/>
            <a:headEnd type="none" w="med" len="med"/>
            <a:tailEnd type="none" w="med" len="med"/>
          </a:ln>
          <a:effectLst/>
        </p:spPr>
      </p:cxnSp>
      <p:cxnSp>
        <p:nvCxnSpPr>
          <p:cNvPr id="42" name="Straight Connector 41"/>
          <p:cNvCxnSpPr/>
          <p:nvPr/>
        </p:nvCxnSpPr>
        <p:spPr bwMode="auto">
          <a:xfrm flipV="1">
            <a:off x="5010149" y="2630094"/>
            <a:ext cx="1319214" cy="272095"/>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sp>
        <p:nvSpPr>
          <p:cNvPr id="47" name="Oval 46"/>
          <p:cNvSpPr/>
          <p:nvPr/>
        </p:nvSpPr>
        <p:spPr bwMode="auto">
          <a:xfrm>
            <a:off x="6311358" y="2713600"/>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8" name="Straight Connector 47"/>
          <p:cNvCxnSpPr/>
          <p:nvPr/>
        </p:nvCxnSpPr>
        <p:spPr bwMode="auto">
          <a:xfrm flipV="1">
            <a:off x="7339013" y="2009775"/>
            <a:ext cx="261937" cy="392906"/>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sp>
        <p:nvSpPr>
          <p:cNvPr id="49" name="Oval 48"/>
          <p:cNvSpPr/>
          <p:nvPr/>
        </p:nvSpPr>
        <p:spPr bwMode="auto">
          <a:xfrm>
            <a:off x="7277100" y="2533650"/>
            <a:ext cx="76200" cy="76200"/>
          </a:xfrm>
          <a:prstGeom prst="ellipse">
            <a:avLst/>
          </a:prstGeom>
          <a:solidFill>
            <a:srgbClr val="00B050"/>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0" name="Oval 49"/>
          <p:cNvSpPr/>
          <p:nvPr/>
        </p:nvSpPr>
        <p:spPr bwMode="auto">
          <a:xfrm>
            <a:off x="4986337" y="2990850"/>
            <a:ext cx="76200" cy="76200"/>
          </a:xfrm>
          <a:prstGeom prst="ellipse">
            <a:avLst/>
          </a:prstGeom>
          <a:solidFill>
            <a:srgbClr val="FF0000"/>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2" name="Straight Connector 51"/>
          <p:cNvCxnSpPr/>
          <p:nvPr/>
        </p:nvCxnSpPr>
        <p:spPr bwMode="auto">
          <a:xfrm>
            <a:off x="5129211" y="3257550"/>
            <a:ext cx="61913" cy="523875"/>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cxnSp>
        <p:nvCxnSpPr>
          <p:cNvPr id="60" name="Straight Connector 59"/>
          <p:cNvCxnSpPr/>
          <p:nvPr/>
        </p:nvCxnSpPr>
        <p:spPr bwMode="auto">
          <a:xfrm flipV="1">
            <a:off x="6378842" y="2690829"/>
            <a:ext cx="926835" cy="185721"/>
          </a:xfrm>
          <a:prstGeom prst="line">
            <a:avLst/>
          </a:prstGeom>
          <a:solidFill>
            <a:schemeClr val="accent1"/>
          </a:solidFill>
          <a:ln w="19050" cap="flat" cmpd="sng" algn="ctr">
            <a:solidFill>
              <a:srgbClr val="FF0000"/>
            </a:solidFill>
            <a:prstDash val="solid"/>
            <a:round/>
            <a:headEnd type="triangle" w="med" len="lg"/>
            <a:tailEnd type="none" w="med" len="lg"/>
          </a:ln>
          <a:effectLst/>
        </p:spPr>
      </p:cxnSp>
      <p:cxnSp>
        <p:nvCxnSpPr>
          <p:cNvPr id="27" name="Straight Connector 26"/>
          <p:cNvCxnSpPr/>
          <p:nvPr/>
        </p:nvCxnSpPr>
        <p:spPr bwMode="auto">
          <a:xfrm flipV="1">
            <a:off x="6376985" y="2421733"/>
            <a:ext cx="938215" cy="193513"/>
          </a:xfrm>
          <a:prstGeom prst="line">
            <a:avLst/>
          </a:prstGeom>
          <a:solidFill>
            <a:schemeClr val="accent1"/>
          </a:solidFill>
          <a:ln w="19050" cap="flat" cmpd="sng" algn="ctr">
            <a:solidFill>
              <a:srgbClr val="00B050"/>
            </a:solidFill>
            <a:prstDash val="dash"/>
            <a:round/>
            <a:headEnd type="none" w="med" len="med"/>
            <a:tailEnd type="triangle" w="med" len="lg"/>
          </a:ln>
          <a:effectLst/>
        </p:spPr>
      </p:cxnSp>
      <p:sp>
        <p:nvSpPr>
          <p:cNvPr id="35" name="Content Placeholder 2"/>
          <p:cNvSpPr txBox="1">
            <a:spLocks/>
          </p:cNvSpPr>
          <p:nvPr/>
        </p:nvSpPr>
        <p:spPr>
          <a:xfrm>
            <a:off x="381000" y="1733550"/>
            <a:ext cx="5562600" cy="68818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a:t>
            </a:r>
            <a:r>
              <a:rPr lang="en-US" sz="1600" b="1" dirty="0" smtClean="0">
                <a:solidFill>
                  <a:srgbClr val="00B050"/>
                </a:solidFill>
                <a:latin typeface="Courier New" pitchFamily="49" charset="0"/>
                <a:cs typeface="Courier New" pitchFamily="49" charset="0"/>
              </a:rPr>
              <a:t>edge1</a:t>
            </a:r>
            <a:r>
              <a:rPr lang="en-US" sz="1600" b="1" dirty="0" smtClean="0">
                <a:solidFill>
                  <a:srgbClr val="002060"/>
                </a:solidFill>
                <a:latin typeface="Courier New" pitchFamily="49" charset="0"/>
                <a:cs typeface="Courier New" pitchFamily="49" charset="0"/>
              </a:rPr>
              <a:t>;</a:t>
            </a:r>
          </a:p>
          <a:p>
            <a:pPr indent="0">
              <a:buNone/>
            </a:pPr>
            <a:r>
              <a:rPr lang="en-US" sz="1600" b="1" dirty="0" err="1">
                <a:solidFill>
                  <a:srgbClr val="002060"/>
                </a:solidFill>
                <a:latin typeface="Courier New" pitchFamily="49" charset="0"/>
                <a:cs typeface="Courier New" pitchFamily="49" charset="0"/>
              </a:rPr>
              <a:t>HalfEdge</a:t>
            </a:r>
            <a:r>
              <a:rPr lang="en-US" sz="1600" b="1" dirty="0">
                <a:solidFill>
                  <a:srgbClr val="002060"/>
                </a:solidFill>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edge2 </a:t>
            </a:r>
            <a:r>
              <a:rPr lang="en-US" sz="1600" dirty="0">
                <a:latin typeface="Courier New" pitchFamily="49" charset="0"/>
                <a:cs typeface="Courier New" pitchFamily="49" charset="0"/>
              </a:rPr>
              <a:t>= </a:t>
            </a:r>
            <a:r>
              <a:rPr lang="en-US" sz="1600" b="1" dirty="0">
                <a:solidFill>
                  <a:srgbClr val="00B050"/>
                </a:solidFill>
                <a:latin typeface="Courier New" pitchFamily="49" charset="0"/>
                <a:cs typeface="Courier New" pitchFamily="49" charset="0"/>
              </a:rPr>
              <a:t>edge1</a:t>
            </a:r>
            <a:r>
              <a:rPr lang="en-US" sz="1600" dirty="0">
                <a:latin typeface="Courier New" pitchFamily="49" charset="0"/>
                <a:cs typeface="Courier New" pitchFamily="49" charset="0"/>
              </a:rPr>
              <a:t>.opposite</a:t>
            </a:r>
            <a:r>
              <a:rPr lang="en-US" sz="1600" dirty="0">
                <a:solidFill>
                  <a:srgbClr val="002060"/>
                </a:solidFill>
                <a:latin typeface="Courier New" pitchFamily="49" charset="0"/>
                <a:cs typeface="Courier New" pitchFamily="49" charset="0"/>
              </a:rPr>
              <a:t>;</a:t>
            </a:r>
            <a:endParaRPr lang="en-US" sz="1600" b="1" dirty="0">
              <a:solidFill>
                <a:srgbClr val="002060"/>
              </a:solidFill>
              <a:latin typeface="Courier New" pitchFamily="49" charset="0"/>
              <a:cs typeface="Courier New" pitchFamily="49" charset="0"/>
            </a:endParaRPr>
          </a:p>
          <a:p>
            <a:pPr indent="0">
              <a:buFont typeface="Verdana" pitchFamily="34" charset="0"/>
              <a:buNone/>
            </a:pPr>
            <a:endParaRPr lang="en-US" sz="1600" b="1" dirty="0" smtClean="0">
              <a:solidFill>
                <a:srgbClr val="002060"/>
              </a:solidFill>
              <a:latin typeface="Courier New" pitchFamily="49" charset="0"/>
              <a:cs typeface="Courier New" pitchFamily="49" charset="0"/>
            </a:endParaRPr>
          </a:p>
        </p:txBody>
      </p:sp>
      <p:sp>
        <p:nvSpPr>
          <p:cNvPr id="36" name="Content Placeholder 2"/>
          <p:cNvSpPr txBox="1">
            <a:spLocks/>
          </p:cNvSpPr>
          <p:nvPr/>
        </p:nvSpPr>
        <p:spPr>
          <a:xfrm>
            <a:off x="381000" y="2340767"/>
            <a:ext cx="5562600" cy="68818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a:t>
            </a:r>
            <a:r>
              <a:rPr lang="en-US" sz="1600" b="1" dirty="0" smtClean="0">
                <a:solidFill>
                  <a:srgbClr val="00B050"/>
                </a:solidFill>
                <a:latin typeface="Courier New" pitchFamily="49" charset="0"/>
                <a:cs typeface="Courier New" pitchFamily="49" charset="0"/>
              </a:rPr>
              <a:t>edge1_b</a:t>
            </a:r>
            <a:r>
              <a:rPr lang="en-US" sz="1600" dirty="0" smtClean="0">
                <a:latin typeface="Courier New" pitchFamily="49" charset="0"/>
                <a:cs typeface="Courier New" pitchFamily="49" charset="0"/>
              </a:rPr>
              <a:t> = new </a:t>
            </a:r>
            <a:r>
              <a:rPr lang="en-US" sz="1600" dirty="0" err="1" smtClean="0">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a:t>
            </a:r>
          </a:p>
          <a:p>
            <a:pPr indent="0">
              <a:buNone/>
            </a:pPr>
            <a:r>
              <a:rPr lang="en-US" sz="1600" b="1" dirty="0" err="1">
                <a:solidFill>
                  <a:srgbClr val="002060"/>
                </a:solidFill>
                <a:latin typeface="Courier New" pitchFamily="49" charset="0"/>
                <a:cs typeface="Courier New" pitchFamily="49" charset="0"/>
              </a:rPr>
              <a:t>HalfEdge</a:t>
            </a:r>
            <a:r>
              <a:rPr lang="en-US" sz="1600" b="1" dirty="0">
                <a:solidFill>
                  <a:srgbClr val="002060"/>
                </a:solidFill>
                <a:latin typeface="Courier New" pitchFamily="49" charset="0"/>
                <a:cs typeface="Courier New" pitchFamily="49" charset="0"/>
              </a:rPr>
              <a:t> </a:t>
            </a:r>
            <a:r>
              <a:rPr lang="en-US" sz="1600" b="1" dirty="0" smtClean="0">
                <a:solidFill>
                  <a:srgbClr val="FF0000"/>
                </a:solidFill>
                <a:latin typeface="Courier New" pitchFamily="49" charset="0"/>
                <a:cs typeface="Courier New" pitchFamily="49" charset="0"/>
              </a:rPr>
              <a:t>edge2_b</a:t>
            </a: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new </a:t>
            </a:r>
            <a:r>
              <a:rPr lang="en-US" sz="1600" dirty="0" err="1">
                <a:latin typeface="Courier New" pitchFamily="49" charset="0"/>
                <a:cs typeface="Courier New" pitchFamily="49" charset="0"/>
              </a:rPr>
              <a:t>HalfEdge</a:t>
            </a:r>
            <a:r>
              <a:rPr lang="en-US" sz="1600" b="1" dirty="0">
                <a:solidFill>
                  <a:srgbClr val="002060"/>
                </a:solidFill>
                <a:latin typeface="Courier New" pitchFamily="49" charset="0"/>
                <a:cs typeface="Courier New" pitchFamily="49" charset="0"/>
              </a:rPr>
              <a:t>;</a:t>
            </a:r>
          </a:p>
          <a:p>
            <a:pPr indent="0">
              <a:buFont typeface="Verdana" pitchFamily="34" charset="0"/>
              <a:buNone/>
            </a:pPr>
            <a:endParaRPr lang="en-US" sz="1600" b="1" dirty="0" smtClean="0">
              <a:solidFill>
                <a:srgbClr val="002060"/>
              </a:solidFill>
              <a:latin typeface="Courier New" pitchFamily="49" charset="0"/>
              <a:cs typeface="Courier New" pitchFamily="49" charset="0"/>
            </a:endParaRPr>
          </a:p>
          <a:p>
            <a:pPr indent="0">
              <a:buFont typeface="Verdana" pitchFamily="34" charset="0"/>
              <a:buNone/>
            </a:pPr>
            <a:endParaRPr lang="en-US" sz="1600" b="1" dirty="0" smtClean="0">
              <a:solidFill>
                <a:srgbClr val="002060"/>
              </a:solidFill>
              <a:latin typeface="Courier New" pitchFamily="49" charset="0"/>
              <a:cs typeface="Courier New" pitchFamily="49" charset="0"/>
            </a:endParaRPr>
          </a:p>
        </p:txBody>
      </p:sp>
      <p:sp>
        <p:nvSpPr>
          <p:cNvPr id="38" name="Content Placeholder 2"/>
          <p:cNvSpPr txBox="1">
            <a:spLocks/>
          </p:cNvSpPr>
          <p:nvPr/>
        </p:nvSpPr>
        <p:spPr>
          <a:xfrm>
            <a:off x="380999" y="3028950"/>
            <a:ext cx="4605337" cy="17526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FF0000"/>
                </a:solidFill>
                <a:latin typeface="Courier New" pitchFamily="49" charset="0"/>
                <a:cs typeface="Courier New" pitchFamily="49" charset="0"/>
              </a:rPr>
              <a:t>edge2_b</a:t>
            </a:r>
            <a:r>
              <a:rPr lang="en-US" sz="1600" dirty="0" smtClean="0">
                <a:latin typeface="Courier New" pitchFamily="49" charset="0"/>
                <a:cs typeface="Courier New" pitchFamily="49" charset="0"/>
              </a:rPr>
              <a:t>.opposite = </a:t>
            </a:r>
            <a:r>
              <a:rPr lang="en-US" sz="1600" b="1" dirty="0" smtClean="0">
                <a:solidFill>
                  <a:srgbClr val="00B050"/>
                </a:solidFill>
                <a:latin typeface="Courier New" pitchFamily="49" charset="0"/>
                <a:cs typeface="Courier New" pitchFamily="49" charset="0"/>
              </a:rPr>
              <a:t>edge1</a:t>
            </a:r>
            <a:r>
              <a:rPr lang="en-US" sz="1600" dirty="0" smtClean="0">
                <a:latin typeface="Courier New" pitchFamily="49" charset="0"/>
                <a:cs typeface="Courier New" pitchFamily="49" charset="0"/>
              </a:rPr>
              <a:t>;</a:t>
            </a:r>
          </a:p>
          <a:p>
            <a:pPr indent="0">
              <a:buFont typeface="Verdana" pitchFamily="34" charset="0"/>
              <a:buNone/>
            </a:pPr>
            <a:r>
              <a:rPr lang="en-US" sz="1600" b="1" dirty="0" smtClean="0">
                <a:solidFill>
                  <a:srgbClr val="FF0000"/>
                </a:solidFill>
                <a:latin typeface="Courier New" pitchFamily="49" charset="0"/>
                <a:cs typeface="Courier New" pitchFamily="49" charset="0"/>
              </a:rPr>
              <a:t>edge2</a:t>
            </a:r>
            <a:r>
              <a:rPr lang="en-US" sz="1600" dirty="0" smtClean="0">
                <a:latin typeface="Courier New" pitchFamily="49" charset="0"/>
                <a:cs typeface="Courier New" pitchFamily="49" charset="0"/>
              </a:rPr>
              <a:t>.opposite = </a:t>
            </a:r>
            <a:r>
              <a:rPr lang="en-US" sz="1600" b="1" dirty="0" smtClean="0">
                <a:solidFill>
                  <a:srgbClr val="00B050"/>
                </a:solidFill>
                <a:latin typeface="Courier New" pitchFamily="49" charset="0"/>
                <a:cs typeface="Courier New" pitchFamily="49" charset="0"/>
              </a:rPr>
              <a:t>edge1_b</a:t>
            </a:r>
            <a:r>
              <a:rPr lang="en-US" sz="1600" dirty="0" smtClean="0">
                <a:latin typeface="Courier New" pitchFamily="49" charset="0"/>
                <a:cs typeface="Courier New" pitchFamily="49" charset="0"/>
              </a:rPr>
              <a:t>;</a:t>
            </a:r>
          </a:p>
          <a:p>
            <a:pPr indent="0">
              <a:buFont typeface="Verdana" pitchFamily="34" charset="0"/>
              <a:buNone/>
            </a:pPr>
            <a:r>
              <a:rPr lang="en-US" sz="1600" b="1" dirty="0" smtClean="0">
                <a:solidFill>
                  <a:srgbClr val="00B050"/>
                </a:solidFill>
                <a:latin typeface="Courier New" pitchFamily="49" charset="0"/>
                <a:cs typeface="Courier New" pitchFamily="49" charset="0"/>
              </a:rPr>
              <a:t>edge1_b</a:t>
            </a:r>
            <a:r>
              <a:rPr lang="en-US" sz="1600" dirty="0" smtClean="0">
                <a:latin typeface="Courier New" pitchFamily="49" charset="0"/>
                <a:cs typeface="Courier New" pitchFamily="49" charset="0"/>
              </a:rPr>
              <a:t>.opposite = </a:t>
            </a:r>
            <a:r>
              <a:rPr lang="en-US" sz="1600" b="1" dirty="0" smtClean="0">
                <a:solidFill>
                  <a:srgbClr val="FF0000"/>
                </a:solidFill>
                <a:latin typeface="Courier New" pitchFamily="49" charset="0"/>
                <a:cs typeface="Courier New" pitchFamily="49" charset="0"/>
              </a:rPr>
              <a:t>edge2</a:t>
            </a:r>
            <a:r>
              <a:rPr lang="en-US" sz="1600" dirty="0" smtClean="0">
                <a:latin typeface="Courier New" pitchFamily="49" charset="0"/>
                <a:cs typeface="Courier New" pitchFamily="49" charset="0"/>
              </a:rPr>
              <a:t>;</a:t>
            </a:r>
          </a:p>
          <a:p>
            <a:pPr indent="0">
              <a:buFont typeface="Verdana" pitchFamily="34" charset="0"/>
              <a:buNone/>
            </a:pPr>
            <a:r>
              <a:rPr lang="en-US" sz="1600" b="1" dirty="0" smtClean="0">
                <a:solidFill>
                  <a:srgbClr val="00B050"/>
                </a:solidFill>
                <a:latin typeface="Courier New" pitchFamily="49" charset="0"/>
                <a:cs typeface="Courier New" pitchFamily="49" charset="0"/>
              </a:rPr>
              <a:t>edge1</a:t>
            </a:r>
            <a:r>
              <a:rPr lang="en-US" sz="1600" dirty="0" smtClean="0">
                <a:latin typeface="Courier New" pitchFamily="49" charset="0"/>
                <a:cs typeface="Courier New" pitchFamily="49" charset="0"/>
              </a:rPr>
              <a:t>.opposite = </a:t>
            </a:r>
            <a:r>
              <a:rPr lang="en-US" sz="1600" b="1" dirty="0" smtClean="0">
                <a:solidFill>
                  <a:srgbClr val="FF0000"/>
                </a:solidFill>
                <a:latin typeface="Courier New" pitchFamily="49" charset="0"/>
                <a:cs typeface="Courier New" pitchFamily="49" charset="0"/>
              </a:rPr>
              <a:t>edge2_b</a:t>
            </a:r>
            <a:r>
              <a:rPr lang="en-US" sz="1600" dirty="0" smtClean="0">
                <a:latin typeface="Courier New" pitchFamily="49" charset="0"/>
                <a:cs typeface="Courier New" pitchFamily="49" charset="0"/>
              </a:rPr>
              <a:t>;</a:t>
            </a:r>
          </a:p>
          <a:p>
            <a:pPr indent="0">
              <a:buFont typeface="Verdana" pitchFamily="34" charset="0"/>
              <a:buNone/>
            </a:pPr>
            <a:r>
              <a:rPr lang="en-US" sz="1600" dirty="0" err="1" smtClean="0">
                <a:latin typeface="Courier New" pitchFamily="49" charset="0"/>
                <a:cs typeface="Courier New" pitchFamily="49" charset="0"/>
              </a:rPr>
              <a:t>splitVert.halfEdge</a:t>
            </a:r>
            <a:r>
              <a:rPr lang="en-US" sz="1600" dirty="0" smtClean="0">
                <a:latin typeface="Courier New" pitchFamily="49" charset="0"/>
                <a:cs typeface="Courier New" pitchFamily="49" charset="0"/>
              </a:rPr>
              <a:t> = </a:t>
            </a:r>
            <a:r>
              <a:rPr lang="en-US" sz="1600" b="1" dirty="0" smtClean="0">
                <a:solidFill>
                  <a:srgbClr val="00B050"/>
                </a:solidFill>
                <a:latin typeface="Courier New" pitchFamily="49" charset="0"/>
                <a:cs typeface="Courier New" pitchFamily="49" charset="0"/>
              </a:rPr>
              <a:t>edge1</a:t>
            </a:r>
            <a:r>
              <a:rPr lang="en-US" sz="1600" dirty="0" smtClean="0">
                <a:latin typeface="Courier New" pitchFamily="49" charset="0"/>
                <a:cs typeface="Courier New" pitchFamily="49" charset="0"/>
              </a:rPr>
              <a:t>;</a:t>
            </a:r>
          </a:p>
        </p:txBody>
      </p:sp>
      <p:cxnSp>
        <p:nvCxnSpPr>
          <p:cNvPr id="39" name="Straight Connector 38"/>
          <p:cNvCxnSpPr/>
          <p:nvPr/>
        </p:nvCxnSpPr>
        <p:spPr bwMode="auto">
          <a:xfrm flipV="1">
            <a:off x="5114925" y="2881330"/>
            <a:ext cx="1247777" cy="250031"/>
          </a:xfrm>
          <a:prstGeom prst="line">
            <a:avLst/>
          </a:prstGeom>
          <a:solidFill>
            <a:schemeClr val="accent1"/>
          </a:solidFill>
          <a:ln w="19050" cap="flat" cmpd="sng" algn="ctr">
            <a:solidFill>
              <a:srgbClr val="FF0000"/>
            </a:solidFill>
            <a:prstDash val="sysDash"/>
            <a:round/>
            <a:headEnd type="triangle" w="med" len="lg"/>
            <a:tailEnd type="none" w="med" len="lg"/>
          </a:ln>
          <a:effectLst/>
        </p:spPr>
      </p:cxnSp>
      <p:sp>
        <p:nvSpPr>
          <p:cNvPr id="43" name="Content Placeholder 2"/>
          <p:cNvSpPr txBox="1">
            <a:spLocks/>
          </p:cNvSpPr>
          <p:nvPr/>
        </p:nvSpPr>
        <p:spPr>
          <a:xfrm rot="20970212">
            <a:off x="6492101" y="2744296"/>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FF0000"/>
                </a:solidFill>
                <a:latin typeface="Courier New" pitchFamily="49" charset="0"/>
                <a:cs typeface="Courier New" pitchFamily="49" charset="0"/>
              </a:rPr>
              <a:t>edge2</a:t>
            </a:r>
          </a:p>
          <a:p>
            <a:pPr indent="0">
              <a:buFont typeface="Verdana" pitchFamily="34" charset="0"/>
              <a:buNone/>
            </a:pPr>
            <a:endParaRPr lang="en-US" sz="1600" b="1" dirty="0" smtClean="0">
              <a:solidFill>
                <a:srgbClr val="FF0000"/>
              </a:solidFill>
              <a:latin typeface="Courier New" pitchFamily="49" charset="0"/>
              <a:cs typeface="Courier New" pitchFamily="49" charset="0"/>
            </a:endParaRPr>
          </a:p>
        </p:txBody>
      </p:sp>
      <p:sp>
        <p:nvSpPr>
          <p:cNvPr id="44" name="Content Placeholder 2"/>
          <p:cNvSpPr txBox="1">
            <a:spLocks/>
          </p:cNvSpPr>
          <p:nvPr/>
        </p:nvSpPr>
        <p:spPr>
          <a:xfrm rot="20970212">
            <a:off x="5315651" y="2990552"/>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FF0000"/>
                </a:solidFill>
                <a:latin typeface="Courier New" pitchFamily="49" charset="0"/>
                <a:cs typeface="Courier New" pitchFamily="49" charset="0"/>
              </a:rPr>
              <a:t>edge2_b</a:t>
            </a:r>
          </a:p>
          <a:p>
            <a:pPr indent="0">
              <a:buFont typeface="Verdana" pitchFamily="34" charset="0"/>
              <a:buNone/>
            </a:pPr>
            <a:endParaRPr lang="en-US" sz="1600" b="1" dirty="0" smtClean="0">
              <a:solidFill>
                <a:srgbClr val="FF0000"/>
              </a:solidFill>
              <a:latin typeface="Courier New" pitchFamily="49" charset="0"/>
              <a:cs typeface="Courier New" pitchFamily="49" charset="0"/>
            </a:endParaRPr>
          </a:p>
        </p:txBody>
      </p:sp>
      <p:sp>
        <p:nvSpPr>
          <p:cNvPr id="33" name="Content Placeholder 2"/>
          <p:cNvSpPr txBox="1">
            <a:spLocks/>
          </p:cNvSpPr>
          <p:nvPr/>
        </p:nvSpPr>
        <p:spPr>
          <a:xfrm rot="20970212">
            <a:off x="5220863" y="2421842"/>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00B050"/>
                </a:solidFill>
                <a:latin typeface="Courier New" pitchFamily="49" charset="0"/>
                <a:cs typeface="Courier New" pitchFamily="49" charset="0"/>
              </a:rPr>
              <a:t>edge1</a:t>
            </a:r>
            <a:endParaRPr lang="en-US" sz="1600" b="1" dirty="0" smtClean="0">
              <a:solidFill>
                <a:srgbClr val="002060"/>
              </a:solidFill>
              <a:latin typeface="Courier New" pitchFamily="49" charset="0"/>
              <a:cs typeface="Courier New" pitchFamily="49" charset="0"/>
            </a:endParaRPr>
          </a:p>
          <a:p>
            <a:pPr indent="0">
              <a:buFont typeface="Verdana" pitchFamily="34" charset="0"/>
              <a:buNone/>
            </a:pPr>
            <a:endParaRPr lang="en-US" sz="1600" b="1" dirty="0" smtClean="0">
              <a:solidFill>
                <a:srgbClr val="002060"/>
              </a:solidFill>
              <a:latin typeface="Courier New" pitchFamily="49" charset="0"/>
              <a:cs typeface="Courier New" pitchFamily="49" charset="0"/>
            </a:endParaRPr>
          </a:p>
        </p:txBody>
      </p:sp>
      <p:sp>
        <p:nvSpPr>
          <p:cNvPr id="45" name="Content Placeholder 2"/>
          <p:cNvSpPr txBox="1">
            <a:spLocks/>
          </p:cNvSpPr>
          <p:nvPr/>
        </p:nvSpPr>
        <p:spPr>
          <a:xfrm rot="20970212">
            <a:off x="6237010" y="2198822"/>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00B050"/>
                </a:solidFill>
                <a:latin typeface="Courier New" pitchFamily="49" charset="0"/>
                <a:cs typeface="Courier New" pitchFamily="49" charset="0"/>
              </a:rPr>
              <a:t>edge1_b</a:t>
            </a:r>
            <a:endParaRPr lang="en-US" sz="1600" b="1" dirty="0" smtClean="0">
              <a:solidFill>
                <a:srgbClr val="002060"/>
              </a:solidFill>
              <a:latin typeface="Courier New" pitchFamily="49" charset="0"/>
              <a:cs typeface="Courier New" pitchFamily="49" charset="0"/>
            </a:endParaRPr>
          </a:p>
          <a:p>
            <a:pPr indent="0">
              <a:buFont typeface="Verdana" pitchFamily="34" charset="0"/>
              <a:buNone/>
            </a:pPr>
            <a:endParaRPr lang="en-US" sz="1600" b="1" dirty="0" smtClean="0">
              <a:solidFill>
                <a:srgbClr val="002060"/>
              </a:solidFill>
              <a:latin typeface="Courier New" pitchFamily="49" charset="0"/>
              <a:cs typeface="Courier New" pitchFamily="49" charset="0"/>
            </a:endParaRPr>
          </a:p>
        </p:txBody>
      </p:sp>
    </p:spTree>
    <p:extLst>
      <p:ext uri="{BB962C8B-B14F-4D97-AF65-F5344CB8AC3E}">
        <p14:creationId xmlns:p14="http://schemas.microsoft.com/office/powerpoint/2010/main" val="3238065234"/>
      </p:ext>
    </p:extLst>
  </p:cSld>
  <p:clrMapOvr>
    <a:masterClrMapping/>
  </p:clrMapOvr>
  <mc:AlternateContent xmlns:mc="http://schemas.openxmlformats.org/markup-compatibility/2006" xmlns:p14="http://schemas.microsoft.com/office/powerpoint/2010/main">
    <mc:Choice Requires="p14">
      <p:transition spd="slow" p14:dur="2000" advTm="1281"/>
    </mc:Choice>
    <mc:Fallback xmlns="">
      <p:transition spd="slow" advTm="128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Operations</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Split a face</a:t>
            </a:r>
          </a:p>
        </p:txBody>
      </p:sp>
      <p:cxnSp>
        <p:nvCxnSpPr>
          <p:cNvPr id="11" name="Straight Connector 10"/>
          <p:cNvCxnSpPr/>
          <p:nvPr/>
        </p:nvCxnSpPr>
        <p:spPr bwMode="auto">
          <a:xfrm flipV="1">
            <a:off x="5029200" y="2571750"/>
            <a:ext cx="22860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 name="Straight Connector 13"/>
          <p:cNvCxnSpPr/>
          <p:nvPr/>
        </p:nvCxnSpPr>
        <p:spPr bwMode="auto">
          <a:xfrm flipV="1">
            <a:off x="7315200" y="1881818"/>
            <a:ext cx="457200" cy="68993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flipH="1" flipV="1">
            <a:off x="5943600" y="1657350"/>
            <a:ext cx="1828800" cy="22446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H="1">
            <a:off x="4572000" y="1657350"/>
            <a:ext cx="1371600" cy="9144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a:off x="4572000" y="2571750"/>
            <a:ext cx="4572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9" name="Oval 28"/>
          <p:cNvSpPr/>
          <p:nvPr/>
        </p:nvSpPr>
        <p:spPr bwMode="auto">
          <a:xfrm>
            <a:off x="6311358" y="2713600"/>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1" name="Oval 30"/>
          <p:cNvSpPr/>
          <p:nvPr/>
        </p:nvSpPr>
        <p:spPr bwMode="auto">
          <a:xfrm>
            <a:off x="6463758" y="1677014"/>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3" name="Oval 32"/>
          <p:cNvSpPr/>
          <p:nvPr/>
        </p:nvSpPr>
        <p:spPr bwMode="auto">
          <a:xfrm>
            <a:off x="7267570" y="2519357"/>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5" name="Oval 34"/>
          <p:cNvSpPr/>
          <p:nvPr/>
        </p:nvSpPr>
        <p:spPr bwMode="auto">
          <a:xfrm>
            <a:off x="7715244" y="1838320"/>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6" name="Oval 35"/>
          <p:cNvSpPr/>
          <p:nvPr/>
        </p:nvSpPr>
        <p:spPr bwMode="auto">
          <a:xfrm>
            <a:off x="5886454" y="1614493"/>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8" name="Oval 37"/>
          <p:cNvSpPr/>
          <p:nvPr/>
        </p:nvSpPr>
        <p:spPr bwMode="auto">
          <a:xfrm>
            <a:off x="4543422" y="2519367"/>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9" name="Oval 38"/>
          <p:cNvSpPr/>
          <p:nvPr/>
        </p:nvSpPr>
        <p:spPr bwMode="auto">
          <a:xfrm>
            <a:off x="4981580" y="2976567"/>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4" name="Straight Connector 43"/>
          <p:cNvCxnSpPr/>
          <p:nvPr/>
        </p:nvCxnSpPr>
        <p:spPr bwMode="auto">
          <a:xfrm flipV="1">
            <a:off x="5057774" y="2672962"/>
            <a:ext cx="1262063" cy="260306"/>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sp>
        <p:nvSpPr>
          <p:cNvPr id="45" name="Content Placeholder 2"/>
          <p:cNvSpPr txBox="1">
            <a:spLocks/>
          </p:cNvSpPr>
          <p:nvPr/>
        </p:nvSpPr>
        <p:spPr>
          <a:xfrm rot="20970212">
            <a:off x="5220863" y="2467959"/>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00B050"/>
                </a:solidFill>
                <a:latin typeface="Courier New" pitchFamily="49" charset="0"/>
                <a:cs typeface="Courier New" pitchFamily="49" charset="0"/>
              </a:rPr>
              <a:t>edge1</a:t>
            </a:r>
            <a:endParaRPr lang="en-US" sz="1600" b="1" dirty="0" smtClean="0">
              <a:solidFill>
                <a:srgbClr val="002060"/>
              </a:solidFill>
              <a:latin typeface="Courier New" pitchFamily="49" charset="0"/>
              <a:cs typeface="Courier New" pitchFamily="49" charset="0"/>
            </a:endParaRPr>
          </a:p>
          <a:p>
            <a:pPr indent="0">
              <a:buFont typeface="Verdana" pitchFamily="34" charset="0"/>
              <a:buNone/>
            </a:pPr>
            <a:endParaRPr lang="en-US" sz="1600" b="1" dirty="0" smtClean="0">
              <a:solidFill>
                <a:srgbClr val="002060"/>
              </a:solidFill>
              <a:latin typeface="Courier New" pitchFamily="49" charset="0"/>
              <a:cs typeface="Courier New" pitchFamily="49" charset="0"/>
            </a:endParaRPr>
          </a:p>
        </p:txBody>
      </p:sp>
      <p:cxnSp>
        <p:nvCxnSpPr>
          <p:cNvPr id="46" name="Straight Connector 45"/>
          <p:cNvCxnSpPr/>
          <p:nvPr/>
        </p:nvCxnSpPr>
        <p:spPr bwMode="auto">
          <a:xfrm flipV="1">
            <a:off x="6430315" y="2482137"/>
            <a:ext cx="803923" cy="165814"/>
          </a:xfrm>
          <a:prstGeom prst="line">
            <a:avLst/>
          </a:prstGeom>
          <a:solidFill>
            <a:schemeClr val="accent1"/>
          </a:solidFill>
          <a:ln w="19050" cap="flat" cmpd="sng" algn="ctr">
            <a:solidFill>
              <a:srgbClr val="FF0000"/>
            </a:solidFill>
            <a:prstDash val="solid"/>
            <a:round/>
            <a:headEnd type="none" w="med" len="med"/>
            <a:tailEnd type="triangle" w="med" len="lg"/>
          </a:ln>
          <a:effectLst/>
        </p:spPr>
      </p:cxnSp>
      <p:sp>
        <p:nvSpPr>
          <p:cNvPr id="51" name="Content Placeholder 2"/>
          <p:cNvSpPr txBox="1">
            <a:spLocks/>
          </p:cNvSpPr>
          <p:nvPr/>
        </p:nvSpPr>
        <p:spPr>
          <a:xfrm rot="20970212">
            <a:off x="6372805" y="2231263"/>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FF0000"/>
                </a:solidFill>
                <a:latin typeface="Courier New" pitchFamily="49" charset="0"/>
                <a:cs typeface="Courier New" pitchFamily="49" charset="0"/>
              </a:rPr>
              <a:t>edge2</a:t>
            </a:r>
          </a:p>
          <a:p>
            <a:pPr indent="0">
              <a:buFont typeface="Verdana" pitchFamily="34" charset="0"/>
              <a:buNone/>
            </a:pPr>
            <a:endParaRPr lang="en-US" sz="1600" b="1" dirty="0" smtClean="0">
              <a:solidFill>
                <a:srgbClr val="FF0000"/>
              </a:solidFill>
              <a:latin typeface="Courier New" pitchFamily="49" charset="0"/>
              <a:cs typeface="Courier New" pitchFamily="49" charset="0"/>
            </a:endParaRPr>
          </a:p>
        </p:txBody>
      </p:sp>
      <p:sp>
        <p:nvSpPr>
          <p:cNvPr id="53" name="Content Placeholder 2"/>
          <p:cNvSpPr txBox="1">
            <a:spLocks/>
          </p:cNvSpPr>
          <p:nvPr/>
        </p:nvSpPr>
        <p:spPr>
          <a:xfrm rot="409696">
            <a:off x="5782599" y="1749154"/>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FFC000"/>
                </a:solidFill>
                <a:latin typeface="Courier New" pitchFamily="49" charset="0"/>
                <a:cs typeface="Courier New" pitchFamily="49" charset="0"/>
              </a:rPr>
              <a:t>edge4</a:t>
            </a:r>
          </a:p>
          <a:p>
            <a:pPr indent="0">
              <a:buFont typeface="Verdana" pitchFamily="34" charset="0"/>
              <a:buNone/>
            </a:pPr>
            <a:endParaRPr lang="en-US" sz="1600" b="1" dirty="0" smtClean="0">
              <a:solidFill>
                <a:srgbClr val="FFC000"/>
              </a:solidFill>
              <a:latin typeface="Courier New" pitchFamily="49" charset="0"/>
              <a:cs typeface="Courier New" pitchFamily="49" charset="0"/>
            </a:endParaRPr>
          </a:p>
        </p:txBody>
      </p:sp>
      <p:sp>
        <p:nvSpPr>
          <p:cNvPr id="54" name="Content Placeholder 2"/>
          <p:cNvSpPr txBox="1">
            <a:spLocks/>
          </p:cNvSpPr>
          <p:nvPr/>
        </p:nvSpPr>
        <p:spPr>
          <a:xfrm rot="409696">
            <a:off x="6639517" y="1838288"/>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00B0F0"/>
                </a:solidFill>
                <a:latin typeface="Courier New" pitchFamily="49" charset="0"/>
                <a:cs typeface="Courier New" pitchFamily="49" charset="0"/>
              </a:rPr>
              <a:t>edge3</a:t>
            </a:r>
          </a:p>
          <a:p>
            <a:pPr indent="0">
              <a:buFont typeface="Verdana" pitchFamily="34" charset="0"/>
              <a:buNone/>
            </a:pPr>
            <a:endParaRPr lang="en-US" sz="1600" b="1" dirty="0" smtClean="0">
              <a:solidFill>
                <a:srgbClr val="00B0F0"/>
              </a:solidFill>
              <a:latin typeface="Courier New" pitchFamily="49" charset="0"/>
              <a:cs typeface="Courier New" pitchFamily="49" charset="0"/>
            </a:endParaRPr>
          </a:p>
        </p:txBody>
      </p:sp>
      <p:cxnSp>
        <p:nvCxnSpPr>
          <p:cNvPr id="55" name="Straight Connector 54"/>
          <p:cNvCxnSpPr/>
          <p:nvPr/>
        </p:nvCxnSpPr>
        <p:spPr bwMode="auto">
          <a:xfrm flipH="1" flipV="1">
            <a:off x="6609042" y="1819275"/>
            <a:ext cx="985454" cy="123825"/>
          </a:xfrm>
          <a:prstGeom prst="line">
            <a:avLst/>
          </a:prstGeom>
          <a:solidFill>
            <a:schemeClr val="accent1"/>
          </a:solidFill>
          <a:ln w="19050" cap="flat" cmpd="sng" algn="ctr">
            <a:solidFill>
              <a:srgbClr val="00B0F0"/>
            </a:solidFill>
            <a:prstDash val="solid"/>
            <a:round/>
            <a:headEnd type="none" w="med" len="med"/>
            <a:tailEnd type="triangle" w="med" len="lg"/>
          </a:ln>
          <a:effectLst/>
        </p:spPr>
      </p:cxnSp>
      <p:cxnSp>
        <p:nvCxnSpPr>
          <p:cNvPr id="58" name="Straight Connector 57"/>
          <p:cNvCxnSpPr/>
          <p:nvPr/>
        </p:nvCxnSpPr>
        <p:spPr bwMode="auto">
          <a:xfrm flipH="1" flipV="1">
            <a:off x="5957884" y="1741192"/>
            <a:ext cx="457204" cy="57450"/>
          </a:xfrm>
          <a:prstGeom prst="line">
            <a:avLst/>
          </a:prstGeom>
          <a:solidFill>
            <a:schemeClr val="accent1"/>
          </a:solidFill>
          <a:ln w="19050" cap="flat" cmpd="sng" algn="ctr">
            <a:solidFill>
              <a:srgbClr val="FFC000"/>
            </a:solidFill>
            <a:prstDash val="solid"/>
            <a:round/>
            <a:headEnd type="none" w="med" len="med"/>
            <a:tailEnd type="triangle" w="med" len="lg"/>
          </a:ln>
          <a:effectLst/>
        </p:spPr>
      </p:cxnSp>
      <p:grpSp>
        <p:nvGrpSpPr>
          <p:cNvPr id="4" name="Group 3"/>
          <p:cNvGrpSpPr/>
          <p:nvPr/>
        </p:nvGrpSpPr>
        <p:grpSpPr>
          <a:xfrm>
            <a:off x="6310322" y="1678038"/>
            <a:ext cx="247650" cy="1131836"/>
            <a:chOff x="6629400" y="1668514"/>
            <a:chExt cx="247650" cy="1131836"/>
          </a:xfrm>
        </p:grpSpPr>
        <p:sp>
          <p:nvSpPr>
            <p:cNvPr id="40" name="Oval 39"/>
            <p:cNvSpPr/>
            <p:nvPr/>
          </p:nvSpPr>
          <p:spPr bwMode="auto">
            <a:xfrm>
              <a:off x="6629400" y="2705100"/>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3" name="Oval 42"/>
            <p:cNvSpPr/>
            <p:nvPr/>
          </p:nvSpPr>
          <p:spPr bwMode="auto">
            <a:xfrm>
              <a:off x="6781800" y="1668514"/>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72" name="Content Placeholder 2"/>
          <p:cNvSpPr txBox="1">
            <a:spLocks/>
          </p:cNvSpPr>
          <p:nvPr/>
        </p:nvSpPr>
        <p:spPr>
          <a:xfrm>
            <a:off x="6066261" y="2783628"/>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latin typeface="Courier New" pitchFamily="49" charset="0"/>
                <a:cs typeface="Courier New" pitchFamily="49" charset="0"/>
              </a:rPr>
              <a:t>vert1</a:t>
            </a:r>
          </a:p>
          <a:p>
            <a:pPr indent="0">
              <a:buFont typeface="Verdana" pitchFamily="34" charset="0"/>
              <a:buNone/>
            </a:pPr>
            <a:endParaRPr lang="en-US" sz="1600" b="1" dirty="0" smtClean="0">
              <a:latin typeface="Courier New" pitchFamily="49" charset="0"/>
              <a:cs typeface="Courier New" pitchFamily="49" charset="0"/>
            </a:endParaRPr>
          </a:p>
        </p:txBody>
      </p:sp>
      <p:sp>
        <p:nvSpPr>
          <p:cNvPr id="73" name="Content Placeholder 2"/>
          <p:cNvSpPr txBox="1">
            <a:spLocks/>
          </p:cNvSpPr>
          <p:nvPr/>
        </p:nvSpPr>
        <p:spPr>
          <a:xfrm>
            <a:off x="6172200" y="1340272"/>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latin typeface="Courier New" pitchFamily="49" charset="0"/>
                <a:cs typeface="Courier New" pitchFamily="49" charset="0"/>
              </a:rPr>
              <a:t>vert2</a:t>
            </a:r>
          </a:p>
          <a:p>
            <a:pPr indent="0">
              <a:buFont typeface="Verdana" pitchFamily="34" charset="0"/>
              <a:buNone/>
            </a:pPr>
            <a:endParaRPr lang="en-US" sz="1600" b="1" dirty="0" smtClean="0">
              <a:latin typeface="Courier New" pitchFamily="49" charset="0"/>
              <a:cs typeface="Courier New" pitchFamily="49" charset="0"/>
            </a:endParaRPr>
          </a:p>
        </p:txBody>
      </p:sp>
      <p:sp>
        <p:nvSpPr>
          <p:cNvPr id="74" name="Content Placeholder 2"/>
          <p:cNvSpPr txBox="1">
            <a:spLocks/>
          </p:cNvSpPr>
          <p:nvPr/>
        </p:nvSpPr>
        <p:spPr>
          <a:xfrm>
            <a:off x="381000" y="1733550"/>
            <a:ext cx="5562600" cy="1290642"/>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a:t>
            </a:r>
            <a:r>
              <a:rPr lang="en-US" sz="1600" b="1" dirty="0" smtClean="0">
                <a:solidFill>
                  <a:srgbClr val="00B050"/>
                </a:solidFill>
                <a:latin typeface="Courier New" pitchFamily="49" charset="0"/>
                <a:cs typeface="Courier New" pitchFamily="49" charset="0"/>
              </a:rPr>
              <a:t>edge1 </a:t>
            </a:r>
            <a:r>
              <a:rPr lang="en-US" sz="1600" dirty="0" smtClean="0">
                <a:latin typeface="Courier New" pitchFamily="49" charset="0"/>
                <a:cs typeface="Courier New" pitchFamily="49" charset="0"/>
              </a:rPr>
              <a:t>= </a:t>
            </a:r>
            <a:r>
              <a:rPr lang="en-US" sz="1600" b="1" dirty="0" smtClean="0">
                <a:latin typeface="Courier New" pitchFamily="49" charset="0"/>
                <a:cs typeface="Courier New" pitchFamily="49" charset="0"/>
              </a:rPr>
              <a:t>vert1</a:t>
            </a:r>
            <a:r>
              <a:rPr lang="en-US" sz="1600" dirty="0" smtClean="0">
                <a:latin typeface="Courier New" pitchFamily="49" charset="0"/>
                <a:cs typeface="Courier New" pitchFamily="49" charset="0"/>
              </a:rPr>
              <a:t>.halfEdge;</a:t>
            </a:r>
          </a:p>
          <a:p>
            <a:pPr indent="0">
              <a:buNone/>
            </a:pPr>
            <a:r>
              <a:rPr lang="en-US" sz="1600" b="1" dirty="0" err="1">
                <a:solidFill>
                  <a:srgbClr val="002060"/>
                </a:solidFill>
                <a:latin typeface="Courier New" pitchFamily="49" charset="0"/>
                <a:cs typeface="Courier New" pitchFamily="49" charset="0"/>
              </a:rPr>
              <a:t>HalfEdge</a:t>
            </a:r>
            <a:r>
              <a:rPr lang="en-US" sz="1600" b="1" dirty="0">
                <a:solidFill>
                  <a:srgbClr val="002060"/>
                </a:solidFill>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edge2 </a:t>
            </a:r>
            <a:r>
              <a:rPr lang="en-US" sz="1600" dirty="0">
                <a:latin typeface="Courier New" pitchFamily="49" charset="0"/>
                <a:cs typeface="Courier New" pitchFamily="49" charset="0"/>
              </a:rPr>
              <a:t>= </a:t>
            </a:r>
            <a:r>
              <a:rPr lang="en-US" sz="1600" b="1" dirty="0" smtClean="0">
                <a:solidFill>
                  <a:srgbClr val="00B050"/>
                </a:solidFill>
                <a:latin typeface="Courier New" pitchFamily="49" charset="0"/>
                <a:cs typeface="Courier New" pitchFamily="49" charset="0"/>
              </a:rPr>
              <a:t>edge1</a:t>
            </a:r>
            <a:r>
              <a:rPr lang="en-US" sz="1600" dirty="0" smtClean="0">
                <a:latin typeface="Courier New" pitchFamily="49" charset="0"/>
                <a:cs typeface="Courier New" pitchFamily="49" charset="0"/>
              </a:rPr>
              <a:t>.next</a:t>
            </a:r>
            <a:r>
              <a:rPr lang="en-US" sz="1600" dirty="0" smtClean="0">
                <a:solidFill>
                  <a:srgbClr val="002060"/>
                </a:solidFill>
                <a:latin typeface="Courier New" pitchFamily="49" charset="0"/>
                <a:cs typeface="Courier New" pitchFamily="49" charset="0"/>
              </a:rPr>
              <a:t>;</a:t>
            </a:r>
            <a:endParaRPr lang="en-US" sz="1600" b="1" dirty="0">
              <a:solidFill>
                <a:srgbClr val="002060"/>
              </a:solidFill>
              <a:latin typeface="Courier New" pitchFamily="49" charset="0"/>
              <a:cs typeface="Courier New" pitchFamily="49" charset="0"/>
            </a:endParaRPr>
          </a:p>
          <a:p>
            <a:pPr indent="0">
              <a:buNone/>
            </a:pPr>
            <a:r>
              <a:rPr lang="en-US" sz="1600" b="1" dirty="0" err="1">
                <a:solidFill>
                  <a:srgbClr val="002060"/>
                </a:solidFill>
                <a:latin typeface="Courier New" pitchFamily="49" charset="0"/>
                <a:cs typeface="Courier New" pitchFamily="49" charset="0"/>
              </a:rPr>
              <a:t>HalfEdge</a:t>
            </a:r>
            <a:r>
              <a:rPr lang="en-US" sz="1600" b="1" dirty="0">
                <a:solidFill>
                  <a:srgbClr val="002060"/>
                </a:solidFill>
                <a:latin typeface="Courier New" pitchFamily="49" charset="0"/>
                <a:cs typeface="Courier New" pitchFamily="49" charset="0"/>
              </a:rPr>
              <a:t> </a:t>
            </a:r>
            <a:r>
              <a:rPr lang="en-US" sz="1600" b="1" dirty="0" smtClean="0">
                <a:solidFill>
                  <a:srgbClr val="00B0F0"/>
                </a:solidFill>
                <a:latin typeface="Courier New" pitchFamily="49" charset="0"/>
                <a:cs typeface="Courier New" pitchFamily="49" charset="0"/>
              </a:rPr>
              <a:t>edge3</a:t>
            </a:r>
            <a:r>
              <a:rPr lang="en-US" sz="1600" b="1" dirty="0" smtClean="0">
                <a:solidFill>
                  <a:srgbClr val="00B050"/>
                </a:solidFill>
                <a:latin typeface="Courier New" pitchFamily="49" charset="0"/>
                <a:cs typeface="Courier New" pitchFamily="49" charset="0"/>
              </a:rPr>
              <a:t> </a:t>
            </a:r>
            <a:r>
              <a:rPr lang="en-US" sz="1600" dirty="0">
                <a:latin typeface="Courier New" pitchFamily="49" charset="0"/>
                <a:cs typeface="Courier New" pitchFamily="49" charset="0"/>
              </a:rPr>
              <a:t>= </a:t>
            </a:r>
            <a:r>
              <a:rPr lang="en-US" sz="1600" b="1" dirty="0" smtClean="0">
                <a:latin typeface="Courier New" pitchFamily="49" charset="0"/>
                <a:cs typeface="Courier New" pitchFamily="49" charset="0"/>
              </a:rPr>
              <a:t>vert2</a:t>
            </a:r>
            <a:r>
              <a:rPr lang="en-US" sz="1600" dirty="0" smtClean="0">
                <a:latin typeface="Courier New" pitchFamily="49" charset="0"/>
                <a:cs typeface="Courier New" pitchFamily="49" charset="0"/>
              </a:rPr>
              <a:t>.halfEdge</a:t>
            </a:r>
            <a:r>
              <a:rPr lang="en-US" sz="1600" dirty="0">
                <a:latin typeface="Courier New" pitchFamily="49" charset="0"/>
                <a:cs typeface="Courier New" pitchFamily="49" charset="0"/>
              </a:rPr>
              <a:t>;</a:t>
            </a:r>
          </a:p>
          <a:p>
            <a:pPr indent="0">
              <a:buNone/>
            </a:pPr>
            <a:r>
              <a:rPr lang="en-US" sz="1600" b="1" dirty="0" err="1">
                <a:solidFill>
                  <a:srgbClr val="002060"/>
                </a:solidFill>
                <a:latin typeface="Courier New" pitchFamily="49" charset="0"/>
                <a:cs typeface="Courier New" pitchFamily="49" charset="0"/>
              </a:rPr>
              <a:t>HalfEdge</a:t>
            </a:r>
            <a:r>
              <a:rPr lang="en-US" sz="1600" b="1" dirty="0">
                <a:solidFill>
                  <a:srgbClr val="002060"/>
                </a:solidFill>
                <a:latin typeface="Courier New" pitchFamily="49" charset="0"/>
                <a:cs typeface="Courier New" pitchFamily="49" charset="0"/>
              </a:rPr>
              <a:t> </a:t>
            </a:r>
            <a:r>
              <a:rPr lang="en-US" sz="1600" b="1" dirty="0" smtClean="0">
                <a:solidFill>
                  <a:srgbClr val="FFC000"/>
                </a:solidFill>
                <a:latin typeface="Courier New" pitchFamily="49" charset="0"/>
                <a:cs typeface="Courier New" pitchFamily="49" charset="0"/>
              </a:rPr>
              <a:t>edge4</a:t>
            </a:r>
            <a:r>
              <a:rPr lang="en-US" sz="1600" b="1" dirty="0" smtClean="0">
                <a:solidFill>
                  <a:srgbClr val="FF0000"/>
                </a:solidFill>
                <a:latin typeface="Courier New" pitchFamily="49" charset="0"/>
                <a:cs typeface="Courier New" pitchFamily="49" charset="0"/>
              </a:rPr>
              <a:t> </a:t>
            </a:r>
            <a:r>
              <a:rPr lang="en-US" sz="1600" dirty="0">
                <a:latin typeface="Courier New" pitchFamily="49" charset="0"/>
                <a:cs typeface="Courier New" pitchFamily="49" charset="0"/>
              </a:rPr>
              <a:t>= </a:t>
            </a:r>
            <a:r>
              <a:rPr lang="en-US" sz="1600" b="1" dirty="0" smtClean="0">
                <a:solidFill>
                  <a:srgbClr val="00B0F0"/>
                </a:solidFill>
                <a:latin typeface="Courier New" pitchFamily="49" charset="0"/>
                <a:cs typeface="Courier New" pitchFamily="49" charset="0"/>
              </a:rPr>
              <a:t>edge3</a:t>
            </a:r>
            <a:r>
              <a:rPr lang="en-US" sz="1600" dirty="0" smtClean="0">
                <a:latin typeface="Courier New" pitchFamily="49" charset="0"/>
                <a:cs typeface="Courier New" pitchFamily="49" charset="0"/>
              </a:rPr>
              <a:t>.next</a:t>
            </a:r>
            <a:r>
              <a:rPr lang="en-US" sz="1600" dirty="0">
                <a:solidFill>
                  <a:srgbClr val="002060"/>
                </a:solidFill>
                <a:latin typeface="Courier New" pitchFamily="49" charset="0"/>
                <a:cs typeface="Courier New" pitchFamily="49" charset="0"/>
              </a:rPr>
              <a:t>;</a:t>
            </a:r>
            <a:endParaRPr lang="en-US" sz="1600" b="1" dirty="0">
              <a:solidFill>
                <a:srgbClr val="002060"/>
              </a:solidFill>
              <a:latin typeface="Courier New" pitchFamily="49" charset="0"/>
              <a:cs typeface="Courier New" pitchFamily="49" charset="0"/>
            </a:endParaRPr>
          </a:p>
          <a:p>
            <a:pPr indent="0">
              <a:buNone/>
            </a:pPr>
            <a:endParaRPr lang="en-US" sz="1600" b="1" dirty="0">
              <a:solidFill>
                <a:srgbClr val="002060"/>
              </a:solidFill>
              <a:latin typeface="Courier New" pitchFamily="49" charset="0"/>
              <a:cs typeface="Courier New" pitchFamily="49" charset="0"/>
            </a:endParaRPr>
          </a:p>
        </p:txBody>
      </p:sp>
      <p:sp>
        <p:nvSpPr>
          <p:cNvPr id="5" name="TextBox 4"/>
          <p:cNvSpPr txBox="1"/>
          <p:nvPr/>
        </p:nvSpPr>
        <p:spPr>
          <a:xfrm>
            <a:off x="0" y="4778573"/>
            <a:ext cx="5904116" cy="307777"/>
          </a:xfrm>
          <a:prstGeom prst="rect">
            <a:avLst/>
          </a:prstGeom>
          <a:noFill/>
        </p:spPr>
        <p:txBody>
          <a:bodyPr wrap="none" rtlCol="0">
            <a:spAutoFit/>
          </a:bodyPr>
          <a:lstStyle/>
          <a:p>
            <a:r>
              <a:rPr lang="en-US" sz="1400" dirty="0" smtClean="0">
                <a:solidFill>
                  <a:schemeClr val="bg1"/>
                </a:solidFill>
              </a:rPr>
              <a:t>*See speaker notes below slide for an important consideration!</a:t>
            </a:r>
          </a:p>
        </p:txBody>
      </p:sp>
    </p:spTree>
    <p:custDataLst>
      <p:tags r:id="rId1"/>
    </p:custDataLst>
    <p:extLst>
      <p:ext uri="{BB962C8B-B14F-4D97-AF65-F5344CB8AC3E}">
        <p14:creationId xmlns:p14="http://schemas.microsoft.com/office/powerpoint/2010/main" val="3974118272"/>
      </p:ext>
    </p:extLst>
  </p:cSld>
  <p:clrMapOvr>
    <a:masterClrMapping/>
  </p:clrMapOvr>
  <mc:AlternateContent xmlns:mc="http://schemas.openxmlformats.org/markup-compatibility/2006" xmlns:p14="http://schemas.microsoft.com/office/powerpoint/2010/main">
    <mc:Choice Requires="p14">
      <p:transition spd="slow" p14:dur="2000" advTm="9974"/>
    </mc:Choice>
    <mc:Fallback xmlns="">
      <p:transition spd="slow" advTm="99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5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51" grpId="0"/>
      <p:bldP spid="51" grpId="1"/>
      <p:bldP spid="53" grpId="0"/>
      <p:bldP spid="53" grpId="1"/>
      <p:bldP spid="54" grpId="0"/>
      <p:bldP spid="54" grpId="1"/>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Operations</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Split a face</a:t>
            </a:r>
          </a:p>
        </p:txBody>
      </p:sp>
      <p:cxnSp>
        <p:nvCxnSpPr>
          <p:cNvPr id="11" name="Straight Connector 10"/>
          <p:cNvCxnSpPr/>
          <p:nvPr/>
        </p:nvCxnSpPr>
        <p:spPr bwMode="auto">
          <a:xfrm flipV="1">
            <a:off x="5029200" y="2571750"/>
            <a:ext cx="22860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 name="Straight Connector 13"/>
          <p:cNvCxnSpPr/>
          <p:nvPr/>
        </p:nvCxnSpPr>
        <p:spPr bwMode="auto">
          <a:xfrm flipV="1">
            <a:off x="7315200" y="1881818"/>
            <a:ext cx="457200" cy="68993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flipH="1" flipV="1">
            <a:off x="5943600" y="1657350"/>
            <a:ext cx="1828800" cy="22446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H="1">
            <a:off x="4572000" y="1657350"/>
            <a:ext cx="1371600" cy="9144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a:off x="4572000" y="2571750"/>
            <a:ext cx="4572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9" name="Oval 28"/>
          <p:cNvSpPr/>
          <p:nvPr/>
        </p:nvSpPr>
        <p:spPr bwMode="auto">
          <a:xfrm>
            <a:off x="6311358" y="2713600"/>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1" name="Oval 30"/>
          <p:cNvSpPr/>
          <p:nvPr/>
        </p:nvSpPr>
        <p:spPr bwMode="auto">
          <a:xfrm>
            <a:off x="6463758" y="1677014"/>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3" name="Oval 32"/>
          <p:cNvSpPr/>
          <p:nvPr/>
        </p:nvSpPr>
        <p:spPr bwMode="auto">
          <a:xfrm>
            <a:off x="7267570" y="2519357"/>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5" name="Oval 34"/>
          <p:cNvSpPr/>
          <p:nvPr/>
        </p:nvSpPr>
        <p:spPr bwMode="auto">
          <a:xfrm>
            <a:off x="7715244" y="1838320"/>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6" name="Oval 35"/>
          <p:cNvSpPr/>
          <p:nvPr/>
        </p:nvSpPr>
        <p:spPr bwMode="auto">
          <a:xfrm>
            <a:off x="5886454" y="1614493"/>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8" name="Oval 37"/>
          <p:cNvSpPr/>
          <p:nvPr/>
        </p:nvSpPr>
        <p:spPr bwMode="auto">
          <a:xfrm>
            <a:off x="4543422" y="2519367"/>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9" name="Oval 38"/>
          <p:cNvSpPr/>
          <p:nvPr/>
        </p:nvSpPr>
        <p:spPr bwMode="auto">
          <a:xfrm>
            <a:off x="4981580" y="2976567"/>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4" name="Straight Connector 43"/>
          <p:cNvCxnSpPr/>
          <p:nvPr/>
        </p:nvCxnSpPr>
        <p:spPr bwMode="auto">
          <a:xfrm flipV="1">
            <a:off x="5057774" y="2672962"/>
            <a:ext cx="1262063" cy="260306"/>
          </a:xfrm>
          <a:prstGeom prst="line">
            <a:avLst/>
          </a:prstGeom>
          <a:solidFill>
            <a:schemeClr val="accent1"/>
          </a:solidFill>
          <a:ln w="0" cap="flat" cmpd="sng" algn="ctr">
            <a:solidFill>
              <a:srgbClr val="00B050"/>
            </a:solidFill>
            <a:prstDash val="solid"/>
            <a:round/>
            <a:headEnd type="none" w="med" len="med"/>
            <a:tailEnd type="triangle" w="med" len="lg"/>
          </a:ln>
          <a:effectLst/>
        </p:spPr>
      </p:cxnSp>
      <p:grpSp>
        <p:nvGrpSpPr>
          <p:cNvPr id="4" name="Group 3"/>
          <p:cNvGrpSpPr/>
          <p:nvPr/>
        </p:nvGrpSpPr>
        <p:grpSpPr>
          <a:xfrm>
            <a:off x="6310322" y="1678038"/>
            <a:ext cx="247650" cy="1131836"/>
            <a:chOff x="6629400" y="1668514"/>
            <a:chExt cx="247650" cy="1131836"/>
          </a:xfrm>
        </p:grpSpPr>
        <p:sp>
          <p:nvSpPr>
            <p:cNvPr id="40" name="Oval 39"/>
            <p:cNvSpPr/>
            <p:nvPr/>
          </p:nvSpPr>
          <p:spPr bwMode="auto">
            <a:xfrm>
              <a:off x="6629400" y="2705100"/>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3" name="Oval 42"/>
            <p:cNvSpPr/>
            <p:nvPr/>
          </p:nvSpPr>
          <p:spPr bwMode="auto">
            <a:xfrm>
              <a:off x="6781800" y="1668514"/>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72" name="Content Placeholder 2"/>
          <p:cNvSpPr txBox="1">
            <a:spLocks/>
          </p:cNvSpPr>
          <p:nvPr/>
        </p:nvSpPr>
        <p:spPr>
          <a:xfrm>
            <a:off x="6066261" y="2783628"/>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latin typeface="Courier New" pitchFamily="49" charset="0"/>
                <a:cs typeface="Courier New" pitchFamily="49" charset="0"/>
              </a:rPr>
              <a:t>vert1</a:t>
            </a:r>
          </a:p>
          <a:p>
            <a:pPr indent="0">
              <a:buFont typeface="Verdana" pitchFamily="34" charset="0"/>
              <a:buNone/>
            </a:pPr>
            <a:endParaRPr lang="en-US" sz="1600" b="1" dirty="0" smtClean="0">
              <a:latin typeface="Courier New" pitchFamily="49" charset="0"/>
              <a:cs typeface="Courier New" pitchFamily="49" charset="0"/>
            </a:endParaRPr>
          </a:p>
        </p:txBody>
      </p:sp>
      <p:sp>
        <p:nvSpPr>
          <p:cNvPr id="73" name="Content Placeholder 2"/>
          <p:cNvSpPr txBox="1">
            <a:spLocks/>
          </p:cNvSpPr>
          <p:nvPr/>
        </p:nvSpPr>
        <p:spPr>
          <a:xfrm>
            <a:off x="6172200" y="1340272"/>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latin typeface="Courier New" pitchFamily="49" charset="0"/>
                <a:cs typeface="Courier New" pitchFamily="49" charset="0"/>
              </a:rPr>
              <a:t>vert2</a:t>
            </a:r>
          </a:p>
          <a:p>
            <a:pPr indent="0">
              <a:buFont typeface="Verdana" pitchFamily="34" charset="0"/>
              <a:buNone/>
            </a:pPr>
            <a:endParaRPr lang="en-US" sz="1600" b="1" dirty="0" smtClean="0">
              <a:latin typeface="Courier New" pitchFamily="49" charset="0"/>
              <a:cs typeface="Courier New" pitchFamily="49" charset="0"/>
            </a:endParaRPr>
          </a:p>
        </p:txBody>
      </p:sp>
      <p:sp>
        <p:nvSpPr>
          <p:cNvPr id="74" name="Content Placeholder 2"/>
          <p:cNvSpPr txBox="1">
            <a:spLocks/>
          </p:cNvSpPr>
          <p:nvPr/>
        </p:nvSpPr>
        <p:spPr>
          <a:xfrm>
            <a:off x="381000" y="1733550"/>
            <a:ext cx="5562600" cy="1290642"/>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a:t>
            </a:r>
            <a:r>
              <a:rPr lang="en-US" sz="1600" b="1" dirty="0" smtClean="0">
                <a:solidFill>
                  <a:srgbClr val="00B050"/>
                </a:solidFill>
                <a:latin typeface="Courier New" pitchFamily="49" charset="0"/>
                <a:cs typeface="Courier New" pitchFamily="49" charset="0"/>
              </a:rPr>
              <a:t>edge1 </a:t>
            </a:r>
            <a:r>
              <a:rPr lang="en-US" sz="1600" dirty="0" smtClean="0">
                <a:latin typeface="Courier New" pitchFamily="49" charset="0"/>
                <a:cs typeface="Courier New" pitchFamily="49" charset="0"/>
              </a:rPr>
              <a:t>= </a:t>
            </a:r>
            <a:r>
              <a:rPr lang="en-US" sz="1600" b="1" dirty="0" smtClean="0">
                <a:latin typeface="Courier New" pitchFamily="49" charset="0"/>
                <a:cs typeface="Courier New" pitchFamily="49" charset="0"/>
              </a:rPr>
              <a:t>vert1</a:t>
            </a:r>
            <a:r>
              <a:rPr lang="en-US" sz="1600" dirty="0" smtClean="0">
                <a:latin typeface="Courier New" pitchFamily="49" charset="0"/>
                <a:cs typeface="Courier New" pitchFamily="49" charset="0"/>
              </a:rPr>
              <a:t>.halfEdge;</a:t>
            </a:r>
          </a:p>
          <a:p>
            <a:pPr indent="0">
              <a:buNone/>
            </a:pPr>
            <a:r>
              <a:rPr lang="en-US" sz="1600" b="1" dirty="0" err="1">
                <a:solidFill>
                  <a:srgbClr val="002060"/>
                </a:solidFill>
                <a:latin typeface="Courier New" pitchFamily="49" charset="0"/>
                <a:cs typeface="Courier New" pitchFamily="49" charset="0"/>
              </a:rPr>
              <a:t>HalfEdge</a:t>
            </a:r>
            <a:r>
              <a:rPr lang="en-US" sz="1600" b="1" dirty="0">
                <a:solidFill>
                  <a:srgbClr val="002060"/>
                </a:solidFill>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edge2 </a:t>
            </a:r>
            <a:r>
              <a:rPr lang="en-US" sz="1600" dirty="0">
                <a:latin typeface="Courier New" pitchFamily="49" charset="0"/>
                <a:cs typeface="Courier New" pitchFamily="49" charset="0"/>
              </a:rPr>
              <a:t>= </a:t>
            </a:r>
            <a:r>
              <a:rPr lang="en-US" sz="1600" b="1" dirty="0" smtClean="0">
                <a:solidFill>
                  <a:srgbClr val="00B050"/>
                </a:solidFill>
                <a:latin typeface="Courier New" pitchFamily="49" charset="0"/>
                <a:cs typeface="Courier New" pitchFamily="49" charset="0"/>
              </a:rPr>
              <a:t>edge1</a:t>
            </a:r>
            <a:r>
              <a:rPr lang="en-US" sz="1600" dirty="0" smtClean="0">
                <a:latin typeface="Courier New" pitchFamily="49" charset="0"/>
                <a:cs typeface="Courier New" pitchFamily="49" charset="0"/>
              </a:rPr>
              <a:t>.next</a:t>
            </a:r>
            <a:r>
              <a:rPr lang="en-US" sz="1600" dirty="0" smtClean="0">
                <a:solidFill>
                  <a:srgbClr val="002060"/>
                </a:solidFill>
                <a:latin typeface="Courier New" pitchFamily="49" charset="0"/>
                <a:cs typeface="Courier New" pitchFamily="49" charset="0"/>
              </a:rPr>
              <a:t>;</a:t>
            </a:r>
            <a:endParaRPr lang="en-US" sz="1600" b="1" dirty="0">
              <a:solidFill>
                <a:srgbClr val="002060"/>
              </a:solidFill>
              <a:latin typeface="Courier New" pitchFamily="49" charset="0"/>
              <a:cs typeface="Courier New" pitchFamily="49" charset="0"/>
            </a:endParaRPr>
          </a:p>
          <a:p>
            <a:pPr indent="0">
              <a:buNone/>
            </a:pPr>
            <a:r>
              <a:rPr lang="en-US" sz="1600" b="1" dirty="0" err="1">
                <a:solidFill>
                  <a:srgbClr val="002060"/>
                </a:solidFill>
                <a:latin typeface="Courier New" pitchFamily="49" charset="0"/>
                <a:cs typeface="Courier New" pitchFamily="49" charset="0"/>
              </a:rPr>
              <a:t>HalfEdge</a:t>
            </a:r>
            <a:r>
              <a:rPr lang="en-US" sz="1600" b="1" dirty="0">
                <a:solidFill>
                  <a:srgbClr val="002060"/>
                </a:solidFill>
                <a:latin typeface="Courier New" pitchFamily="49" charset="0"/>
                <a:cs typeface="Courier New" pitchFamily="49" charset="0"/>
              </a:rPr>
              <a:t> </a:t>
            </a:r>
            <a:r>
              <a:rPr lang="en-US" sz="1600" b="1" dirty="0" smtClean="0">
                <a:solidFill>
                  <a:srgbClr val="00B0F0"/>
                </a:solidFill>
                <a:latin typeface="Courier New" pitchFamily="49" charset="0"/>
                <a:cs typeface="Courier New" pitchFamily="49" charset="0"/>
              </a:rPr>
              <a:t>edge3</a:t>
            </a:r>
            <a:r>
              <a:rPr lang="en-US" sz="1600" b="1" dirty="0" smtClean="0">
                <a:solidFill>
                  <a:srgbClr val="00B050"/>
                </a:solidFill>
                <a:latin typeface="Courier New" pitchFamily="49" charset="0"/>
                <a:cs typeface="Courier New" pitchFamily="49" charset="0"/>
              </a:rPr>
              <a:t> </a:t>
            </a:r>
            <a:r>
              <a:rPr lang="en-US" sz="1600" dirty="0">
                <a:latin typeface="Courier New" pitchFamily="49" charset="0"/>
                <a:cs typeface="Courier New" pitchFamily="49" charset="0"/>
              </a:rPr>
              <a:t>= </a:t>
            </a:r>
            <a:r>
              <a:rPr lang="en-US" sz="1600" b="1" dirty="0" smtClean="0">
                <a:latin typeface="Courier New" pitchFamily="49" charset="0"/>
                <a:cs typeface="Courier New" pitchFamily="49" charset="0"/>
              </a:rPr>
              <a:t>vert2</a:t>
            </a:r>
            <a:r>
              <a:rPr lang="en-US" sz="1600" dirty="0" smtClean="0">
                <a:latin typeface="Courier New" pitchFamily="49" charset="0"/>
                <a:cs typeface="Courier New" pitchFamily="49" charset="0"/>
              </a:rPr>
              <a:t>.halfEdge</a:t>
            </a:r>
            <a:r>
              <a:rPr lang="en-US" sz="1600" dirty="0">
                <a:latin typeface="Courier New" pitchFamily="49" charset="0"/>
                <a:cs typeface="Courier New" pitchFamily="49" charset="0"/>
              </a:rPr>
              <a:t>;</a:t>
            </a:r>
          </a:p>
          <a:p>
            <a:pPr indent="0">
              <a:buNone/>
            </a:pPr>
            <a:r>
              <a:rPr lang="en-US" sz="1600" b="1" dirty="0" err="1">
                <a:solidFill>
                  <a:srgbClr val="002060"/>
                </a:solidFill>
                <a:latin typeface="Courier New" pitchFamily="49" charset="0"/>
                <a:cs typeface="Courier New" pitchFamily="49" charset="0"/>
              </a:rPr>
              <a:t>HalfEdge</a:t>
            </a:r>
            <a:r>
              <a:rPr lang="en-US" sz="1600" b="1" dirty="0">
                <a:solidFill>
                  <a:srgbClr val="002060"/>
                </a:solidFill>
                <a:latin typeface="Courier New" pitchFamily="49" charset="0"/>
                <a:cs typeface="Courier New" pitchFamily="49" charset="0"/>
              </a:rPr>
              <a:t> </a:t>
            </a:r>
            <a:r>
              <a:rPr lang="en-US" sz="1600" b="1" dirty="0" smtClean="0">
                <a:solidFill>
                  <a:srgbClr val="FFC000"/>
                </a:solidFill>
                <a:latin typeface="Courier New" pitchFamily="49" charset="0"/>
                <a:cs typeface="Courier New" pitchFamily="49" charset="0"/>
              </a:rPr>
              <a:t>edge4</a:t>
            </a:r>
            <a:r>
              <a:rPr lang="en-US" sz="1600" b="1" dirty="0" smtClean="0">
                <a:solidFill>
                  <a:srgbClr val="FF0000"/>
                </a:solidFill>
                <a:latin typeface="Courier New" pitchFamily="49" charset="0"/>
                <a:cs typeface="Courier New" pitchFamily="49" charset="0"/>
              </a:rPr>
              <a:t> </a:t>
            </a:r>
            <a:r>
              <a:rPr lang="en-US" sz="1600" dirty="0">
                <a:latin typeface="Courier New" pitchFamily="49" charset="0"/>
                <a:cs typeface="Courier New" pitchFamily="49" charset="0"/>
              </a:rPr>
              <a:t>= </a:t>
            </a:r>
            <a:r>
              <a:rPr lang="en-US" sz="1600" b="1" dirty="0" smtClean="0">
                <a:solidFill>
                  <a:srgbClr val="00B0F0"/>
                </a:solidFill>
                <a:latin typeface="Courier New" pitchFamily="49" charset="0"/>
                <a:cs typeface="Courier New" pitchFamily="49" charset="0"/>
              </a:rPr>
              <a:t>edge3</a:t>
            </a:r>
            <a:r>
              <a:rPr lang="en-US" sz="1600" dirty="0" smtClean="0">
                <a:latin typeface="Courier New" pitchFamily="49" charset="0"/>
                <a:cs typeface="Courier New" pitchFamily="49" charset="0"/>
              </a:rPr>
              <a:t>.next</a:t>
            </a:r>
            <a:r>
              <a:rPr lang="en-US" sz="1600" dirty="0">
                <a:solidFill>
                  <a:srgbClr val="002060"/>
                </a:solidFill>
                <a:latin typeface="Courier New" pitchFamily="49" charset="0"/>
                <a:cs typeface="Courier New" pitchFamily="49" charset="0"/>
              </a:rPr>
              <a:t>;</a:t>
            </a:r>
            <a:endParaRPr lang="en-US" sz="1600" b="1" dirty="0">
              <a:solidFill>
                <a:srgbClr val="002060"/>
              </a:solidFill>
              <a:latin typeface="Courier New" pitchFamily="49" charset="0"/>
              <a:cs typeface="Courier New" pitchFamily="49" charset="0"/>
            </a:endParaRPr>
          </a:p>
          <a:p>
            <a:pPr indent="0">
              <a:buNone/>
            </a:pPr>
            <a:endParaRPr lang="en-US" sz="1600" b="1" dirty="0">
              <a:solidFill>
                <a:srgbClr val="002060"/>
              </a:solidFill>
              <a:latin typeface="Courier New" pitchFamily="49" charset="0"/>
              <a:cs typeface="Courier New" pitchFamily="49" charset="0"/>
            </a:endParaRPr>
          </a:p>
        </p:txBody>
      </p:sp>
      <p:cxnSp>
        <p:nvCxnSpPr>
          <p:cNvPr id="30" name="Straight Connector 29"/>
          <p:cNvCxnSpPr/>
          <p:nvPr/>
        </p:nvCxnSpPr>
        <p:spPr bwMode="auto">
          <a:xfrm flipV="1">
            <a:off x="6430315" y="2482137"/>
            <a:ext cx="803923" cy="165814"/>
          </a:xfrm>
          <a:prstGeom prst="line">
            <a:avLst/>
          </a:prstGeom>
          <a:solidFill>
            <a:schemeClr val="accent1"/>
          </a:solidFill>
          <a:ln w="0" cap="flat" cmpd="sng" algn="ctr">
            <a:solidFill>
              <a:srgbClr val="FF0000"/>
            </a:solidFill>
            <a:prstDash val="solid"/>
            <a:round/>
            <a:headEnd type="none" w="med" len="med"/>
            <a:tailEnd type="triangle" w="med" len="lg"/>
          </a:ln>
          <a:effectLst/>
        </p:spPr>
      </p:cxnSp>
      <p:cxnSp>
        <p:nvCxnSpPr>
          <p:cNvPr id="32" name="Straight Connector 31"/>
          <p:cNvCxnSpPr/>
          <p:nvPr/>
        </p:nvCxnSpPr>
        <p:spPr bwMode="auto">
          <a:xfrm flipH="1" flipV="1">
            <a:off x="6609042" y="1819275"/>
            <a:ext cx="985454" cy="123825"/>
          </a:xfrm>
          <a:prstGeom prst="line">
            <a:avLst/>
          </a:prstGeom>
          <a:solidFill>
            <a:schemeClr val="accent1"/>
          </a:solidFill>
          <a:ln w="0" cap="flat" cmpd="sng" algn="ctr">
            <a:solidFill>
              <a:srgbClr val="00B0F0"/>
            </a:solidFill>
            <a:prstDash val="solid"/>
            <a:round/>
            <a:headEnd type="none" w="med" len="med"/>
            <a:tailEnd type="triangle" w="med" len="lg"/>
          </a:ln>
          <a:effectLst/>
        </p:spPr>
      </p:cxnSp>
      <p:cxnSp>
        <p:nvCxnSpPr>
          <p:cNvPr id="34" name="Straight Connector 33"/>
          <p:cNvCxnSpPr/>
          <p:nvPr/>
        </p:nvCxnSpPr>
        <p:spPr bwMode="auto">
          <a:xfrm flipH="1" flipV="1">
            <a:off x="5957884" y="1741192"/>
            <a:ext cx="457204" cy="57450"/>
          </a:xfrm>
          <a:prstGeom prst="line">
            <a:avLst/>
          </a:prstGeom>
          <a:solidFill>
            <a:schemeClr val="accent1"/>
          </a:solidFill>
          <a:ln w="0" cap="flat" cmpd="sng" algn="ctr">
            <a:solidFill>
              <a:srgbClr val="FFC000"/>
            </a:solidFill>
            <a:prstDash val="solid"/>
            <a:round/>
            <a:headEnd type="none" w="med" len="med"/>
            <a:tailEnd type="triangle" w="med" len="lg"/>
          </a:ln>
          <a:effectLst/>
        </p:spPr>
      </p:cxnSp>
      <p:cxnSp>
        <p:nvCxnSpPr>
          <p:cNvPr id="37" name="Straight Connector 36"/>
          <p:cNvCxnSpPr/>
          <p:nvPr/>
        </p:nvCxnSpPr>
        <p:spPr bwMode="auto">
          <a:xfrm flipV="1">
            <a:off x="6338884" y="1795463"/>
            <a:ext cx="128588" cy="876300"/>
          </a:xfrm>
          <a:prstGeom prst="line">
            <a:avLst/>
          </a:prstGeom>
          <a:solidFill>
            <a:schemeClr val="accent1"/>
          </a:solidFill>
          <a:ln w="19050" cap="flat" cmpd="sng" algn="ctr">
            <a:solidFill>
              <a:srgbClr val="7030A0"/>
            </a:solidFill>
            <a:prstDash val="solid"/>
            <a:round/>
            <a:headEnd type="none" w="med" len="med"/>
            <a:tailEnd type="triangle" w="med" len="lg"/>
          </a:ln>
          <a:effectLst/>
        </p:spPr>
      </p:cxnSp>
      <p:sp>
        <p:nvSpPr>
          <p:cNvPr id="41" name="Content Placeholder 2"/>
          <p:cNvSpPr txBox="1">
            <a:spLocks/>
          </p:cNvSpPr>
          <p:nvPr/>
        </p:nvSpPr>
        <p:spPr>
          <a:xfrm>
            <a:off x="381000" y="2892459"/>
            <a:ext cx="5562600" cy="376242"/>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a:t>
            </a:r>
            <a:r>
              <a:rPr lang="en-US" sz="1600" b="1" dirty="0" err="1" smtClean="0">
                <a:solidFill>
                  <a:srgbClr val="7030A0"/>
                </a:solidFill>
                <a:latin typeface="Courier New" pitchFamily="49" charset="0"/>
                <a:cs typeface="Courier New" pitchFamily="49" charset="0"/>
              </a:rPr>
              <a:t>newEdge</a:t>
            </a:r>
            <a:r>
              <a:rPr lang="en-US" sz="1600" b="1" dirty="0" smtClean="0">
                <a:solidFill>
                  <a:srgbClr val="00B050"/>
                </a:solidFill>
                <a:latin typeface="Courier New" pitchFamily="49" charset="0"/>
                <a:cs typeface="Courier New" pitchFamily="49" charset="0"/>
              </a:rPr>
              <a:t> </a:t>
            </a:r>
            <a:r>
              <a:rPr lang="en-US" sz="1600" dirty="0" smtClean="0">
                <a:latin typeface="Courier New" pitchFamily="49" charset="0"/>
                <a:cs typeface="Courier New" pitchFamily="49" charset="0"/>
              </a:rPr>
              <a:t>= new </a:t>
            </a:r>
            <a:r>
              <a:rPr lang="en-US" sz="1600" dirty="0" err="1" smtClean="0">
                <a:latin typeface="Courier New" pitchFamily="49" charset="0"/>
                <a:cs typeface="Courier New" pitchFamily="49" charset="0"/>
              </a:rPr>
              <a:t>HalfEdge</a:t>
            </a:r>
            <a:r>
              <a:rPr lang="en-US" sz="1600" dirty="0" smtClean="0">
                <a:latin typeface="Courier New" pitchFamily="49" charset="0"/>
                <a:cs typeface="Courier New" pitchFamily="49" charset="0"/>
              </a:rPr>
              <a:t>;</a:t>
            </a:r>
          </a:p>
          <a:p>
            <a:pPr indent="0">
              <a:buNone/>
            </a:pPr>
            <a:endParaRPr lang="en-US" sz="1600" b="1" dirty="0">
              <a:solidFill>
                <a:srgbClr val="002060"/>
              </a:solidFill>
              <a:latin typeface="Courier New" pitchFamily="49" charset="0"/>
              <a:cs typeface="Courier New" pitchFamily="49" charset="0"/>
            </a:endParaRPr>
          </a:p>
        </p:txBody>
      </p:sp>
      <p:sp>
        <p:nvSpPr>
          <p:cNvPr id="42" name="Content Placeholder 2"/>
          <p:cNvSpPr txBox="1">
            <a:spLocks/>
          </p:cNvSpPr>
          <p:nvPr/>
        </p:nvSpPr>
        <p:spPr>
          <a:xfrm rot="16676814">
            <a:off x="5822126" y="2017762"/>
            <a:ext cx="975348" cy="376242"/>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err="1" smtClean="0">
                <a:solidFill>
                  <a:srgbClr val="7030A0"/>
                </a:solidFill>
                <a:latin typeface="Courier New" pitchFamily="49" charset="0"/>
                <a:cs typeface="Courier New" pitchFamily="49" charset="0"/>
              </a:rPr>
              <a:t>newEdge</a:t>
            </a:r>
            <a:endParaRPr lang="en-US" sz="1400" dirty="0" smtClean="0">
              <a:latin typeface="Courier New" pitchFamily="49" charset="0"/>
              <a:cs typeface="Courier New" pitchFamily="49" charset="0"/>
            </a:endParaRPr>
          </a:p>
          <a:p>
            <a:pPr indent="0">
              <a:buNone/>
            </a:pPr>
            <a:endParaRPr lang="en-US" sz="1400" b="1" dirty="0">
              <a:solidFill>
                <a:srgbClr val="002060"/>
              </a:solidFill>
              <a:latin typeface="Courier New" pitchFamily="49" charset="0"/>
              <a:cs typeface="Courier New" pitchFamily="49" charset="0"/>
            </a:endParaRPr>
          </a:p>
        </p:txBody>
      </p:sp>
      <p:sp>
        <p:nvSpPr>
          <p:cNvPr id="47" name="Content Placeholder 2"/>
          <p:cNvSpPr txBox="1">
            <a:spLocks/>
          </p:cNvSpPr>
          <p:nvPr/>
        </p:nvSpPr>
        <p:spPr>
          <a:xfrm>
            <a:off x="381000" y="3486150"/>
            <a:ext cx="3733800" cy="17526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00B050"/>
                </a:solidFill>
                <a:latin typeface="Courier New" pitchFamily="49" charset="0"/>
                <a:cs typeface="Courier New" pitchFamily="49" charset="0"/>
              </a:rPr>
              <a:t>edge1</a:t>
            </a:r>
            <a:r>
              <a:rPr lang="en-US" sz="1600" dirty="0" smtClean="0">
                <a:latin typeface="Courier New" pitchFamily="49" charset="0"/>
                <a:cs typeface="Courier New" pitchFamily="49" charset="0"/>
              </a:rPr>
              <a:t>.next = </a:t>
            </a:r>
            <a:r>
              <a:rPr lang="en-US" sz="1600" b="1" dirty="0" err="1" smtClean="0">
                <a:solidFill>
                  <a:srgbClr val="7030A0"/>
                </a:solidFill>
                <a:latin typeface="Courier New" pitchFamily="49" charset="0"/>
                <a:cs typeface="Courier New" pitchFamily="49" charset="0"/>
              </a:rPr>
              <a:t>newEdge</a:t>
            </a:r>
            <a:r>
              <a:rPr lang="en-US" sz="1600" dirty="0" smtClean="0">
                <a:latin typeface="Courier New" pitchFamily="49" charset="0"/>
                <a:cs typeface="Courier New" pitchFamily="49" charset="0"/>
              </a:rPr>
              <a:t>;</a:t>
            </a:r>
          </a:p>
          <a:p>
            <a:pPr indent="0">
              <a:buFont typeface="Verdana" pitchFamily="34" charset="0"/>
              <a:buNone/>
            </a:pPr>
            <a:r>
              <a:rPr lang="en-US" sz="1600" b="1" dirty="0" err="1" smtClean="0">
                <a:solidFill>
                  <a:srgbClr val="7030A0"/>
                </a:solidFill>
                <a:latin typeface="Courier New" pitchFamily="49" charset="0"/>
                <a:cs typeface="Courier New" pitchFamily="49" charset="0"/>
              </a:rPr>
              <a:t>newEdge</a:t>
            </a:r>
            <a:r>
              <a:rPr lang="en-US" sz="1600" dirty="0" err="1" smtClean="0">
                <a:latin typeface="Courier New" pitchFamily="49" charset="0"/>
                <a:cs typeface="Courier New" pitchFamily="49" charset="0"/>
              </a:rPr>
              <a:t>.next</a:t>
            </a:r>
            <a:r>
              <a:rPr lang="en-US" sz="1600" dirty="0" smtClean="0">
                <a:latin typeface="Courier New" pitchFamily="49" charset="0"/>
                <a:cs typeface="Courier New" pitchFamily="49" charset="0"/>
              </a:rPr>
              <a:t> = </a:t>
            </a:r>
            <a:r>
              <a:rPr lang="en-US" sz="1600" b="1" dirty="0" smtClean="0">
                <a:solidFill>
                  <a:srgbClr val="FFC000"/>
                </a:solidFill>
                <a:latin typeface="Courier New" pitchFamily="49" charset="0"/>
                <a:cs typeface="Courier New" pitchFamily="49" charset="0"/>
              </a:rPr>
              <a:t>edge4</a:t>
            </a:r>
            <a:r>
              <a:rPr lang="en-US" sz="1600" dirty="0" smtClean="0">
                <a:latin typeface="Courier New" pitchFamily="49" charset="0"/>
                <a:cs typeface="Courier New" pitchFamily="49" charset="0"/>
              </a:rPr>
              <a:t>;</a:t>
            </a:r>
          </a:p>
          <a:p>
            <a:pPr indent="0">
              <a:buFont typeface="Verdana" pitchFamily="34" charset="0"/>
              <a:buNone/>
            </a:pPr>
            <a:r>
              <a:rPr lang="en-US" sz="1600" b="1" dirty="0" err="1" smtClean="0">
                <a:solidFill>
                  <a:srgbClr val="7030A0"/>
                </a:solidFill>
                <a:latin typeface="Courier New" pitchFamily="49" charset="0"/>
                <a:cs typeface="Courier New" pitchFamily="49" charset="0"/>
              </a:rPr>
              <a:t>newEdge</a:t>
            </a:r>
            <a:r>
              <a:rPr lang="en-US" sz="1600" dirty="0" err="1" smtClean="0">
                <a:latin typeface="Courier New" pitchFamily="49" charset="0"/>
                <a:cs typeface="Courier New" pitchFamily="49" charset="0"/>
              </a:rPr>
              <a:t>.face</a:t>
            </a:r>
            <a:r>
              <a:rPr lang="en-US" sz="1600" dirty="0" smtClean="0">
                <a:latin typeface="Courier New" pitchFamily="49" charset="0"/>
                <a:cs typeface="Courier New" pitchFamily="49" charset="0"/>
              </a:rPr>
              <a:t> = </a:t>
            </a:r>
            <a:r>
              <a:rPr lang="en-US" sz="1600" b="1" dirty="0" smtClean="0">
                <a:solidFill>
                  <a:srgbClr val="00B050"/>
                </a:solidFill>
                <a:latin typeface="Courier New" pitchFamily="49" charset="0"/>
                <a:cs typeface="Courier New" pitchFamily="49" charset="0"/>
              </a:rPr>
              <a:t>edge1</a:t>
            </a:r>
            <a:r>
              <a:rPr lang="en-US" sz="1600" dirty="0" smtClean="0">
                <a:latin typeface="Courier New" pitchFamily="49" charset="0"/>
                <a:cs typeface="Courier New" pitchFamily="49" charset="0"/>
              </a:rPr>
              <a:t>.face;</a:t>
            </a:r>
          </a:p>
          <a:p>
            <a:pPr indent="0">
              <a:buNone/>
            </a:pPr>
            <a:r>
              <a:rPr lang="en-US" sz="1600" b="1" dirty="0" err="1" smtClean="0">
                <a:solidFill>
                  <a:srgbClr val="7030A0"/>
                </a:solidFill>
                <a:latin typeface="Courier New" pitchFamily="49" charset="0"/>
                <a:cs typeface="Courier New" pitchFamily="49" charset="0"/>
              </a:rPr>
              <a:t>newEdge</a:t>
            </a:r>
            <a:r>
              <a:rPr lang="en-US" sz="1600" dirty="0" err="1" smtClean="0">
                <a:latin typeface="Courier New" pitchFamily="49" charset="0"/>
                <a:cs typeface="Courier New" pitchFamily="49" charset="0"/>
              </a:rPr>
              <a:t>.endPt</a:t>
            </a:r>
            <a:r>
              <a:rPr lang="en-US" sz="1600" dirty="0" smtClean="0">
                <a:latin typeface="Courier New" pitchFamily="49" charset="0"/>
                <a:cs typeface="Courier New" pitchFamily="49" charset="0"/>
              </a:rPr>
              <a:t> = </a:t>
            </a:r>
            <a:r>
              <a:rPr lang="en-US" sz="1600" b="1" dirty="0" smtClean="0">
                <a:latin typeface="Courier New" pitchFamily="49" charset="0"/>
                <a:cs typeface="Courier New" pitchFamily="49" charset="0"/>
              </a:rPr>
              <a:t>vert2</a:t>
            </a:r>
            <a:r>
              <a:rPr lang="en-US" sz="1600" dirty="0" smtClean="0">
                <a:latin typeface="Courier New" pitchFamily="49" charset="0"/>
                <a:cs typeface="Courier New" pitchFamily="49" charset="0"/>
              </a:rPr>
              <a:t>;</a:t>
            </a:r>
          </a:p>
        </p:txBody>
      </p:sp>
    </p:spTree>
    <p:custDataLst>
      <p:tags r:id="rId1"/>
    </p:custDataLst>
    <p:extLst>
      <p:ext uri="{BB962C8B-B14F-4D97-AF65-F5344CB8AC3E}">
        <p14:creationId xmlns:p14="http://schemas.microsoft.com/office/powerpoint/2010/main" val="2783031871"/>
      </p:ext>
    </p:extLst>
  </p:cSld>
  <p:clrMapOvr>
    <a:masterClrMapping/>
  </p:clrMapOvr>
  <mc:AlternateContent xmlns:mc="http://schemas.openxmlformats.org/markup-compatibility/2006" xmlns:p14="http://schemas.microsoft.com/office/powerpoint/2010/main">
    <mc:Choice Requires="p14">
      <p:transition spd="slow" p14:dur="2000" advTm="3548"/>
    </mc:Choice>
    <mc:Fallback xmlns="">
      <p:transition spd="slow" advTm="35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bwMode="auto">
          <a:xfrm>
            <a:off x="4581525" y="1662113"/>
            <a:ext cx="1933575" cy="1366837"/>
          </a:xfrm>
          <a:custGeom>
            <a:avLst/>
            <a:gdLst>
              <a:gd name="connsiteX0" fmla="*/ 1362075 w 1933575"/>
              <a:gd name="connsiteY0" fmla="*/ 0 h 1366837"/>
              <a:gd name="connsiteX1" fmla="*/ 0 w 1933575"/>
              <a:gd name="connsiteY1" fmla="*/ 904875 h 1366837"/>
              <a:gd name="connsiteX2" fmla="*/ 452438 w 1933575"/>
              <a:gd name="connsiteY2" fmla="*/ 1366837 h 1366837"/>
              <a:gd name="connsiteX3" fmla="*/ 1766888 w 1933575"/>
              <a:gd name="connsiteY3" fmla="*/ 1104900 h 1366837"/>
              <a:gd name="connsiteX4" fmla="*/ 1933575 w 1933575"/>
              <a:gd name="connsiteY4" fmla="*/ 66675 h 1366837"/>
              <a:gd name="connsiteX5" fmla="*/ 1362075 w 1933575"/>
              <a:gd name="connsiteY5" fmla="*/ 0 h 1366837"/>
              <a:gd name="connsiteX0" fmla="*/ 1362075 w 1933575"/>
              <a:gd name="connsiteY0" fmla="*/ 0 h 1366837"/>
              <a:gd name="connsiteX1" fmla="*/ 0 w 1933575"/>
              <a:gd name="connsiteY1" fmla="*/ 904875 h 1366837"/>
              <a:gd name="connsiteX2" fmla="*/ 452438 w 1933575"/>
              <a:gd name="connsiteY2" fmla="*/ 1366837 h 1366837"/>
              <a:gd name="connsiteX3" fmla="*/ 1785938 w 1933575"/>
              <a:gd name="connsiteY3" fmla="*/ 1095375 h 1366837"/>
              <a:gd name="connsiteX4" fmla="*/ 1933575 w 1933575"/>
              <a:gd name="connsiteY4" fmla="*/ 66675 h 1366837"/>
              <a:gd name="connsiteX5" fmla="*/ 1362075 w 1933575"/>
              <a:gd name="connsiteY5" fmla="*/ 0 h 136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575" h="1366837">
                <a:moveTo>
                  <a:pt x="1362075" y="0"/>
                </a:moveTo>
                <a:lnTo>
                  <a:pt x="0" y="904875"/>
                </a:lnTo>
                <a:lnTo>
                  <a:pt x="452438" y="1366837"/>
                </a:lnTo>
                <a:lnTo>
                  <a:pt x="1785938" y="1095375"/>
                </a:lnTo>
                <a:lnTo>
                  <a:pt x="1933575" y="66675"/>
                </a:lnTo>
                <a:lnTo>
                  <a:pt x="1362075" y="0"/>
                </a:lnTo>
                <a:close/>
              </a:path>
            </a:pathLst>
          </a:custGeom>
          <a:solidFill>
            <a:schemeClr val="tx1">
              <a:lumMod val="95000"/>
            </a:schemeClr>
          </a:solidFill>
          <a:ln w="0" cap="flat" cmpd="sng" algn="ctr">
            <a:solidFill>
              <a:srgbClr val="000000"/>
            </a:solidFill>
            <a:prstDash val="solid"/>
            <a:round/>
            <a:headEnd type="none" w="med" len="med"/>
            <a:tailEnd type="none" w="med" len="med"/>
          </a:ln>
          <a:effectLst/>
        </p:spPr>
        <p:txBody>
          <a:bodyPr rtlCol="0" anchor="ctr"/>
          <a:lstStyle/>
          <a:p>
            <a:pPr algn="ctr"/>
            <a:endParaRPr lang="en-US"/>
          </a:p>
        </p:txBody>
      </p:sp>
      <p:sp>
        <p:nvSpPr>
          <p:cNvPr id="2" name="Title 1"/>
          <p:cNvSpPr>
            <a:spLocks noGrp="1"/>
          </p:cNvSpPr>
          <p:nvPr>
            <p:ph type="title"/>
          </p:nvPr>
        </p:nvSpPr>
        <p:spPr/>
        <p:txBody>
          <a:bodyPr/>
          <a:lstStyle/>
          <a:p>
            <a:r>
              <a:rPr lang="en-US" dirty="0" smtClean="0"/>
              <a:t>Simple Operations</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Split a face</a:t>
            </a:r>
          </a:p>
        </p:txBody>
      </p:sp>
      <p:cxnSp>
        <p:nvCxnSpPr>
          <p:cNvPr id="11" name="Straight Connector 10"/>
          <p:cNvCxnSpPr/>
          <p:nvPr/>
        </p:nvCxnSpPr>
        <p:spPr bwMode="auto">
          <a:xfrm flipV="1">
            <a:off x="5029200" y="2571750"/>
            <a:ext cx="22860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 name="Straight Connector 13"/>
          <p:cNvCxnSpPr/>
          <p:nvPr/>
        </p:nvCxnSpPr>
        <p:spPr bwMode="auto">
          <a:xfrm flipV="1">
            <a:off x="7315200" y="1881818"/>
            <a:ext cx="457200" cy="68993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flipH="1" flipV="1">
            <a:off x="5943600" y="1657350"/>
            <a:ext cx="1828800" cy="22446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H="1">
            <a:off x="4572000" y="1657350"/>
            <a:ext cx="1371600" cy="9144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a:off x="4572000" y="2571750"/>
            <a:ext cx="4572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9" name="Oval 28"/>
          <p:cNvSpPr/>
          <p:nvPr/>
        </p:nvSpPr>
        <p:spPr bwMode="auto">
          <a:xfrm>
            <a:off x="6311358" y="2713600"/>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1" name="Oval 30"/>
          <p:cNvSpPr/>
          <p:nvPr/>
        </p:nvSpPr>
        <p:spPr bwMode="auto">
          <a:xfrm>
            <a:off x="6463758" y="1677014"/>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3" name="Oval 32"/>
          <p:cNvSpPr/>
          <p:nvPr/>
        </p:nvSpPr>
        <p:spPr bwMode="auto">
          <a:xfrm>
            <a:off x="7267570" y="2519357"/>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5" name="Oval 34"/>
          <p:cNvSpPr/>
          <p:nvPr/>
        </p:nvSpPr>
        <p:spPr bwMode="auto">
          <a:xfrm>
            <a:off x="7715244" y="1838320"/>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6" name="Oval 35"/>
          <p:cNvSpPr/>
          <p:nvPr/>
        </p:nvSpPr>
        <p:spPr bwMode="auto">
          <a:xfrm>
            <a:off x="5886454" y="1614493"/>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8" name="Oval 37"/>
          <p:cNvSpPr/>
          <p:nvPr/>
        </p:nvSpPr>
        <p:spPr bwMode="auto">
          <a:xfrm>
            <a:off x="4543422" y="2519367"/>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9" name="Oval 38"/>
          <p:cNvSpPr/>
          <p:nvPr/>
        </p:nvSpPr>
        <p:spPr bwMode="auto">
          <a:xfrm>
            <a:off x="4981580" y="2976567"/>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4" name="Straight Connector 43"/>
          <p:cNvCxnSpPr/>
          <p:nvPr/>
        </p:nvCxnSpPr>
        <p:spPr bwMode="auto">
          <a:xfrm flipV="1">
            <a:off x="5057774" y="2672962"/>
            <a:ext cx="1262063" cy="260306"/>
          </a:xfrm>
          <a:prstGeom prst="line">
            <a:avLst/>
          </a:prstGeom>
          <a:solidFill>
            <a:schemeClr val="accent1"/>
          </a:solidFill>
          <a:ln w="0" cap="flat" cmpd="sng" algn="ctr">
            <a:solidFill>
              <a:srgbClr val="00B050"/>
            </a:solidFill>
            <a:prstDash val="solid"/>
            <a:round/>
            <a:headEnd type="none" w="med" len="med"/>
            <a:tailEnd type="triangle" w="med" len="lg"/>
          </a:ln>
          <a:effectLst/>
        </p:spPr>
      </p:cxnSp>
      <p:grpSp>
        <p:nvGrpSpPr>
          <p:cNvPr id="4" name="Group 3"/>
          <p:cNvGrpSpPr/>
          <p:nvPr/>
        </p:nvGrpSpPr>
        <p:grpSpPr>
          <a:xfrm>
            <a:off x="6310322" y="1678038"/>
            <a:ext cx="247650" cy="1131836"/>
            <a:chOff x="6629400" y="1668514"/>
            <a:chExt cx="247650" cy="1131836"/>
          </a:xfrm>
        </p:grpSpPr>
        <p:sp>
          <p:nvSpPr>
            <p:cNvPr id="40" name="Oval 39"/>
            <p:cNvSpPr/>
            <p:nvPr/>
          </p:nvSpPr>
          <p:spPr bwMode="auto">
            <a:xfrm>
              <a:off x="6629400" y="2705100"/>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3" name="Oval 42"/>
            <p:cNvSpPr/>
            <p:nvPr/>
          </p:nvSpPr>
          <p:spPr bwMode="auto">
            <a:xfrm>
              <a:off x="6781800" y="1668514"/>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72" name="Content Placeholder 2"/>
          <p:cNvSpPr txBox="1">
            <a:spLocks/>
          </p:cNvSpPr>
          <p:nvPr/>
        </p:nvSpPr>
        <p:spPr>
          <a:xfrm>
            <a:off x="6066261" y="2783628"/>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latin typeface="Courier New" pitchFamily="49" charset="0"/>
                <a:cs typeface="Courier New" pitchFamily="49" charset="0"/>
              </a:rPr>
              <a:t>vert1</a:t>
            </a:r>
          </a:p>
          <a:p>
            <a:pPr indent="0">
              <a:buFont typeface="Verdana" pitchFamily="34" charset="0"/>
              <a:buNone/>
            </a:pPr>
            <a:endParaRPr lang="en-US" sz="1600" b="1" dirty="0" smtClean="0">
              <a:latin typeface="Courier New" pitchFamily="49" charset="0"/>
              <a:cs typeface="Courier New" pitchFamily="49" charset="0"/>
            </a:endParaRPr>
          </a:p>
        </p:txBody>
      </p:sp>
      <p:sp>
        <p:nvSpPr>
          <p:cNvPr id="73" name="Content Placeholder 2"/>
          <p:cNvSpPr txBox="1">
            <a:spLocks/>
          </p:cNvSpPr>
          <p:nvPr/>
        </p:nvSpPr>
        <p:spPr>
          <a:xfrm>
            <a:off x="6172200" y="1340272"/>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latin typeface="Courier New" pitchFamily="49" charset="0"/>
                <a:cs typeface="Courier New" pitchFamily="49" charset="0"/>
              </a:rPr>
              <a:t>vert2</a:t>
            </a:r>
          </a:p>
          <a:p>
            <a:pPr indent="0">
              <a:buFont typeface="Verdana" pitchFamily="34" charset="0"/>
              <a:buNone/>
            </a:pPr>
            <a:endParaRPr lang="en-US" sz="1600" b="1" dirty="0" smtClean="0">
              <a:latin typeface="Courier New" pitchFamily="49" charset="0"/>
              <a:cs typeface="Courier New" pitchFamily="49" charset="0"/>
            </a:endParaRPr>
          </a:p>
        </p:txBody>
      </p:sp>
      <p:sp>
        <p:nvSpPr>
          <p:cNvPr id="74" name="Content Placeholder 2"/>
          <p:cNvSpPr txBox="1">
            <a:spLocks/>
          </p:cNvSpPr>
          <p:nvPr/>
        </p:nvSpPr>
        <p:spPr>
          <a:xfrm>
            <a:off x="381000" y="1733550"/>
            <a:ext cx="5562600" cy="1290642"/>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a:t>
            </a:r>
            <a:r>
              <a:rPr lang="en-US" sz="1600" b="1" dirty="0" smtClean="0">
                <a:solidFill>
                  <a:srgbClr val="00B050"/>
                </a:solidFill>
                <a:latin typeface="Courier New" pitchFamily="49" charset="0"/>
                <a:cs typeface="Courier New" pitchFamily="49" charset="0"/>
              </a:rPr>
              <a:t>edge1 </a:t>
            </a:r>
            <a:r>
              <a:rPr lang="en-US" sz="1600" dirty="0" smtClean="0">
                <a:latin typeface="Courier New" pitchFamily="49" charset="0"/>
                <a:cs typeface="Courier New" pitchFamily="49" charset="0"/>
              </a:rPr>
              <a:t>= </a:t>
            </a:r>
            <a:r>
              <a:rPr lang="en-US" sz="1600" b="1" dirty="0" smtClean="0">
                <a:latin typeface="Courier New" pitchFamily="49" charset="0"/>
                <a:cs typeface="Courier New" pitchFamily="49" charset="0"/>
              </a:rPr>
              <a:t>vert1</a:t>
            </a:r>
            <a:r>
              <a:rPr lang="en-US" sz="1600" dirty="0" smtClean="0">
                <a:latin typeface="Courier New" pitchFamily="49" charset="0"/>
                <a:cs typeface="Courier New" pitchFamily="49" charset="0"/>
              </a:rPr>
              <a:t>.halfEdge;</a:t>
            </a:r>
          </a:p>
          <a:p>
            <a:pPr indent="0">
              <a:buNone/>
            </a:pPr>
            <a:r>
              <a:rPr lang="en-US" sz="1600" b="1" dirty="0" err="1">
                <a:solidFill>
                  <a:srgbClr val="002060"/>
                </a:solidFill>
                <a:latin typeface="Courier New" pitchFamily="49" charset="0"/>
                <a:cs typeface="Courier New" pitchFamily="49" charset="0"/>
              </a:rPr>
              <a:t>HalfEdge</a:t>
            </a:r>
            <a:r>
              <a:rPr lang="en-US" sz="1600" b="1" dirty="0">
                <a:solidFill>
                  <a:srgbClr val="002060"/>
                </a:solidFill>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edge2 </a:t>
            </a:r>
            <a:r>
              <a:rPr lang="en-US" sz="1600" dirty="0">
                <a:latin typeface="Courier New" pitchFamily="49" charset="0"/>
                <a:cs typeface="Courier New" pitchFamily="49" charset="0"/>
              </a:rPr>
              <a:t>= </a:t>
            </a:r>
            <a:r>
              <a:rPr lang="en-US" sz="1600" b="1" dirty="0" smtClean="0">
                <a:solidFill>
                  <a:srgbClr val="00B050"/>
                </a:solidFill>
                <a:latin typeface="Courier New" pitchFamily="49" charset="0"/>
                <a:cs typeface="Courier New" pitchFamily="49" charset="0"/>
              </a:rPr>
              <a:t>edge1</a:t>
            </a:r>
            <a:r>
              <a:rPr lang="en-US" sz="1600" dirty="0" smtClean="0">
                <a:latin typeface="Courier New" pitchFamily="49" charset="0"/>
                <a:cs typeface="Courier New" pitchFamily="49" charset="0"/>
              </a:rPr>
              <a:t>.next</a:t>
            </a:r>
            <a:r>
              <a:rPr lang="en-US" sz="1600" dirty="0" smtClean="0">
                <a:solidFill>
                  <a:srgbClr val="002060"/>
                </a:solidFill>
                <a:latin typeface="Courier New" pitchFamily="49" charset="0"/>
                <a:cs typeface="Courier New" pitchFamily="49" charset="0"/>
              </a:rPr>
              <a:t>;</a:t>
            </a:r>
            <a:endParaRPr lang="en-US" sz="1600" b="1" dirty="0">
              <a:solidFill>
                <a:srgbClr val="002060"/>
              </a:solidFill>
              <a:latin typeface="Courier New" pitchFamily="49" charset="0"/>
              <a:cs typeface="Courier New" pitchFamily="49" charset="0"/>
            </a:endParaRPr>
          </a:p>
          <a:p>
            <a:pPr indent="0">
              <a:buNone/>
            </a:pPr>
            <a:r>
              <a:rPr lang="en-US" sz="1600" b="1" dirty="0" err="1">
                <a:solidFill>
                  <a:srgbClr val="002060"/>
                </a:solidFill>
                <a:latin typeface="Courier New" pitchFamily="49" charset="0"/>
                <a:cs typeface="Courier New" pitchFamily="49" charset="0"/>
              </a:rPr>
              <a:t>HalfEdge</a:t>
            </a:r>
            <a:r>
              <a:rPr lang="en-US" sz="1600" b="1" dirty="0">
                <a:solidFill>
                  <a:srgbClr val="002060"/>
                </a:solidFill>
                <a:latin typeface="Courier New" pitchFamily="49" charset="0"/>
                <a:cs typeface="Courier New" pitchFamily="49" charset="0"/>
              </a:rPr>
              <a:t> </a:t>
            </a:r>
            <a:r>
              <a:rPr lang="en-US" sz="1600" b="1" dirty="0" smtClean="0">
                <a:solidFill>
                  <a:srgbClr val="00B0F0"/>
                </a:solidFill>
                <a:latin typeface="Courier New" pitchFamily="49" charset="0"/>
                <a:cs typeface="Courier New" pitchFamily="49" charset="0"/>
              </a:rPr>
              <a:t>edge3</a:t>
            </a:r>
            <a:r>
              <a:rPr lang="en-US" sz="1600" b="1" dirty="0" smtClean="0">
                <a:solidFill>
                  <a:srgbClr val="00B050"/>
                </a:solidFill>
                <a:latin typeface="Courier New" pitchFamily="49" charset="0"/>
                <a:cs typeface="Courier New" pitchFamily="49" charset="0"/>
              </a:rPr>
              <a:t> </a:t>
            </a:r>
            <a:r>
              <a:rPr lang="en-US" sz="1600" dirty="0">
                <a:latin typeface="Courier New" pitchFamily="49" charset="0"/>
                <a:cs typeface="Courier New" pitchFamily="49" charset="0"/>
              </a:rPr>
              <a:t>= </a:t>
            </a:r>
            <a:r>
              <a:rPr lang="en-US" sz="1600" b="1" dirty="0" smtClean="0">
                <a:latin typeface="Courier New" pitchFamily="49" charset="0"/>
                <a:cs typeface="Courier New" pitchFamily="49" charset="0"/>
              </a:rPr>
              <a:t>vert2</a:t>
            </a:r>
            <a:r>
              <a:rPr lang="en-US" sz="1600" dirty="0" smtClean="0">
                <a:latin typeface="Courier New" pitchFamily="49" charset="0"/>
                <a:cs typeface="Courier New" pitchFamily="49" charset="0"/>
              </a:rPr>
              <a:t>.halfEdge</a:t>
            </a:r>
            <a:r>
              <a:rPr lang="en-US" sz="1600" dirty="0">
                <a:latin typeface="Courier New" pitchFamily="49" charset="0"/>
                <a:cs typeface="Courier New" pitchFamily="49" charset="0"/>
              </a:rPr>
              <a:t>;</a:t>
            </a:r>
          </a:p>
          <a:p>
            <a:pPr indent="0">
              <a:buNone/>
            </a:pPr>
            <a:r>
              <a:rPr lang="en-US" sz="1600" b="1" dirty="0" err="1">
                <a:solidFill>
                  <a:srgbClr val="002060"/>
                </a:solidFill>
                <a:latin typeface="Courier New" pitchFamily="49" charset="0"/>
                <a:cs typeface="Courier New" pitchFamily="49" charset="0"/>
              </a:rPr>
              <a:t>HalfEdge</a:t>
            </a:r>
            <a:r>
              <a:rPr lang="en-US" sz="1600" b="1" dirty="0">
                <a:solidFill>
                  <a:srgbClr val="002060"/>
                </a:solidFill>
                <a:latin typeface="Courier New" pitchFamily="49" charset="0"/>
                <a:cs typeface="Courier New" pitchFamily="49" charset="0"/>
              </a:rPr>
              <a:t> </a:t>
            </a:r>
            <a:r>
              <a:rPr lang="en-US" sz="1600" b="1" dirty="0" smtClean="0">
                <a:solidFill>
                  <a:srgbClr val="FFC000"/>
                </a:solidFill>
                <a:latin typeface="Courier New" pitchFamily="49" charset="0"/>
                <a:cs typeface="Courier New" pitchFamily="49" charset="0"/>
              </a:rPr>
              <a:t>edge4</a:t>
            </a:r>
            <a:r>
              <a:rPr lang="en-US" sz="1600" b="1" dirty="0" smtClean="0">
                <a:solidFill>
                  <a:srgbClr val="FF0000"/>
                </a:solidFill>
                <a:latin typeface="Courier New" pitchFamily="49" charset="0"/>
                <a:cs typeface="Courier New" pitchFamily="49" charset="0"/>
              </a:rPr>
              <a:t> </a:t>
            </a:r>
            <a:r>
              <a:rPr lang="en-US" sz="1600" dirty="0">
                <a:latin typeface="Courier New" pitchFamily="49" charset="0"/>
                <a:cs typeface="Courier New" pitchFamily="49" charset="0"/>
              </a:rPr>
              <a:t>= </a:t>
            </a:r>
            <a:r>
              <a:rPr lang="en-US" sz="1600" b="1" dirty="0" smtClean="0">
                <a:solidFill>
                  <a:srgbClr val="00B0F0"/>
                </a:solidFill>
                <a:latin typeface="Courier New" pitchFamily="49" charset="0"/>
                <a:cs typeface="Courier New" pitchFamily="49" charset="0"/>
              </a:rPr>
              <a:t>edge3</a:t>
            </a:r>
            <a:r>
              <a:rPr lang="en-US" sz="1600" dirty="0" smtClean="0">
                <a:latin typeface="Courier New" pitchFamily="49" charset="0"/>
                <a:cs typeface="Courier New" pitchFamily="49" charset="0"/>
              </a:rPr>
              <a:t>.next</a:t>
            </a:r>
            <a:r>
              <a:rPr lang="en-US" sz="1600" dirty="0">
                <a:solidFill>
                  <a:srgbClr val="002060"/>
                </a:solidFill>
                <a:latin typeface="Courier New" pitchFamily="49" charset="0"/>
                <a:cs typeface="Courier New" pitchFamily="49" charset="0"/>
              </a:rPr>
              <a:t>;</a:t>
            </a:r>
            <a:endParaRPr lang="en-US" sz="1600" b="1" dirty="0">
              <a:solidFill>
                <a:srgbClr val="002060"/>
              </a:solidFill>
              <a:latin typeface="Courier New" pitchFamily="49" charset="0"/>
              <a:cs typeface="Courier New" pitchFamily="49" charset="0"/>
            </a:endParaRPr>
          </a:p>
          <a:p>
            <a:pPr indent="0">
              <a:buNone/>
            </a:pPr>
            <a:endParaRPr lang="en-US" sz="1600" b="1" dirty="0">
              <a:solidFill>
                <a:srgbClr val="002060"/>
              </a:solidFill>
              <a:latin typeface="Courier New" pitchFamily="49" charset="0"/>
              <a:cs typeface="Courier New" pitchFamily="49" charset="0"/>
            </a:endParaRPr>
          </a:p>
        </p:txBody>
      </p:sp>
      <p:cxnSp>
        <p:nvCxnSpPr>
          <p:cNvPr id="30" name="Straight Connector 29"/>
          <p:cNvCxnSpPr/>
          <p:nvPr/>
        </p:nvCxnSpPr>
        <p:spPr bwMode="auto">
          <a:xfrm flipV="1">
            <a:off x="6430315" y="2482137"/>
            <a:ext cx="803923" cy="165814"/>
          </a:xfrm>
          <a:prstGeom prst="line">
            <a:avLst/>
          </a:prstGeom>
          <a:solidFill>
            <a:schemeClr val="accent1"/>
          </a:solidFill>
          <a:ln w="0" cap="flat" cmpd="sng" algn="ctr">
            <a:solidFill>
              <a:srgbClr val="FF0000"/>
            </a:solidFill>
            <a:prstDash val="solid"/>
            <a:round/>
            <a:headEnd type="none" w="med" len="med"/>
            <a:tailEnd type="triangle" w="med" len="lg"/>
          </a:ln>
          <a:effectLst/>
        </p:spPr>
      </p:cxnSp>
      <p:cxnSp>
        <p:nvCxnSpPr>
          <p:cNvPr id="32" name="Straight Connector 31"/>
          <p:cNvCxnSpPr/>
          <p:nvPr/>
        </p:nvCxnSpPr>
        <p:spPr bwMode="auto">
          <a:xfrm flipH="1" flipV="1">
            <a:off x="6609042" y="1819275"/>
            <a:ext cx="985454" cy="123825"/>
          </a:xfrm>
          <a:prstGeom prst="line">
            <a:avLst/>
          </a:prstGeom>
          <a:solidFill>
            <a:schemeClr val="accent1"/>
          </a:solidFill>
          <a:ln w="0" cap="flat" cmpd="sng" algn="ctr">
            <a:solidFill>
              <a:srgbClr val="00B0F0"/>
            </a:solidFill>
            <a:prstDash val="solid"/>
            <a:round/>
            <a:headEnd type="none" w="med" len="med"/>
            <a:tailEnd type="triangle" w="med" len="lg"/>
          </a:ln>
          <a:effectLst/>
        </p:spPr>
      </p:cxnSp>
      <p:cxnSp>
        <p:nvCxnSpPr>
          <p:cNvPr id="34" name="Straight Connector 33"/>
          <p:cNvCxnSpPr/>
          <p:nvPr/>
        </p:nvCxnSpPr>
        <p:spPr bwMode="auto">
          <a:xfrm flipH="1" flipV="1">
            <a:off x="5957884" y="1741192"/>
            <a:ext cx="457204" cy="57450"/>
          </a:xfrm>
          <a:prstGeom prst="line">
            <a:avLst/>
          </a:prstGeom>
          <a:solidFill>
            <a:schemeClr val="accent1"/>
          </a:solidFill>
          <a:ln w="0" cap="flat" cmpd="sng" algn="ctr">
            <a:solidFill>
              <a:srgbClr val="FFC000"/>
            </a:solidFill>
            <a:prstDash val="solid"/>
            <a:round/>
            <a:headEnd type="none" w="med" len="med"/>
            <a:tailEnd type="triangle" w="med" len="lg"/>
          </a:ln>
          <a:effectLst/>
        </p:spPr>
      </p:cxnSp>
      <p:cxnSp>
        <p:nvCxnSpPr>
          <p:cNvPr id="37" name="Straight Connector 36"/>
          <p:cNvCxnSpPr/>
          <p:nvPr/>
        </p:nvCxnSpPr>
        <p:spPr bwMode="auto">
          <a:xfrm flipV="1">
            <a:off x="6338884" y="1795463"/>
            <a:ext cx="128588" cy="876300"/>
          </a:xfrm>
          <a:prstGeom prst="line">
            <a:avLst/>
          </a:prstGeom>
          <a:solidFill>
            <a:schemeClr val="accent1"/>
          </a:solidFill>
          <a:ln w="19050" cap="flat" cmpd="sng" algn="ctr">
            <a:solidFill>
              <a:srgbClr val="7030A0"/>
            </a:solidFill>
            <a:prstDash val="solid"/>
            <a:round/>
            <a:headEnd type="none" w="med" len="med"/>
            <a:tailEnd type="triangle" w="med" len="lg"/>
          </a:ln>
          <a:effectLst/>
        </p:spPr>
      </p:cxnSp>
      <p:sp>
        <p:nvSpPr>
          <p:cNvPr id="41" name="Content Placeholder 2"/>
          <p:cNvSpPr txBox="1">
            <a:spLocks/>
          </p:cNvSpPr>
          <p:nvPr/>
        </p:nvSpPr>
        <p:spPr>
          <a:xfrm>
            <a:off x="381000" y="2892459"/>
            <a:ext cx="5562600" cy="376242"/>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a:t>
            </a:r>
            <a:r>
              <a:rPr lang="en-US" sz="1600" b="1" dirty="0" err="1" smtClean="0">
                <a:solidFill>
                  <a:srgbClr val="7030A0"/>
                </a:solidFill>
                <a:latin typeface="Courier New" pitchFamily="49" charset="0"/>
                <a:cs typeface="Courier New" pitchFamily="49" charset="0"/>
              </a:rPr>
              <a:t>newEdge</a:t>
            </a:r>
            <a:r>
              <a:rPr lang="en-US" sz="1600" b="1" dirty="0" smtClean="0">
                <a:solidFill>
                  <a:srgbClr val="00B050"/>
                </a:solidFill>
                <a:latin typeface="Courier New" pitchFamily="49" charset="0"/>
                <a:cs typeface="Courier New" pitchFamily="49" charset="0"/>
              </a:rPr>
              <a:t> </a:t>
            </a:r>
            <a:r>
              <a:rPr lang="en-US" sz="1600" dirty="0" smtClean="0">
                <a:latin typeface="Courier New" pitchFamily="49" charset="0"/>
                <a:cs typeface="Courier New" pitchFamily="49" charset="0"/>
              </a:rPr>
              <a:t>= new </a:t>
            </a:r>
            <a:r>
              <a:rPr lang="en-US" sz="1600" dirty="0" err="1" smtClean="0">
                <a:latin typeface="Courier New" pitchFamily="49" charset="0"/>
                <a:cs typeface="Courier New" pitchFamily="49" charset="0"/>
              </a:rPr>
              <a:t>HalfEdge</a:t>
            </a:r>
            <a:r>
              <a:rPr lang="en-US" sz="1600" dirty="0" smtClean="0">
                <a:latin typeface="Courier New" pitchFamily="49" charset="0"/>
                <a:cs typeface="Courier New" pitchFamily="49" charset="0"/>
              </a:rPr>
              <a:t>;</a:t>
            </a:r>
          </a:p>
          <a:p>
            <a:pPr indent="0">
              <a:buNone/>
            </a:pPr>
            <a:endParaRPr lang="en-US" sz="1600" b="1" dirty="0">
              <a:solidFill>
                <a:srgbClr val="002060"/>
              </a:solidFill>
              <a:latin typeface="Courier New" pitchFamily="49" charset="0"/>
              <a:cs typeface="Courier New" pitchFamily="49" charset="0"/>
            </a:endParaRPr>
          </a:p>
        </p:txBody>
      </p:sp>
      <p:sp>
        <p:nvSpPr>
          <p:cNvPr id="47" name="Content Placeholder 2"/>
          <p:cNvSpPr txBox="1">
            <a:spLocks/>
          </p:cNvSpPr>
          <p:nvPr/>
        </p:nvSpPr>
        <p:spPr>
          <a:xfrm>
            <a:off x="381000" y="3486150"/>
            <a:ext cx="4676774" cy="17526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00B050"/>
                </a:solidFill>
                <a:latin typeface="Courier New" pitchFamily="49" charset="0"/>
                <a:cs typeface="Courier New" pitchFamily="49" charset="0"/>
              </a:rPr>
              <a:t>edge1</a:t>
            </a:r>
            <a:r>
              <a:rPr lang="en-US" sz="1600" dirty="0" smtClean="0">
                <a:latin typeface="Courier New" pitchFamily="49" charset="0"/>
                <a:cs typeface="Courier New" pitchFamily="49" charset="0"/>
              </a:rPr>
              <a:t>.next = </a:t>
            </a:r>
            <a:r>
              <a:rPr lang="en-US" sz="1600" b="1" dirty="0" err="1" smtClean="0">
                <a:solidFill>
                  <a:srgbClr val="7030A0"/>
                </a:solidFill>
                <a:latin typeface="Courier New" pitchFamily="49" charset="0"/>
                <a:cs typeface="Courier New" pitchFamily="49" charset="0"/>
              </a:rPr>
              <a:t>newEdge</a:t>
            </a:r>
            <a:r>
              <a:rPr lang="en-US" sz="1600" dirty="0" smtClean="0">
                <a:latin typeface="Courier New" pitchFamily="49" charset="0"/>
                <a:cs typeface="Courier New" pitchFamily="49" charset="0"/>
              </a:rPr>
              <a:t>;</a:t>
            </a:r>
          </a:p>
          <a:p>
            <a:pPr indent="0">
              <a:buFont typeface="Verdana" pitchFamily="34" charset="0"/>
              <a:buNone/>
            </a:pPr>
            <a:r>
              <a:rPr lang="en-US" sz="1600" b="1" dirty="0" err="1" smtClean="0">
                <a:solidFill>
                  <a:srgbClr val="7030A0"/>
                </a:solidFill>
                <a:latin typeface="Courier New" pitchFamily="49" charset="0"/>
                <a:cs typeface="Courier New" pitchFamily="49" charset="0"/>
              </a:rPr>
              <a:t>newEdge</a:t>
            </a:r>
            <a:r>
              <a:rPr lang="en-US" sz="1600" dirty="0" err="1" smtClean="0">
                <a:latin typeface="Courier New" pitchFamily="49" charset="0"/>
                <a:cs typeface="Courier New" pitchFamily="49" charset="0"/>
              </a:rPr>
              <a:t>.next</a:t>
            </a:r>
            <a:r>
              <a:rPr lang="en-US" sz="1600" dirty="0" smtClean="0">
                <a:latin typeface="Courier New" pitchFamily="49" charset="0"/>
                <a:cs typeface="Courier New" pitchFamily="49" charset="0"/>
              </a:rPr>
              <a:t> = </a:t>
            </a:r>
            <a:r>
              <a:rPr lang="en-US" sz="1600" b="1" dirty="0" smtClean="0">
                <a:solidFill>
                  <a:srgbClr val="FFC000"/>
                </a:solidFill>
                <a:latin typeface="Courier New" pitchFamily="49" charset="0"/>
                <a:cs typeface="Courier New" pitchFamily="49" charset="0"/>
              </a:rPr>
              <a:t>edge4</a:t>
            </a:r>
            <a:r>
              <a:rPr lang="en-US" sz="1600" dirty="0" smtClean="0">
                <a:latin typeface="Courier New" pitchFamily="49" charset="0"/>
                <a:cs typeface="Courier New" pitchFamily="49" charset="0"/>
              </a:rPr>
              <a:t>;</a:t>
            </a:r>
          </a:p>
          <a:p>
            <a:pPr indent="0">
              <a:buFont typeface="Verdana" pitchFamily="34" charset="0"/>
              <a:buNone/>
            </a:pPr>
            <a:r>
              <a:rPr lang="en-US" sz="1600" b="1" dirty="0" err="1" smtClean="0">
                <a:solidFill>
                  <a:srgbClr val="7030A0"/>
                </a:solidFill>
                <a:latin typeface="Courier New" pitchFamily="49" charset="0"/>
                <a:cs typeface="Courier New" pitchFamily="49" charset="0"/>
              </a:rPr>
              <a:t>newEdge</a:t>
            </a:r>
            <a:r>
              <a:rPr lang="en-US" sz="1600" dirty="0" err="1" smtClean="0">
                <a:latin typeface="Courier New" pitchFamily="49" charset="0"/>
                <a:cs typeface="Courier New" pitchFamily="49" charset="0"/>
              </a:rPr>
              <a:t>.face</a:t>
            </a:r>
            <a:r>
              <a:rPr lang="en-US" sz="1600" dirty="0" smtClean="0">
                <a:latin typeface="Courier New" pitchFamily="49" charset="0"/>
                <a:cs typeface="Courier New" pitchFamily="49" charset="0"/>
              </a:rPr>
              <a:t> = </a:t>
            </a:r>
            <a:r>
              <a:rPr lang="en-US" sz="1600" b="1" dirty="0" smtClean="0">
                <a:solidFill>
                  <a:srgbClr val="00B050"/>
                </a:solidFill>
                <a:latin typeface="Courier New" pitchFamily="49" charset="0"/>
                <a:cs typeface="Courier New" pitchFamily="49" charset="0"/>
              </a:rPr>
              <a:t>edge1</a:t>
            </a:r>
            <a:r>
              <a:rPr lang="en-US" sz="1600" dirty="0" smtClean="0">
                <a:latin typeface="Courier New" pitchFamily="49" charset="0"/>
                <a:cs typeface="Courier New" pitchFamily="49" charset="0"/>
              </a:rPr>
              <a:t>.face;</a:t>
            </a:r>
          </a:p>
          <a:p>
            <a:pPr indent="0">
              <a:buNone/>
            </a:pPr>
            <a:r>
              <a:rPr lang="en-US" sz="1600" b="1" dirty="0" err="1">
                <a:solidFill>
                  <a:srgbClr val="7030A0"/>
                </a:solidFill>
                <a:latin typeface="Courier New" pitchFamily="49" charset="0"/>
                <a:cs typeface="Courier New" pitchFamily="49" charset="0"/>
              </a:rPr>
              <a:t>newEdge</a:t>
            </a:r>
            <a:r>
              <a:rPr lang="en-US" sz="1600" dirty="0" err="1">
                <a:latin typeface="Courier New" pitchFamily="49" charset="0"/>
                <a:cs typeface="Courier New" pitchFamily="49" charset="0"/>
              </a:rPr>
              <a:t>.endPt</a:t>
            </a:r>
            <a:r>
              <a:rPr lang="en-US" sz="1600" dirty="0">
                <a:latin typeface="Courier New" pitchFamily="49" charset="0"/>
                <a:cs typeface="Courier New" pitchFamily="49" charset="0"/>
              </a:rPr>
              <a:t> = </a:t>
            </a:r>
            <a:r>
              <a:rPr lang="en-US" sz="1600" b="1" dirty="0">
                <a:latin typeface="Courier New" pitchFamily="49" charset="0"/>
                <a:cs typeface="Courier New" pitchFamily="49" charset="0"/>
              </a:rPr>
              <a:t>vert2</a:t>
            </a:r>
            <a:r>
              <a:rPr lang="en-US" sz="1600" dirty="0" smtClean="0">
                <a:latin typeface="Courier New" pitchFamily="49" charset="0"/>
                <a:cs typeface="Courier New" pitchFamily="49" charset="0"/>
              </a:rPr>
              <a:t>;</a:t>
            </a:r>
          </a:p>
          <a:p>
            <a:pPr indent="0">
              <a:buNone/>
            </a:pPr>
            <a:r>
              <a:rPr lang="en-US" sz="1600" b="1" dirty="0" smtClean="0">
                <a:solidFill>
                  <a:srgbClr val="00B050"/>
                </a:solidFill>
                <a:latin typeface="Courier New" pitchFamily="49" charset="0"/>
                <a:cs typeface="Courier New" pitchFamily="49" charset="0"/>
              </a:rPr>
              <a:t>edge1</a:t>
            </a:r>
            <a:r>
              <a:rPr lang="en-US" sz="1600" dirty="0" smtClean="0">
                <a:latin typeface="Courier New" pitchFamily="49" charset="0"/>
                <a:cs typeface="Courier New" pitchFamily="49" charset="0"/>
              </a:rPr>
              <a:t>.face.halfEdge = </a:t>
            </a:r>
            <a:r>
              <a:rPr lang="en-US" sz="1600" b="1" dirty="0" smtClean="0">
                <a:solidFill>
                  <a:srgbClr val="00B050"/>
                </a:solidFill>
                <a:latin typeface="Courier New" pitchFamily="49" charset="0"/>
                <a:cs typeface="Courier New" pitchFamily="49" charset="0"/>
              </a:rPr>
              <a:t>edge1</a:t>
            </a:r>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a:p>
            <a:pPr indent="0">
              <a:buFont typeface="Verdana" pitchFamily="34" charset="0"/>
              <a:buNone/>
            </a:pPr>
            <a:endParaRPr lang="en-US" sz="1600" dirty="0" smtClean="0">
              <a:latin typeface="Courier New" pitchFamily="49" charset="0"/>
              <a:cs typeface="Courier New" pitchFamily="49" charset="0"/>
            </a:endParaRPr>
          </a:p>
        </p:txBody>
      </p:sp>
    </p:spTree>
    <p:extLst>
      <p:ext uri="{BB962C8B-B14F-4D97-AF65-F5344CB8AC3E}">
        <p14:creationId xmlns:p14="http://schemas.microsoft.com/office/powerpoint/2010/main" val="2682032413"/>
      </p:ext>
    </p:extLst>
  </p:cSld>
  <p:clrMapOvr>
    <a:masterClrMapping/>
  </p:clrMapOvr>
  <mc:AlternateContent xmlns:mc="http://schemas.openxmlformats.org/markup-compatibility/2006" xmlns:p14="http://schemas.microsoft.com/office/powerpoint/2010/main">
    <mc:Choice Requires="p14">
      <p:transition spd="slow" p14:dur="2000" advTm="1514"/>
    </mc:Choice>
    <mc:Fallback xmlns="">
      <p:transition spd="slow" advTm="1514"/>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bwMode="auto">
          <a:xfrm>
            <a:off x="4581525" y="1662113"/>
            <a:ext cx="1933575" cy="1366837"/>
          </a:xfrm>
          <a:custGeom>
            <a:avLst/>
            <a:gdLst>
              <a:gd name="connsiteX0" fmla="*/ 1362075 w 1933575"/>
              <a:gd name="connsiteY0" fmla="*/ 0 h 1366837"/>
              <a:gd name="connsiteX1" fmla="*/ 0 w 1933575"/>
              <a:gd name="connsiteY1" fmla="*/ 904875 h 1366837"/>
              <a:gd name="connsiteX2" fmla="*/ 452438 w 1933575"/>
              <a:gd name="connsiteY2" fmla="*/ 1366837 h 1366837"/>
              <a:gd name="connsiteX3" fmla="*/ 1766888 w 1933575"/>
              <a:gd name="connsiteY3" fmla="*/ 1104900 h 1366837"/>
              <a:gd name="connsiteX4" fmla="*/ 1933575 w 1933575"/>
              <a:gd name="connsiteY4" fmla="*/ 66675 h 1366837"/>
              <a:gd name="connsiteX5" fmla="*/ 1362075 w 1933575"/>
              <a:gd name="connsiteY5" fmla="*/ 0 h 1366837"/>
              <a:gd name="connsiteX0" fmla="*/ 1362075 w 1933575"/>
              <a:gd name="connsiteY0" fmla="*/ 0 h 1366837"/>
              <a:gd name="connsiteX1" fmla="*/ 0 w 1933575"/>
              <a:gd name="connsiteY1" fmla="*/ 904875 h 1366837"/>
              <a:gd name="connsiteX2" fmla="*/ 452438 w 1933575"/>
              <a:gd name="connsiteY2" fmla="*/ 1366837 h 1366837"/>
              <a:gd name="connsiteX3" fmla="*/ 1785938 w 1933575"/>
              <a:gd name="connsiteY3" fmla="*/ 1095375 h 1366837"/>
              <a:gd name="connsiteX4" fmla="*/ 1933575 w 1933575"/>
              <a:gd name="connsiteY4" fmla="*/ 66675 h 1366837"/>
              <a:gd name="connsiteX5" fmla="*/ 1362075 w 1933575"/>
              <a:gd name="connsiteY5" fmla="*/ 0 h 136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575" h="1366837">
                <a:moveTo>
                  <a:pt x="1362075" y="0"/>
                </a:moveTo>
                <a:lnTo>
                  <a:pt x="0" y="904875"/>
                </a:lnTo>
                <a:lnTo>
                  <a:pt x="452438" y="1366837"/>
                </a:lnTo>
                <a:lnTo>
                  <a:pt x="1785938" y="1095375"/>
                </a:lnTo>
                <a:lnTo>
                  <a:pt x="1933575" y="66675"/>
                </a:lnTo>
                <a:lnTo>
                  <a:pt x="1362075" y="0"/>
                </a:lnTo>
                <a:close/>
              </a:path>
            </a:pathLst>
          </a:custGeom>
          <a:solidFill>
            <a:schemeClr val="tx1">
              <a:lumMod val="95000"/>
            </a:schemeClr>
          </a:solidFill>
          <a:ln w="0" cap="flat" cmpd="sng" algn="ctr">
            <a:solidFill>
              <a:srgbClr val="000000"/>
            </a:solidFill>
            <a:prstDash val="solid"/>
            <a:round/>
            <a:headEnd type="none" w="med" len="med"/>
            <a:tailEnd type="none" w="med" len="med"/>
          </a:ln>
          <a:effectLst/>
        </p:spPr>
        <p:txBody>
          <a:bodyPr rtlCol="0" anchor="ctr"/>
          <a:lstStyle/>
          <a:p>
            <a:pPr algn="ctr"/>
            <a:endParaRPr lang="en-US"/>
          </a:p>
        </p:txBody>
      </p:sp>
      <p:sp>
        <p:nvSpPr>
          <p:cNvPr id="2" name="Title 1"/>
          <p:cNvSpPr>
            <a:spLocks noGrp="1"/>
          </p:cNvSpPr>
          <p:nvPr>
            <p:ph type="title"/>
          </p:nvPr>
        </p:nvSpPr>
        <p:spPr/>
        <p:txBody>
          <a:bodyPr/>
          <a:lstStyle/>
          <a:p>
            <a:r>
              <a:rPr lang="en-US" dirty="0" smtClean="0"/>
              <a:t>Simple Operations</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Split a face</a:t>
            </a:r>
          </a:p>
        </p:txBody>
      </p:sp>
      <p:cxnSp>
        <p:nvCxnSpPr>
          <p:cNvPr id="11" name="Straight Connector 10"/>
          <p:cNvCxnSpPr/>
          <p:nvPr/>
        </p:nvCxnSpPr>
        <p:spPr bwMode="auto">
          <a:xfrm flipV="1">
            <a:off x="5029200" y="2571750"/>
            <a:ext cx="22860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 name="Straight Connector 13"/>
          <p:cNvCxnSpPr/>
          <p:nvPr/>
        </p:nvCxnSpPr>
        <p:spPr bwMode="auto">
          <a:xfrm flipV="1">
            <a:off x="7315200" y="1881818"/>
            <a:ext cx="457200" cy="68993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flipH="1" flipV="1">
            <a:off x="5943600" y="1657350"/>
            <a:ext cx="1828800" cy="22446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H="1">
            <a:off x="4572000" y="1657350"/>
            <a:ext cx="1371600" cy="9144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a:off x="4572000" y="2571750"/>
            <a:ext cx="4572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9" name="Oval 28"/>
          <p:cNvSpPr/>
          <p:nvPr/>
        </p:nvSpPr>
        <p:spPr bwMode="auto">
          <a:xfrm>
            <a:off x="6311358" y="2713600"/>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1" name="Oval 30"/>
          <p:cNvSpPr/>
          <p:nvPr/>
        </p:nvSpPr>
        <p:spPr bwMode="auto">
          <a:xfrm>
            <a:off x="6463758" y="1677014"/>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3" name="Oval 32"/>
          <p:cNvSpPr/>
          <p:nvPr/>
        </p:nvSpPr>
        <p:spPr bwMode="auto">
          <a:xfrm>
            <a:off x="7267570" y="2519357"/>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5" name="Oval 34"/>
          <p:cNvSpPr/>
          <p:nvPr/>
        </p:nvSpPr>
        <p:spPr bwMode="auto">
          <a:xfrm>
            <a:off x="7715244" y="1838320"/>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6" name="Oval 35"/>
          <p:cNvSpPr/>
          <p:nvPr/>
        </p:nvSpPr>
        <p:spPr bwMode="auto">
          <a:xfrm>
            <a:off x="5886454" y="1614493"/>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8" name="Oval 37"/>
          <p:cNvSpPr/>
          <p:nvPr/>
        </p:nvSpPr>
        <p:spPr bwMode="auto">
          <a:xfrm>
            <a:off x="4543422" y="2519367"/>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9" name="Oval 38"/>
          <p:cNvSpPr/>
          <p:nvPr/>
        </p:nvSpPr>
        <p:spPr bwMode="auto">
          <a:xfrm>
            <a:off x="4981580" y="2976567"/>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4" name="Straight Connector 43"/>
          <p:cNvCxnSpPr/>
          <p:nvPr/>
        </p:nvCxnSpPr>
        <p:spPr bwMode="auto">
          <a:xfrm flipV="1">
            <a:off x="5057774" y="2672962"/>
            <a:ext cx="1262063" cy="260306"/>
          </a:xfrm>
          <a:prstGeom prst="line">
            <a:avLst/>
          </a:prstGeom>
          <a:solidFill>
            <a:schemeClr val="accent1"/>
          </a:solidFill>
          <a:ln w="0" cap="flat" cmpd="sng" algn="ctr">
            <a:solidFill>
              <a:srgbClr val="00B050"/>
            </a:solidFill>
            <a:prstDash val="solid"/>
            <a:round/>
            <a:headEnd type="none" w="med" len="med"/>
            <a:tailEnd type="triangle" w="med" len="lg"/>
          </a:ln>
          <a:effectLst/>
        </p:spPr>
      </p:cxnSp>
      <p:grpSp>
        <p:nvGrpSpPr>
          <p:cNvPr id="4" name="Group 3"/>
          <p:cNvGrpSpPr/>
          <p:nvPr/>
        </p:nvGrpSpPr>
        <p:grpSpPr>
          <a:xfrm>
            <a:off x="6310322" y="1678038"/>
            <a:ext cx="247650" cy="1131836"/>
            <a:chOff x="6629400" y="1668514"/>
            <a:chExt cx="247650" cy="1131836"/>
          </a:xfrm>
        </p:grpSpPr>
        <p:sp>
          <p:nvSpPr>
            <p:cNvPr id="40" name="Oval 39"/>
            <p:cNvSpPr/>
            <p:nvPr/>
          </p:nvSpPr>
          <p:spPr bwMode="auto">
            <a:xfrm>
              <a:off x="6629400" y="2705100"/>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3" name="Oval 42"/>
            <p:cNvSpPr/>
            <p:nvPr/>
          </p:nvSpPr>
          <p:spPr bwMode="auto">
            <a:xfrm>
              <a:off x="6781800" y="1668514"/>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72" name="Content Placeholder 2"/>
          <p:cNvSpPr txBox="1">
            <a:spLocks/>
          </p:cNvSpPr>
          <p:nvPr/>
        </p:nvSpPr>
        <p:spPr>
          <a:xfrm>
            <a:off x="6066261" y="2783628"/>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latin typeface="Courier New" pitchFamily="49" charset="0"/>
                <a:cs typeface="Courier New" pitchFamily="49" charset="0"/>
              </a:rPr>
              <a:t>vert1</a:t>
            </a:r>
          </a:p>
          <a:p>
            <a:pPr indent="0">
              <a:buFont typeface="Verdana" pitchFamily="34" charset="0"/>
              <a:buNone/>
            </a:pPr>
            <a:endParaRPr lang="en-US" sz="1600" b="1" dirty="0" smtClean="0">
              <a:latin typeface="Courier New" pitchFamily="49" charset="0"/>
              <a:cs typeface="Courier New" pitchFamily="49" charset="0"/>
            </a:endParaRPr>
          </a:p>
        </p:txBody>
      </p:sp>
      <p:sp>
        <p:nvSpPr>
          <p:cNvPr id="73" name="Content Placeholder 2"/>
          <p:cNvSpPr txBox="1">
            <a:spLocks/>
          </p:cNvSpPr>
          <p:nvPr/>
        </p:nvSpPr>
        <p:spPr>
          <a:xfrm>
            <a:off x="6172200" y="1340272"/>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latin typeface="Courier New" pitchFamily="49" charset="0"/>
                <a:cs typeface="Courier New" pitchFamily="49" charset="0"/>
              </a:rPr>
              <a:t>vert2</a:t>
            </a:r>
          </a:p>
          <a:p>
            <a:pPr indent="0">
              <a:buFont typeface="Verdana" pitchFamily="34" charset="0"/>
              <a:buNone/>
            </a:pPr>
            <a:endParaRPr lang="en-US" sz="1600" b="1" dirty="0" smtClean="0">
              <a:latin typeface="Courier New" pitchFamily="49" charset="0"/>
              <a:cs typeface="Courier New" pitchFamily="49" charset="0"/>
            </a:endParaRPr>
          </a:p>
        </p:txBody>
      </p:sp>
      <p:cxnSp>
        <p:nvCxnSpPr>
          <p:cNvPr id="30" name="Straight Connector 29"/>
          <p:cNvCxnSpPr/>
          <p:nvPr/>
        </p:nvCxnSpPr>
        <p:spPr bwMode="auto">
          <a:xfrm flipV="1">
            <a:off x="6430315" y="2482137"/>
            <a:ext cx="803923" cy="165814"/>
          </a:xfrm>
          <a:prstGeom prst="line">
            <a:avLst/>
          </a:prstGeom>
          <a:solidFill>
            <a:schemeClr val="accent1"/>
          </a:solidFill>
          <a:ln w="0" cap="flat" cmpd="sng" algn="ctr">
            <a:solidFill>
              <a:srgbClr val="FF0000"/>
            </a:solidFill>
            <a:prstDash val="solid"/>
            <a:round/>
            <a:headEnd type="none" w="med" len="med"/>
            <a:tailEnd type="triangle" w="med" len="lg"/>
          </a:ln>
          <a:effectLst/>
        </p:spPr>
      </p:cxnSp>
      <p:cxnSp>
        <p:nvCxnSpPr>
          <p:cNvPr id="32" name="Straight Connector 31"/>
          <p:cNvCxnSpPr/>
          <p:nvPr/>
        </p:nvCxnSpPr>
        <p:spPr bwMode="auto">
          <a:xfrm flipH="1" flipV="1">
            <a:off x="6609042" y="1819275"/>
            <a:ext cx="985454" cy="123825"/>
          </a:xfrm>
          <a:prstGeom prst="line">
            <a:avLst/>
          </a:prstGeom>
          <a:solidFill>
            <a:schemeClr val="accent1"/>
          </a:solidFill>
          <a:ln w="0" cap="flat" cmpd="sng" algn="ctr">
            <a:solidFill>
              <a:srgbClr val="00B0F0"/>
            </a:solidFill>
            <a:prstDash val="solid"/>
            <a:round/>
            <a:headEnd type="none" w="med" len="med"/>
            <a:tailEnd type="triangle" w="med" len="lg"/>
          </a:ln>
          <a:effectLst/>
        </p:spPr>
      </p:cxnSp>
      <p:cxnSp>
        <p:nvCxnSpPr>
          <p:cNvPr id="34" name="Straight Connector 33"/>
          <p:cNvCxnSpPr/>
          <p:nvPr/>
        </p:nvCxnSpPr>
        <p:spPr bwMode="auto">
          <a:xfrm flipH="1" flipV="1">
            <a:off x="5957884" y="1741192"/>
            <a:ext cx="457204" cy="57450"/>
          </a:xfrm>
          <a:prstGeom prst="line">
            <a:avLst/>
          </a:prstGeom>
          <a:solidFill>
            <a:schemeClr val="accent1"/>
          </a:solidFill>
          <a:ln w="0" cap="flat" cmpd="sng" algn="ctr">
            <a:solidFill>
              <a:srgbClr val="FFC000"/>
            </a:solidFill>
            <a:prstDash val="solid"/>
            <a:round/>
            <a:headEnd type="none" w="med" len="med"/>
            <a:tailEnd type="triangle" w="med" len="lg"/>
          </a:ln>
          <a:effectLst/>
        </p:spPr>
      </p:cxnSp>
      <p:cxnSp>
        <p:nvCxnSpPr>
          <p:cNvPr id="37" name="Straight Connector 36"/>
          <p:cNvCxnSpPr/>
          <p:nvPr/>
        </p:nvCxnSpPr>
        <p:spPr bwMode="auto">
          <a:xfrm flipV="1">
            <a:off x="6338884" y="1795463"/>
            <a:ext cx="128588" cy="876300"/>
          </a:xfrm>
          <a:prstGeom prst="line">
            <a:avLst/>
          </a:prstGeom>
          <a:solidFill>
            <a:schemeClr val="accent1"/>
          </a:solidFill>
          <a:ln w="19050" cap="flat" cmpd="sng" algn="ctr">
            <a:solidFill>
              <a:srgbClr val="7030A0"/>
            </a:solidFill>
            <a:prstDash val="solid"/>
            <a:round/>
            <a:headEnd type="none" w="med" len="med"/>
            <a:tailEnd type="triangle" w="med" len="lg"/>
          </a:ln>
          <a:effectLst/>
        </p:spPr>
      </p:cxnSp>
      <p:sp>
        <p:nvSpPr>
          <p:cNvPr id="41" name="Content Placeholder 2"/>
          <p:cNvSpPr txBox="1">
            <a:spLocks/>
          </p:cNvSpPr>
          <p:nvPr/>
        </p:nvSpPr>
        <p:spPr>
          <a:xfrm>
            <a:off x="381000" y="1738308"/>
            <a:ext cx="5562600" cy="376242"/>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002060"/>
                </a:solidFill>
                <a:latin typeface="Courier New" pitchFamily="49" charset="0"/>
                <a:cs typeface="Courier New" pitchFamily="49" charset="0"/>
              </a:rPr>
              <a:t>HalfEdge</a:t>
            </a:r>
            <a:r>
              <a:rPr lang="en-US" sz="1600" b="1" dirty="0" smtClean="0">
                <a:solidFill>
                  <a:srgbClr val="002060"/>
                </a:solidFill>
                <a:latin typeface="Courier New" pitchFamily="49" charset="0"/>
                <a:cs typeface="Courier New" pitchFamily="49" charset="0"/>
              </a:rPr>
              <a:t> </a:t>
            </a:r>
            <a:r>
              <a:rPr lang="en-US" sz="1600" b="1" dirty="0" smtClean="0">
                <a:solidFill>
                  <a:srgbClr val="918E00"/>
                </a:solidFill>
                <a:latin typeface="Courier New" pitchFamily="49" charset="0"/>
                <a:cs typeface="Courier New" pitchFamily="49" charset="0"/>
              </a:rPr>
              <a:t>newEd2</a:t>
            </a:r>
            <a:r>
              <a:rPr lang="en-US" sz="1600" b="1" dirty="0" smtClean="0">
                <a:solidFill>
                  <a:srgbClr val="00B050"/>
                </a:solidFill>
                <a:latin typeface="Courier New" pitchFamily="49" charset="0"/>
                <a:cs typeface="Courier New" pitchFamily="49" charset="0"/>
              </a:rPr>
              <a:t> </a:t>
            </a:r>
            <a:r>
              <a:rPr lang="en-US" sz="1600" dirty="0" smtClean="0">
                <a:latin typeface="Courier New" pitchFamily="49" charset="0"/>
                <a:cs typeface="Courier New" pitchFamily="49" charset="0"/>
              </a:rPr>
              <a:t>= new </a:t>
            </a:r>
            <a:r>
              <a:rPr lang="en-US" sz="1600" dirty="0" err="1" smtClean="0">
                <a:latin typeface="Courier New" pitchFamily="49" charset="0"/>
                <a:cs typeface="Courier New" pitchFamily="49" charset="0"/>
              </a:rPr>
              <a:t>HalfEdge</a:t>
            </a:r>
            <a:r>
              <a:rPr lang="en-US" sz="1600" dirty="0" smtClean="0">
                <a:latin typeface="Courier New" pitchFamily="49" charset="0"/>
                <a:cs typeface="Courier New" pitchFamily="49" charset="0"/>
              </a:rPr>
              <a:t>;</a:t>
            </a:r>
          </a:p>
          <a:p>
            <a:pPr indent="0">
              <a:buNone/>
            </a:pPr>
            <a:endParaRPr lang="en-US" sz="1600" b="1" dirty="0">
              <a:solidFill>
                <a:srgbClr val="002060"/>
              </a:solidFill>
              <a:latin typeface="Courier New" pitchFamily="49" charset="0"/>
              <a:cs typeface="Courier New" pitchFamily="49" charset="0"/>
            </a:endParaRPr>
          </a:p>
        </p:txBody>
      </p:sp>
      <p:sp>
        <p:nvSpPr>
          <p:cNvPr id="42" name="Content Placeholder 2"/>
          <p:cNvSpPr txBox="1">
            <a:spLocks/>
          </p:cNvSpPr>
          <p:nvPr/>
        </p:nvSpPr>
        <p:spPr>
          <a:xfrm rot="16677399">
            <a:off x="5987202" y="1833146"/>
            <a:ext cx="1336288" cy="376242"/>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918E00"/>
                </a:solidFill>
                <a:latin typeface="Courier New" pitchFamily="49" charset="0"/>
                <a:cs typeface="Courier New" pitchFamily="49" charset="0"/>
              </a:rPr>
              <a:t>newEd2</a:t>
            </a:r>
            <a:endParaRPr lang="en-US" sz="1600" dirty="0" smtClean="0">
              <a:latin typeface="Courier New" pitchFamily="49" charset="0"/>
              <a:cs typeface="Courier New" pitchFamily="49" charset="0"/>
            </a:endParaRPr>
          </a:p>
        </p:txBody>
      </p:sp>
      <p:cxnSp>
        <p:nvCxnSpPr>
          <p:cNvPr id="45" name="Straight Connector 44"/>
          <p:cNvCxnSpPr/>
          <p:nvPr/>
        </p:nvCxnSpPr>
        <p:spPr bwMode="auto">
          <a:xfrm flipV="1">
            <a:off x="6434128" y="1809742"/>
            <a:ext cx="128588" cy="876300"/>
          </a:xfrm>
          <a:prstGeom prst="line">
            <a:avLst/>
          </a:prstGeom>
          <a:solidFill>
            <a:schemeClr val="accent1"/>
          </a:solidFill>
          <a:ln w="19050" cap="flat" cmpd="sng" algn="ctr">
            <a:solidFill>
              <a:srgbClr val="A4A000"/>
            </a:solidFill>
            <a:prstDash val="solid"/>
            <a:round/>
            <a:headEnd type="triangle" w="med" len="lg"/>
            <a:tailEnd type="none" w="med" len="lg"/>
          </a:ln>
          <a:effectLst/>
        </p:spPr>
      </p:cxnSp>
      <p:sp>
        <p:nvSpPr>
          <p:cNvPr id="46" name="Content Placeholder 2"/>
          <p:cNvSpPr txBox="1">
            <a:spLocks/>
          </p:cNvSpPr>
          <p:nvPr/>
        </p:nvSpPr>
        <p:spPr>
          <a:xfrm>
            <a:off x="381000" y="2343150"/>
            <a:ext cx="3733800" cy="8382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solidFill>
                  <a:srgbClr val="918E00"/>
                </a:solidFill>
                <a:latin typeface="Courier New" pitchFamily="49" charset="0"/>
                <a:cs typeface="Courier New" pitchFamily="49" charset="0"/>
              </a:rPr>
              <a:t>newEd2</a:t>
            </a:r>
            <a:r>
              <a:rPr lang="en-US" sz="1600" dirty="0" smtClean="0">
                <a:latin typeface="Courier New" pitchFamily="49" charset="0"/>
                <a:cs typeface="Courier New" pitchFamily="49" charset="0"/>
              </a:rPr>
              <a:t>.next = </a:t>
            </a:r>
            <a:r>
              <a:rPr lang="en-US" sz="1600" b="1" dirty="0" smtClean="0">
                <a:solidFill>
                  <a:srgbClr val="FF0000"/>
                </a:solidFill>
                <a:latin typeface="Courier New" pitchFamily="49" charset="0"/>
                <a:cs typeface="Courier New" pitchFamily="49" charset="0"/>
              </a:rPr>
              <a:t>edge2</a:t>
            </a:r>
            <a:r>
              <a:rPr lang="en-US" sz="1600" dirty="0" smtClean="0">
                <a:latin typeface="Courier New" pitchFamily="49" charset="0"/>
                <a:cs typeface="Courier New" pitchFamily="49" charset="0"/>
              </a:rPr>
              <a:t>;</a:t>
            </a:r>
          </a:p>
          <a:p>
            <a:pPr indent="0">
              <a:buNone/>
            </a:pPr>
            <a:r>
              <a:rPr lang="en-US" sz="1600" b="1" dirty="0" smtClean="0">
                <a:solidFill>
                  <a:srgbClr val="918E00"/>
                </a:solidFill>
                <a:latin typeface="Courier New" pitchFamily="49" charset="0"/>
                <a:cs typeface="Courier New" pitchFamily="49" charset="0"/>
              </a:rPr>
              <a:t>newEd2</a:t>
            </a:r>
            <a:r>
              <a:rPr lang="en-US" sz="1600" dirty="0" smtClean="0">
                <a:latin typeface="Courier New" pitchFamily="49" charset="0"/>
                <a:cs typeface="Courier New" pitchFamily="49" charset="0"/>
              </a:rPr>
              <a:t>.endPt </a:t>
            </a:r>
            <a:r>
              <a:rPr lang="en-US" sz="1600" dirty="0">
                <a:latin typeface="Courier New" pitchFamily="49" charset="0"/>
                <a:cs typeface="Courier New" pitchFamily="49" charset="0"/>
              </a:rPr>
              <a:t>= </a:t>
            </a:r>
            <a:r>
              <a:rPr lang="en-US" sz="1600" b="1" dirty="0" smtClean="0">
                <a:latin typeface="Courier New" pitchFamily="49" charset="0"/>
                <a:cs typeface="Courier New" pitchFamily="49" charset="0"/>
              </a:rPr>
              <a:t>vert1</a:t>
            </a:r>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a:p>
            <a:pPr indent="0">
              <a:buFont typeface="Verdana" pitchFamily="34" charset="0"/>
              <a:buNone/>
            </a:pPr>
            <a:r>
              <a:rPr lang="en-US" sz="1600" b="1" dirty="0" smtClean="0">
                <a:solidFill>
                  <a:srgbClr val="00B0F0"/>
                </a:solidFill>
                <a:latin typeface="Courier New" pitchFamily="49" charset="0"/>
                <a:cs typeface="Courier New" pitchFamily="49" charset="0"/>
              </a:rPr>
              <a:t>edge3</a:t>
            </a:r>
            <a:r>
              <a:rPr lang="en-US" sz="1600" dirty="0" smtClean="0">
                <a:latin typeface="Courier New" pitchFamily="49" charset="0"/>
                <a:cs typeface="Courier New" pitchFamily="49" charset="0"/>
              </a:rPr>
              <a:t>.next = </a:t>
            </a:r>
            <a:r>
              <a:rPr lang="en-US" sz="1600" b="1" dirty="0" smtClean="0">
                <a:solidFill>
                  <a:srgbClr val="918E00"/>
                </a:solidFill>
                <a:latin typeface="Courier New" pitchFamily="49" charset="0"/>
                <a:cs typeface="Courier New" pitchFamily="49" charset="0"/>
              </a:rPr>
              <a:t>newEd2</a:t>
            </a:r>
            <a:r>
              <a:rPr lang="en-US" sz="1600" dirty="0" smtClean="0">
                <a:latin typeface="Courier New" pitchFamily="49" charset="0"/>
                <a:cs typeface="Courier New" pitchFamily="49" charset="0"/>
              </a:rPr>
              <a:t>;</a:t>
            </a:r>
          </a:p>
        </p:txBody>
      </p:sp>
      <p:sp>
        <p:nvSpPr>
          <p:cNvPr id="48" name="Content Placeholder 2"/>
          <p:cNvSpPr txBox="1">
            <a:spLocks/>
          </p:cNvSpPr>
          <p:nvPr/>
        </p:nvSpPr>
        <p:spPr>
          <a:xfrm>
            <a:off x="381000" y="3486150"/>
            <a:ext cx="3733800" cy="8382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solidFill>
                  <a:srgbClr val="7030A0"/>
                </a:solidFill>
                <a:latin typeface="Courier New" pitchFamily="49" charset="0"/>
                <a:cs typeface="Courier New" pitchFamily="49" charset="0"/>
              </a:rPr>
              <a:t>newEdge</a:t>
            </a:r>
            <a:r>
              <a:rPr lang="en-US" sz="1600" dirty="0" err="1" smtClean="0">
                <a:latin typeface="Courier New" pitchFamily="49" charset="0"/>
                <a:cs typeface="Courier New" pitchFamily="49" charset="0"/>
              </a:rPr>
              <a:t>.opposite</a:t>
            </a:r>
            <a:r>
              <a:rPr lang="en-US" sz="1600" dirty="0" smtClean="0">
                <a:latin typeface="Courier New" pitchFamily="49" charset="0"/>
                <a:cs typeface="Courier New" pitchFamily="49" charset="0"/>
              </a:rPr>
              <a:t> = </a:t>
            </a:r>
            <a:r>
              <a:rPr lang="en-US" sz="1600" b="1" dirty="0" smtClean="0">
                <a:solidFill>
                  <a:srgbClr val="918E00"/>
                </a:solidFill>
                <a:latin typeface="Courier New" pitchFamily="49" charset="0"/>
                <a:cs typeface="Courier New" pitchFamily="49" charset="0"/>
              </a:rPr>
              <a:t>newEd2;</a:t>
            </a:r>
          </a:p>
          <a:p>
            <a:pPr indent="0">
              <a:buFont typeface="Verdana" pitchFamily="34" charset="0"/>
              <a:buNone/>
            </a:pPr>
            <a:r>
              <a:rPr lang="en-US" sz="1600" b="1" dirty="0" smtClean="0">
                <a:solidFill>
                  <a:srgbClr val="918E00"/>
                </a:solidFill>
                <a:latin typeface="Courier New" pitchFamily="49" charset="0"/>
                <a:cs typeface="Courier New" pitchFamily="49" charset="0"/>
              </a:rPr>
              <a:t>newEd2</a:t>
            </a:r>
            <a:r>
              <a:rPr lang="en-US" sz="1600" dirty="0" smtClean="0">
                <a:latin typeface="Courier New" pitchFamily="49" charset="0"/>
                <a:cs typeface="Courier New" pitchFamily="49" charset="0"/>
              </a:rPr>
              <a:t>.opposite = </a:t>
            </a:r>
            <a:r>
              <a:rPr lang="en-US" sz="1600" b="1" dirty="0" err="1" smtClean="0">
                <a:solidFill>
                  <a:srgbClr val="7030A0"/>
                </a:solidFill>
                <a:latin typeface="Courier New" pitchFamily="49" charset="0"/>
                <a:cs typeface="Courier New" pitchFamily="49" charset="0"/>
              </a:rPr>
              <a:t>newEdge</a:t>
            </a:r>
            <a:r>
              <a:rPr lang="en-US" sz="1600" b="1" dirty="0" smtClean="0">
                <a:solidFill>
                  <a:srgbClr val="918E00"/>
                </a:solidFill>
                <a:latin typeface="Courier New" pitchFamily="49" charset="0"/>
                <a:cs typeface="Courier New" pitchFamily="49" charset="0"/>
              </a:rPr>
              <a:t>;</a:t>
            </a:r>
            <a:endParaRPr lang="en-US" sz="1600" dirty="0" smtClean="0">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806047067"/>
      </p:ext>
    </p:extLst>
  </p:cSld>
  <p:clrMapOvr>
    <a:masterClrMapping/>
  </p:clrMapOvr>
  <mc:AlternateContent xmlns:mc="http://schemas.openxmlformats.org/markup-compatibility/2006" xmlns:p14="http://schemas.microsoft.com/office/powerpoint/2010/main">
    <mc:Choice Requires="p14">
      <p:transition spd="slow" p14:dur="2000" advTm="13756"/>
    </mc:Choice>
    <mc:Fallback xmlns="">
      <p:transition spd="slow" advTm="137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2114550"/>
            <a:ext cx="8077200" cy="781050"/>
          </a:xfrm>
        </p:spPr>
        <p:txBody>
          <a:bodyPr/>
          <a:lstStyle/>
          <a:p>
            <a:r>
              <a:rPr lang="en-US" sz="2800" dirty="0" smtClean="0"/>
              <a:t>Part 1: Explicit Boundary Representations</a:t>
            </a:r>
          </a:p>
        </p:txBody>
      </p:sp>
    </p:spTree>
    <p:extLst>
      <p:ext uri="{BB962C8B-B14F-4D97-AF65-F5344CB8AC3E}">
        <p14:creationId xmlns:p14="http://schemas.microsoft.com/office/powerpoint/2010/main" val="887134251"/>
      </p:ext>
    </p:extLst>
  </p:cSld>
  <p:clrMapOvr>
    <a:masterClrMapping/>
  </p:clrMapOvr>
  <mc:AlternateContent xmlns:mc="http://schemas.openxmlformats.org/markup-compatibility/2006" xmlns:p14="http://schemas.microsoft.com/office/powerpoint/2010/main">
    <mc:Choice Requires="p14">
      <p:transition spd="slow" p14:dur="2000" advTm="7510"/>
    </mc:Choice>
    <mc:Fallback xmlns="">
      <p:transition spd="slow" advTm="751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49"/>
          <p:cNvSpPr/>
          <p:nvPr/>
        </p:nvSpPr>
        <p:spPr bwMode="auto">
          <a:xfrm>
            <a:off x="6356774" y="1724017"/>
            <a:ext cx="1414462" cy="1047750"/>
          </a:xfrm>
          <a:custGeom>
            <a:avLst/>
            <a:gdLst>
              <a:gd name="connsiteX0" fmla="*/ 1362075 w 1933575"/>
              <a:gd name="connsiteY0" fmla="*/ 0 h 1366837"/>
              <a:gd name="connsiteX1" fmla="*/ 0 w 1933575"/>
              <a:gd name="connsiteY1" fmla="*/ 904875 h 1366837"/>
              <a:gd name="connsiteX2" fmla="*/ 452438 w 1933575"/>
              <a:gd name="connsiteY2" fmla="*/ 1366837 h 1366837"/>
              <a:gd name="connsiteX3" fmla="*/ 1766888 w 1933575"/>
              <a:gd name="connsiteY3" fmla="*/ 1104900 h 1366837"/>
              <a:gd name="connsiteX4" fmla="*/ 1933575 w 1933575"/>
              <a:gd name="connsiteY4" fmla="*/ 66675 h 1366837"/>
              <a:gd name="connsiteX5" fmla="*/ 1362075 w 1933575"/>
              <a:gd name="connsiteY5" fmla="*/ 0 h 1366837"/>
              <a:gd name="connsiteX0" fmla="*/ 1362075 w 1933575"/>
              <a:gd name="connsiteY0" fmla="*/ 0 h 1366837"/>
              <a:gd name="connsiteX1" fmla="*/ 0 w 1933575"/>
              <a:gd name="connsiteY1" fmla="*/ 904875 h 1366837"/>
              <a:gd name="connsiteX2" fmla="*/ 452438 w 1933575"/>
              <a:gd name="connsiteY2" fmla="*/ 1366837 h 1366837"/>
              <a:gd name="connsiteX3" fmla="*/ 1785938 w 1933575"/>
              <a:gd name="connsiteY3" fmla="*/ 1095375 h 1366837"/>
              <a:gd name="connsiteX4" fmla="*/ 1933575 w 1933575"/>
              <a:gd name="connsiteY4" fmla="*/ 66675 h 1366837"/>
              <a:gd name="connsiteX5" fmla="*/ 1362075 w 1933575"/>
              <a:gd name="connsiteY5" fmla="*/ 0 h 1366837"/>
              <a:gd name="connsiteX0" fmla="*/ 1362075 w 1933575"/>
              <a:gd name="connsiteY0" fmla="*/ 0 h 1366837"/>
              <a:gd name="connsiteX1" fmla="*/ 0 w 1933575"/>
              <a:gd name="connsiteY1" fmla="*/ 904875 h 1366837"/>
              <a:gd name="connsiteX2" fmla="*/ 452438 w 1933575"/>
              <a:gd name="connsiteY2" fmla="*/ 1366837 h 1366837"/>
              <a:gd name="connsiteX3" fmla="*/ 1933575 w 1933575"/>
              <a:gd name="connsiteY3" fmla="*/ 66675 h 1366837"/>
              <a:gd name="connsiteX4" fmla="*/ 1362075 w 1933575"/>
              <a:gd name="connsiteY4" fmla="*/ 0 h 1366837"/>
              <a:gd name="connsiteX0" fmla="*/ 1704975 w 1933575"/>
              <a:gd name="connsiteY0" fmla="*/ 0 h 2176462"/>
              <a:gd name="connsiteX1" fmla="*/ 0 w 1933575"/>
              <a:gd name="connsiteY1" fmla="*/ 1714500 h 2176462"/>
              <a:gd name="connsiteX2" fmla="*/ 452438 w 1933575"/>
              <a:gd name="connsiteY2" fmla="*/ 2176462 h 2176462"/>
              <a:gd name="connsiteX3" fmla="*/ 1933575 w 1933575"/>
              <a:gd name="connsiteY3" fmla="*/ 876300 h 2176462"/>
              <a:gd name="connsiteX4" fmla="*/ 1704975 w 1933575"/>
              <a:gd name="connsiteY4" fmla="*/ 0 h 2176462"/>
              <a:gd name="connsiteX0" fmla="*/ 1252537 w 1481137"/>
              <a:gd name="connsiteY0" fmla="*/ 152400 h 2328862"/>
              <a:gd name="connsiteX1" fmla="*/ 0 w 1481137"/>
              <a:gd name="connsiteY1" fmla="*/ 0 h 2328862"/>
              <a:gd name="connsiteX2" fmla="*/ 0 w 1481137"/>
              <a:gd name="connsiteY2" fmla="*/ 2328862 h 2328862"/>
              <a:gd name="connsiteX3" fmla="*/ 1481137 w 1481137"/>
              <a:gd name="connsiteY3" fmla="*/ 1028700 h 2328862"/>
              <a:gd name="connsiteX4" fmla="*/ 1252537 w 1481137"/>
              <a:gd name="connsiteY4" fmla="*/ 152400 h 2328862"/>
              <a:gd name="connsiteX0" fmla="*/ 1252537 w 1252537"/>
              <a:gd name="connsiteY0" fmla="*/ 152400 h 2328862"/>
              <a:gd name="connsiteX1" fmla="*/ 0 w 1252537"/>
              <a:gd name="connsiteY1" fmla="*/ 0 h 2328862"/>
              <a:gd name="connsiteX2" fmla="*/ 0 w 1252537"/>
              <a:gd name="connsiteY2" fmla="*/ 2328862 h 2328862"/>
              <a:gd name="connsiteX3" fmla="*/ 795337 w 1252537"/>
              <a:gd name="connsiteY3" fmla="*/ 847725 h 2328862"/>
              <a:gd name="connsiteX4" fmla="*/ 1252537 w 1252537"/>
              <a:gd name="connsiteY4" fmla="*/ 152400 h 2328862"/>
              <a:gd name="connsiteX0" fmla="*/ 1414462 w 1414462"/>
              <a:gd name="connsiteY0" fmla="*/ 152400 h 1047750"/>
              <a:gd name="connsiteX1" fmla="*/ 161925 w 1414462"/>
              <a:gd name="connsiteY1" fmla="*/ 0 h 1047750"/>
              <a:gd name="connsiteX2" fmla="*/ 0 w 1414462"/>
              <a:gd name="connsiteY2" fmla="*/ 1047750 h 1047750"/>
              <a:gd name="connsiteX3" fmla="*/ 957262 w 1414462"/>
              <a:gd name="connsiteY3" fmla="*/ 847725 h 1047750"/>
              <a:gd name="connsiteX4" fmla="*/ 1414462 w 1414462"/>
              <a:gd name="connsiteY4" fmla="*/ 152400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462" h="1047750">
                <a:moveTo>
                  <a:pt x="1414462" y="152400"/>
                </a:moveTo>
                <a:lnTo>
                  <a:pt x="161925" y="0"/>
                </a:lnTo>
                <a:lnTo>
                  <a:pt x="0" y="1047750"/>
                </a:lnTo>
                <a:lnTo>
                  <a:pt x="957262" y="847725"/>
                </a:lnTo>
                <a:lnTo>
                  <a:pt x="1414462" y="152400"/>
                </a:lnTo>
                <a:close/>
              </a:path>
            </a:pathLst>
          </a:custGeom>
          <a:solidFill>
            <a:srgbClr val="FFFFCC"/>
          </a:solidFill>
          <a:ln w="0" cap="flat" cmpd="sng" algn="ctr">
            <a:solidFill>
              <a:srgbClr val="000000"/>
            </a:solidFill>
            <a:prstDash val="solid"/>
            <a:round/>
            <a:headEnd type="none" w="med" len="med"/>
            <a:tailEnd type="none" w="med" len="med"/>
          </a:ln>
          <a:effectLst/>
        </p:spPr>
        <p:txBody>
          <a:bodyPr rtlCol="0" anchor="ctr"/>
          <a:lstStyle/>
          <a:p>
            <a:pPr algn="ctr"/>
            <a:endParaRPr lang="en-US"/>
          </a:p>
        </p:txBody>
      </p:sp>
      <p:sp>
        <p:nvSpPr>
          <p:cNvPr id="5" name="Freeform 4"/>
          <p:cNvSpPr/>
          <p:nvPr/>
        </p:nvSpPr>
        <p:spPr bwMode="auto">
          <a:xfrm>
            <a:off x="4581525" y="1662113"/>
            <a:ext cx="1933575" cy="1366837"/>
          </a:xfrm>
          <a:custGeom>
            <a:avLst/>
            <a:gdLst>
              <a:gd name="connsiteX0" fmla="*/ 1362075 w 1933575"/>
              <a:gd name="connsiteY0" fmla="*/ 0 h 1366837"/>
              <a:gd name="connsiteX1" fmla="*/ 0 w 1933575"/>
              <a:gd name="connsiteY1" fmla="*/ 904875 h 1366837"/>
              <a:gd name="connsiteX2" fmla="*/ 452438 w 1933575"/>
              <a:gd name="connsiteY2" fmla="*/ 1366837 h 1366837"/>
              <a:gd name="connsiteX3" fmla="*/ 1766888 w 1933575"/>
              <a:gd name="connsiteY3" fmla="*/ 1104900 h 1366837"/>
              <a:gd name="connsiteX4" fmla="*/ 1933575 w 1933575"/>
              <a:gd name="connsiteY4" fmla="*/ 66675 h 1366837"/>
              <a:gd name="connsiteX5" fmla="*/ 1362075 w 1933575"/>
              <a:gd name="connsiteY5" fmla="*/ 0 h 1366837"/>
              <a:gd name="connsiteX0" fmla="*/ 1362075 w 1933575"/>
              <a:gd name="connsiteY0" fmla="*/ 0 h 1366837"/>
              <a:gd name="connsiteX1" fmla="*/ 0 w 1933575"/>
              <a:gd name="connsiteY1" fmla="*/ 904875 h 1366837"/>
              <a:gd name="connsiteX2" fmla="*/ 452438 w 1933575"/>
              <a:gd name="connsiteY2" fmla="*/ 1366837 h 1366837"/>
              <a:gd name="connsiteX3" fmla="*/ 1785938 w 1933575"/>
              <a:gd name="connsiteY3" fmla="*/ 1095375 h 1366837"/>
              <a:gd name="connsiteX4" fmla="*/ 1933575 w 1933575"/>
              <a:gd name="connsiteY4" fmla="*/ 66675 h 1366837"/>
              <a:gd name="connsiteX5" fmla="*/ 1362075 w 1933575"/>
              <a:gd name="connsiteY5" fmla="*/ 0 h 136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3575" h="1366837">
                <a:moveTo>
                  <a:pt x="1362075" y="0"/>
                </a:moveTo>
                <a:lnTo>
                  <a:pt x="0" y="904875"/>
                </a:lnTo>
                <a:lnTo>
                  <a:pt x="452438" y="1366837"/>
                </a:lnTo>
                <a:lnTo>
                  <a:pt x="1785938" y="1095375"/>
                </a:lnTo>
                <a:lnTo>
                  <a:pt x="1933575" y="66675"/>
                </a:lnTo>
                <a:lnTo>
                  <a:pt x="1362075" y="0"/>
                </a:lnTo>
                <a:close/>
              </a:path>
            </a:pathLst>
          </a:custGeom>
          <a:solidFill>
            <a:schemeClr val="tx1">
              <a:lumMod val="95000"/>
            </a:schemeClr>
          </a:solidFill>
          <a:ln w="0" cap="flat" cmpd="sng" algn="ctr">
            <a:solidFill>
              <a:srgbClr val="000000"/>
            </a:solidFill>
            <a:prstDash val="solid"/>
            <a:round/>
            <a:headEnd type="none" w="med" len="med"/>
            <a:tailEnd type="none" w="med" len="med"/>
          </a:ln>
          <a:effectLst/>
        </p:spPr>
        <p:txBody>
          <a:bodyPr rtlCol="0" anchor="ctr"/>
          <a:lstStyle/>
          <a:p>
            <a:pPr algn="ctr"/>
            <a:endParaRPr lang="en-US"/>
          </a:p>
        </p:txBody>
      </p:sp>
      <p:sp>
        <p:nvSpPr>
          <p:cNvPr id="2" name="Title 1"/>
          <p:cNvSpPr>
            <a:spLocks noGrp="1"/>
          </p:cNvSpPr>
          <p:nvPr>
            <p:ph type="title"/>
          </p:nvPr>
        </p:nvSpPr>
        <p:spPr/>
        <p:txBody>
          <a:bodyPr/>
          <a:lstStyle/>
          <a:p>
            <a:r>
              <a:rPr lang="en-US" dirty="0" smtClean="0"/>
              <a:t>Simple Operations</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Split a face</a:t>
            </a:r>
          </a:p>
        </p:txBody>
      </p:sp>
      <p:cxnSp>
        <p:nvCxnSpPr>
          <p:cNvPr id="11" name="Straight Connector 10"/>
          <p:cNvCxnSpPr/>
          <p:nvPr/>
        </p:nvCxnSpPr>
        <p:spPr bwMode="auto">
          <a:xfrm flipV="1">
            <a:off x="5029200" y="2571750"/>
            <a:ext cx="22860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4" name="Straight Connector 13"/>
          <p:cNvCxnSpPr/>
          <p:nvPr/>
        </p:nvCxnSpPr>
        <p:spPr bwMode="auto">
          <a:xfrm flipV="1">
            <a:off x="7315200" y="1881818"/>
            <a:ext cx="457200" cy="68993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flipH="1" flipV="1">
            <a:off x="5943600" y="1657350"/>
            <a:ext cx="1828800" cy="22446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H="1">
            <a:off x="4572000" y="1657350"/>
            <a:ext cx="1371600" cy="9144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0" name="Straight Connector 19"/>
          <p:cNvCxnSpPr/>
          <p:nvPr/>
        </p:nvCxnSpPr>
        <p:spPr bwMode="auto">
          <a:xfrm>
            <a:off x="4572000" y="2571750"/>
            <a:ext cx="457200" cy="4572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9" name="Oval 28"/>
          <p:cNvSpPr/>
          <p:nvPr/>
        </p:nvSpPr>
        <p:spPr bwMode="auto">
          <a:xfrm>
            <a:off x="6311358" y="2713600"/>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1" name="Oval 30"/>
          <p:cNvSpPr/>
          <p:nvPr/>
        </p:nvSpPr>
        <p:spPr bwMode="auto">
          <a:xfrm>
            <a:off x="6463758" y="1677014"/>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3" name="Oval 32"/>
          <p:cNvSpPr/>
          <p:nvPr/>
        </p:nvSpPr>
        <p:spPr bwMode="auto">
          <a:xfrm>
            <a:off x="7267570" y="2519357"/>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5" name="Oval 34"/>
          <p:cNvSpPr/>
          <p:nvPr/>
        </p:nvSpPr>
        <p:spPr bwMode="auto">
          <a:xfrm>
            <a:off x="7715244" y="1838320"/>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6" name="Oval 35"/>
          <p:cNvSpPr/>
          <p:nvPr/>
        </p:nvSpPr>
        <p:spPr bwMode="auto">
          <a:xfrm>
            <a:off x="5886454" y="1614493"/>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8" name="Oval 37"/>
          <p:cNvSpPr/>
          <p:nvPr/>
        </p:nvSpPr>
        <p:spPr bwMode="auto">
          <a:xfrm>
            <a:off x="4543422" y="2519367"/>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9" name="Oval 38"/>
          <p:cNvSpPr/>
          <p:nvPr/>
        </p:nvSpPr>
        <p:spPr bwMode="auto">
          <a:xfrm>
            <a:off x="4981580" y="2976567"/>
            <a:ext cx="95250" cy="95250"/>
          </a:xfrm>
          <a:prstGeom prst="ellipse">
            <a:avLst/>
          </a:prstGeom>
          <a:solidFill>
            <a:schemeClr val="tx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4" name="Straight Connector 43"/>
          <p:cNvCxnSpPr/>
          <p:nvPr/>
        </p:nvCxnSpPr>
        <p:spPr bwMode="auto">
          <a:xfrm flipV="1">
            <a:off x="5057774" y="2672962"/>
            <a:ext cx="1262063" cy="260306"/>
          </a:xfrm>
          <a:prstGeom prst="line">
            <a:avLst/>
          </a:prstGeom>
          <a:solidFill>
            <a:schemeClr val="accent1"/>
          </a:solidFill>
          <a:ln w="0" cap="flat" cmpd="sng" algn="ctr">
            <a:solidFill>
              <a:srgbClr val="00B050"/>
            </a:solidFill>
            <a:prstDash val="solid"/>
            <a:round/>
            <a:headEnd type="none" w="med" len="med"/>
            <a:tailEnd type="triangle" w="med" len="lg"/>
          </a:ln>
          <a:effectLst/>
        </p:spPr>
      </p:cxnSp>
      <p:grpSp>
        <p:nvGrpSpPr>
          <p:cNvPr id="4" name="Group 3"/>
          <p:cNvGrpSpPr/>
          <p:nvPr/>
        </p:nvGrpSpPr>
        <p:grpSpPr>
          <a:xfrm>
            <a:off x="6310322" y="1678038"/>
            <a:ext cx="247650" cy="1131836"/>
            <a:chOff x="6629400" y="1668514"/>
            <a:chExt cx="247650" cy="1131836"/>
          </a:xfrm>
        </p:grpSpPr>
        <p:sp>
          <p:nvSpPr>
            <p:cNvPr id="40" name="Oval 39"/>
            <p:cNvSpPr/>
            <p:nvPr/>
          </p:nvSpPr>
          <p:spPr bwMode="auto">
            <a:xfrm>
              <a:off x="6629400" y="2705100"/>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3" name="Oval 42"/>
            <p:cNvSpPr/>
            <p:nvPr/>
          </p:nvSpPr>
          <p:spPr bwMode="auto">
            <a:xfrm>
              <a:off x="6781800" y="1668514"/>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72" name="Content Placeholder 2"/>
          <p:cNvSpPr txBox="1">
            <a:spLocks/>
          </p:cNvSpPr>
          <p:nvPr/>
        </p:nvSpPr>
        <p:spPr>
          <a:xfrm>
            <a:off x="6066261" y="2783628"/>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latin typeface="Courier New" pitchFamily="49" charset="0"/>
                <a:cs typeface="Courier New" pitchFamily="49" charset="0"/>
              </a:rPr>
              <a:t>vert1</a:t>
            </a:r>
          </a:p>
          <a:p>
            <a:pPr indent="0">
              <a:buFont typeface="Verdana" pitchFamily="34" charset="0"/>
              <a:buNone/>
            </a:pPr>
            <a:endParaRPr lang="en-US" sz="1600" b="1" dirty="0" smtClean="0">
              <a:latin typeface="Courier New" pitchFamily="49" charset="0"/>
              <a:cs typeface="Courier New" pitchFamily="49" charset="0"/>
            </a:endParaRPr>
          </a:p>
        </p:txBody>
      </p:sp>
      <p:sp>
        <p:nvSpPr>
          <p:cNvPr id="73" name="Content Placeholder 2"/>
          <p:cNvSpPr txBox="1">
            <a:spLocks/>
          </p:cNvSpPr>
          <p:nvPr/>
        </p:nvSpPr>
        <p:spPr>
          <a:xfrm>
            <a:off x="6172200" y="1340272"/>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latin typeface="Courier New" pitchFamily="49" charset="0"/>
                <a:cs typeface="Courier New" pitchFamily="49" charset="0"/>
              </a:rPr>
              <a:t>vert2</a:t>
            </a:r>
          </a:p>
          <a:p>
            <a:pPr indent="0">
              <a:buFont typeface="Verdana" pitchFamily="34" charset="0"/>
              <a:buNone/>
            </a:pPr>
            <a:endParaRPr lang="en-US" sz="1600" b="1" dirty="0" smtClean="0">
              <a:latin typeface="Courier New" pitchFamily="49" charset="0"/>
              <a:cs typeface="Courier New" pitchFamily="49" charset="0"/>
            </a:endParaRPr>
          </a:p>
        </p:txBody>
      </p:sp>
      <p:cxnSp>
        <p:nvCxnSpPr>
          <p:cNvPr id="30" name="Straight Connector 29"/>
          <p:cNvCxnSpPr/>
          <p:nvPr/>
        </p:nvCxnSpPr>
        <p:spPr bwMode="auto">
          <a:xfrm flipV="1">
            <a:off x="6430315" y="2482137"/>
            <a:ext cx="803923" cy="165814"/>
          </a:xfrm>
          <a:prstGeom prst="line">
            <a:avLst/>
          </a:prstGeom>
          <a:solidFill>
            <a:schemeClr val="accent1"/>
          </a:solidFill>
          <a:ln w="0" cap="flat" cmpd="sng" algn="ctr">
            <a:solidFill>
              <a:srgbClr val="FF0000"/>
            </a:solidFill>
            <a:prstDash val="solid"/>
            <a:round/>
            <a:headEnd type="none" w="med" len="med"/>
            <a:tailEnd type="triangle" w="med" len="lg"/>
          </a:ln>
          <a:effectLst/>
        </p:spPr>
      </p:cxnSp>
      <p:cxnSp>
        <p:nvCxnSpPr>
          <p:cNvPr id="32" name="Straight Connector 31"/>
          <p:cNvCxnSpPr/>
          <p:nvPr/>
        </p:nvCxnSpPr>
        <p:spPr bwMode="auto">
          <a:xfrm flipH="1" flipV="1">
            <a:off x="6609042" y="1819275"/>
            <a:ext cx="985454" cy="123825"/>
          </a:xfrm>
          <a:prstGeom prst="line">
            <a:avLst/>
          </a:prstGeom>
          <a:solidFill>
            <a:schemeClr val="accent1"/>
          </a:solidFill>
          <a:ln w="0" cap="flat" cmpd="sng" algn="ctr">
            <a:solidFill>
              <a:srgbClr val="00B0F0"/>
            </a:solidFill>
            <a:prstDash val="solid"/>
            <a:round/>
            <a:headEnd type="none" w="med" len="med"/>
            <a:tailEnd type="triangle" w="med" len="lg"/>
          </a:ln>
          <a:effectLst/>
        </p:spPr>
      </p:cxnSp>
      <p:cxnSp>
        <p:nvCxnSpPr>
          <p:cNvPr id="34" name="Straight Connector 33"/>
          <p:cNvCxnSpPr/>
          <p:nvPr/>
        </p:nvCxnSpPr>
        <p:spPr bwMode="auto">
          <a:xfrm flipH="1" flipV="1">
            <a:off x="5957884" y="1741192"/>
            <a:ext cx="457204" cy="57450"/>
          </a:xfrm>
          <a:prstGeom prst="line">
            <a:avLst/>
          </a:prstGeom>
          <a:solidFill>
            <a:schemeClr val="accent1"/>
          </a:solidFill>
          <a:ln w="0" cap="flat" cmpd="sng" algn="ctr">
            <a:solidFill>
              <a:srgbClr val="FFC000"/>
            </a:solidFill>
            <a:prstDash val="solid"/>
            <a:round/>
            <a:headEnd type="none" w="med" len="med"/>
            <a:tailEnd type="triangle" w="med" len="lg"/>
          </a:ln>
          <a:effectLst/>
        </p:spPr>
      </p:cxnSp>
      <p:cxnSp>
        <p:nvCxnSpPr>
          <p:cNvPr id="37" name="Straight Connector 36"/>
          <p:cNvCxnSpPr/>
          <p:nvPr/>
        </p:nvCxnSpPr>
        <p:spPr bwMode="auto">
          <a:xfrm flipV="1">
            <a:off x="6338884" y="1795463"/>
            <a:ext cx="128588" cy="876300"/>
          </a:xfrm>
          <a:prstGeom prst="line">
            <a:avLst/>
          </a:prstGeom>
          <a:solidFill>
            <a:schemeClr val="accent1"/>
          </a:solidFill>
          <a:ln w="19050" cap="flat" cmpd="sng" algn="ctr">
            <a:solidFill>
              <a:srgbClr val="7030A0"/>
            </a:solidFill>
            <a:prstDash val="solid"/>
            <a:round/>
            <a:headEnd type="none" w="med" len="med"/>
            <a:tailEnd type="triangle" w="med" len="lg"/>
          </a:ln>
          <a:effectLst/>
        </p:spPr>
      </p:cxnSp>
      <p:cxnSp>
        <p:nvCxnSpPr>
          <p:cNvPr id="45" name="Straight Connector 44"/>
          <p:cNvCxnSpPr/>
          <p:nvPr/>
        </p:nvCxnSpPr>
        <p:spPr bwMode="auto">
          <a:xfrm flipV="1">
            <a:off x="6434128" y="1809742"/>
            <a:ext cx="128588" cy="876300"/>
          </a:xfrm>
          <a:prstGeom prst="line">
            <a:avLst/>
          </a:prstGeom>
          <a:solidFill>
            <a:schemeClr val="accent1"/>
          </a:solidFill>
          <a:ln w="19050" cap="flat" cmpd="sng" algn="ctr">
            <a:solidFill>
              <a:srgbClr val="A4A000"/>
            </a:solidFill>
            <a:prstDash val="solid"/>
            <a:round/>
            <a:headEnd type="triangle" w="med" len="lg"/>
            <a:tailEnd type="none" w="med" len="lg"/>
          </a:ln>
          <a:effectLst/>
        </p:spPr>
      </p:cxnSp>
      <p:sp>
        <p:nvSpPr>
          <p:cNvPr id="46" name="Content Placeholder 2"/>
          <p:cNvSpPr txBox="1">
            <a:spLocks/>
          </p:cNvSpPr>
          <p:nvPr/>
        </p:nvSpPr>
        <p:spPr>
          <a:xfrm>
            <a:off x="381000" y="1883569"/>
            <a:ext cx="3733800" cy="688181"/>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latin typeface="Courier New" pitchFamily="49" charset="0"/>
                <a:cs typeface="Courier New" pitchFamily="49" charset="0"/>
              </a:rPr>
              <a:t>newFace</a:t>
            </a:r>
            <a:r>
              <a:rPr lang="en-US" sz="1600" b="1" dirty="0" smtClean="0">
                <a:solidFill>
                  <a:srgbClr val="918E00"/>
                </a:solidFill>
                <a:latin typeface="Courier New" pitchFamily="49" charset="0"/>
                <a:cs typeface="Courier New" pitchFamily="49" charset="0"/>
              </a:rPr>
              <a:t> </a:t>
            </a:r>
            <a:r>
              <a:rPr lang="en-US" sz="1600" dirty="0" smtClean="0">
                <a:latin typeface="Courier New" pitchFamily="49" charset="0"/>
                <a:cs typeface="Courier New" pitchFamily="49" charset="0"/>
              </a:rPr>
              <a:t>= new </a:t>
            </a:r>
            <a:r>
              <a:rPr lang="en-US" sz="1600" dirty="0" err="1" smtClean="0">
                <a:latin typeface="Courier New" pitchFamily="49" charset="0"/>
                <a:cs typeface="Courier New" pitchFamily="49" charset="0"/>
              </a:rPr>
              <a:t>HalfEdgeFace</a:t>
            </a:r>
            <a:endParaRPr lang="en-US" sz="1600" dirty="0" smtClean="0">
              <a:latin typeface="Courier New" pitchFamily="49" charset="0"/>
              <a:cs typeface="Courier New" pitchFamily="49" charset="0"/>
            </a:endParaRPr>
          </a:p>
          <a:p>
            <a:pPr indent="0">
              <a:buFont typeface="Verdana" pitchFamily="34" charset="0"/>
              <a:buNone/>
            </a:pPr>
            <a:r>
              <a:rPr lang="en-US" sz="1600" b="1" dirty="0" err="1" smtClean="0">
                <a:latin typeface="Courier New" pitchFamily="49" charset="0"/>
                <a:cs typeface="Courier New" pitchFamily="49" charset="0"/>
              </a:rPr>
              <a:t>newFace</a:t>
            </a:r>
            <a:r>
              <a:rPr lang="en-US" sz="1600" dirty="0" err="1" smtClean="0">
                <a:latin typeface="Courier New" pitchFamily="49" charset="0"/>
                <a:cs typeface="Courier New" pitchFamily="49" charset="0"/>
              </a:rPr>
              <a:t>.halfEdge</a:t>
            </a:r>
            <a:r>
              <a:rPr lang="en-US" sz="1600" dirty="0" smtClean="0">
                <a:latin typeface="Courier New" pitchFamily="49" charset="0"/>
                <a:cs typeface="Courier New" pitchFamily="49" charset="0"/>
              </a:rPr>
              <a:t> = </a:t>
            </a:r>
            <a:r>
              <a:rPr lang="en-US" sz="1600" b="1" dirty="0" smtClean="0">
                <a:solidFill>
                  <a:srgbClr val="FF0000"/>
                </a:solidFill>
                <a:latin typeface="Courier New" pitchFamily="49" charset="0"/>
                <a:cs typeface="Courier New" pitchFamily="49" charset="0"/>
              </a:rPr>
              <a:t>edge2</a:t>
            </a:r>
            <a:r>
              <a:rPr lang="en-US" sz="1600" dirty="0" smtClean="0">
                <a:latin typeface="Courier New" pitchFamily="49" charset="0"/>
                <a:cs typeface="Courier New" pitchFamily="49" charset="0"/>
              </a:rPr>
              <a:t>;</a:t>
            </a:r>
          </a:p>
        </p:txBody>
      </p:sp>
      <p:sp>
        <p:nvSpPr>
          <p:cNvPr id="47" name="Content Placeholder 2"/>
          <p:cNvSpPr txBox="1">
            <a:spLocks/>
          </p:cNvSpPr>
          <p:nvPr/>
        </p:nvSpPr>
        <p:spPr>
          <a:xfrm>
            <a:off x="304800" y="2571750"/>
            <a:ext cx="5562600" cy="21336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endParaRPr lang="en-US" sz="1600" dirty="0" smtClean="0">
              <a:latin typeface="Courier New" pitchFamily="49" charset="0"/>
              <a:cs typeface="Courier New" pitchFamily="49" charset="0"/>
            </a:endParaRPr>
          </a:p>
          <a:p>
            <a:pPr indent="0">
              <a:buFont typeface="Verdana" pitchFamily="34" charset="0"/>
              <a:buNone/>
              <a:tabLst>
                <a:tab pos="231775" algn="l"/>
              </a:tabLst>
            </a:pPr>
            <a:r>
              <a:rPr lang="en-US" sz="1600" dirty="0" err="1" smtClean="0">
                <a:latin typeface="Courier New" pitchFamily="49" charset="0"/>
                <a:cs typeface="Courier New" pitchFamily="49" charset="0"/>
              </a:rPr>
              <a:t>HalfEdge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a:t>
            </a:r>
            <a:r>
              <a:rPr lang="en-US" sz="1600" b="1" dirty="0" smtClean="0">
                <a:solidFill>
                  <a:srgbClr val="FF0000"/>
                </a:solidFill>
                <a:latin typeface="Courier New" pitchFamily="49" charset="0"/>
                <a:cs typeface="Courier New" pitchFamily="49" charset="0"/>
              </a:rPr>
              <a:t>edge2</a:t>
            </a:r>
            <a:r>
              <a:rPr lang="en-US" sz="1600" dirty="0" smtClean="0">
                <a:latin typeface="Courier New" pitchFamily="49" charset="0"/>
                <a:cs typeface="Courier New" pitchFamily="49" charset="0"/>
              </a:rPr>
              <a:t>;</a:t>
            </a:r>
          </a:p>
          <a:p>
            <a:pPr indent="0">
              <a:buFont typeface="Verdana" pitchFamily="34" charset="0"/>
              <a:buNone/>
              <a:tabLst>
                <a:tab pos="231775" algn="l"/>
              </a:tabLst>
            </a:pPr>
            <a:r>
              <a:rPr lang="en-US" sz="1600" dirty="0" smtClean="0">
                <a:latin typeface="Courier New" pitchFamily="49" charset="0"/>
                <a:cs typeface="Courier New" pitchFamily="49" charset="0"/>
              </a:rPr>
              <a:t>do {</a:t>
            </a:r>
          </a:p>
          <a:p>
            <a:pPr indent="0">
              <a:buFont typeface="Verdana" pitchFamily="34" charset="0"/>
              <a:buNone/>
              <a:tabLst>
                <a:tab pos="231775" algn="l"/>
                <a:tab pos="461963" algn="l"/>
              </a:tabLst>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-&gt;face = </a:t>
            </a:r>
            <a:r>
              <a:rPr lang="en-US" sz="1600" b="1" dirty="0" err="1" smtClean="0">
                <a:latin typeface="Courier New" pitchFamily="49" charset="0"/>
                <a:cs typeface="Courier New" pitchFamily="49" charset="0"/>
              </a:rPr>
              <a:t>newFace</a:t>
            </a:r>
            <a:r>
              <a:rPr lang="en-US" sz="1600" dirty="0" smtClean="0">
                <a:latin typeface="Courier New" pitchFamily="49" charset="0"/>
                <a:cs typeface="Courier New" pitchFamily="49" charset="0"/>
              </a:rPr>
              <a:t>;</a:t>
            </a:r>
          </a:p>
          <a:p>
            <a:pPr indent="0">
              <a:buNone/>
              <a:tabLst>
                <a:tab pos="231775" algn="l"/>
                <a:tab pos="461963" algn="l"/>
              </a:tabLst>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curEdge</a:t>
            </a:r>
            <a:r>
              <a:rPr lang="en-US" sz="1600" dirty="0" smtClean="0">
                <a:latin typeface="Courier New" pitchFamily="49" charset="0"/>
                <a:cs typeface="Courier New" pitchFamily="49" charset="0"/>
              </a:rPr>
              <a:t>-&gt;next;</a:t>
            </a:r>
          </a:p>
          <a:p>
            <a:pPr indent="0">
              <a:buNone/>
              <a:tabLst>
                <a:tab pos="231775" algn="l"/>
                <a:tab pos="461963" algn="l"/>
              </a:tabLst>
            </a:pPr>
            <a:r>
              <a:rPr lang="en-US" sz="1600" dirty="0" smtClean="0">
                <a:latin typeface="Courier New" pitchFamily="49" charset="0"/>
                <a:cs typeface="Courier New" pitchFamily="49" charset="0"/>
              </a:rPr>
              <a:t>}</a:t>
            </a: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while (</a:t>
            </a:r>
            <a:r>
              <a:rPr lang="en-US" sz="1600" dirty="0" err="1">
                <a:latin typeface="Courier New" pitchFamily="49" charset="0"/>
                <a:cs typeface="Courier New" pitchFamily="49" charset="0"/>
              </a:rPr>
              <a:t>curEdge</a:t>
            </a:r>
            <a:r>
              <a:rPr lang="en-US" sz="1600" dirty="0" smtClean="0">
                <a:latin typeface="Courier New" pitchFamily="49" charset="0"/>
                <a:cs typeface="Courier New" pitchFamily="49" charset="0"/>
              </a:rPr>
              <a:t> != </a:t>
            </a:r>
            <a:r>
              <a:rPr lang="en-US" sz="1600" b="1" dirty="0" smtClean="0">
                <a:solidFill>
                  <a:srgbClr val="FF0000"/>
                </a:solidFill>
                <a:latin typeface="Courier New" pitchFamily="49" charset="0"/>
                <a:cs typeface="Courier New" pitchFamily="49" charset="0"/>
              </a:rPr>
              <a:t>edge2</a:t>
            </a:r>
            <a:r>
              <a:rPr lang="en-US" sz="1600" dirty="0" smtClean="0">
                <a:latin typeface="Courier New" pitchFamily="49" charset="0"/>
                <a:cs typeface="Courier New" pitchFamily="49" charset="0"/>
              </a:rPr>
              <a:t>);</a:t>
            </a:r>
          </a:p>
        </p:txBody>
      </p:sp>
      <p:sp>
        <p:nvSpPr>
          <p:cNvPr id="51" name="Content Placeholder 2"/>
          <p:cNvSpPr txBox="1">
            <a:spLocks/>
          </p:cNvSpPr>
          <p:nvPr/>
        </p:nvSpPr>
        <p:spPr>
          <a:xfrm>
            <a:off x="6514281" y="2015402"/>
            <a:ext cx="1305859" cy="459581"/>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err="1" smtClean="0">
                <a:latin typeface="Courier New" pitchFamily="49" charset="0"/>
                <a:cs typeface="Courier New" pitchFamily="49" charset="0"/>
              </a:rPr>
              <a:t>newFace</a:t>
            </a:r>
            <a:endParaRPr lang="en-US" sz="1600" dirty="0" smtClean="0">
              <a:latin typeface="Courier New" pitchFamily="49" charset="0"/>
              <a:cs typeface="Courier New" pitchFamily="49" charset="0"/>
            </a:endParaRPr>
          </a:p>
        </p:txBody>
      </p:sp>
    </p:spTree>
    <p:custDataLst>
      <p:tags r:id="rId1"/>
    </p:custDataLst>
    <p:extLst>
      <p:ext uri="{BB962C8B-B14F-4D97-AF65-F5344CB8AC3E}">
        <p14:creationId xmlns:p14="http://schemas.microsoft.com/office/powerpoint/2010/main" val="1646322408"/>
      </p:ext>
    </p:extLst>
  </p:cSld>
  <p:clrMapOvr>
    <a:masterClrMapping/>
  </p:clrMapOvr>
  <mc:AlternateContent xmlns:mc="http://schemas.openxmlformats.org/markup-compatibility/2006" xmlns:p14="http://schemas.microsoft.com/office/powerpoint/2010/main">
    <mc:Choice Requires="p14">
      <p:transition spd="slow" p14:dur="2000" advTm="3176"/>
    </mc:Choice>
    <mc:Fallback xmlns="">
      <p:transition spd="slow" advTm="31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7" grpId="0"/>
      <p:bldP spid="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bwMode="auto">
          <a:xfrm>
            <a:off x="6738931" y="3595707"/>
            <a:ext cx="1162052" cy="704851"/>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990601 w 1223963"/>
              <a:gd name="connsiteY0" fmla="*/ 1143000 h 1143000"/>
              <a:gd name="connsiteX1" fmla="*/ 0 w 1223963"/>
              <a:gd name="connsiteY1" fmla="*/ 614363 h 1143000"/>
              <a:gd name="connsiteX2" fmla="*/ 1223963 w 1223963"/>
              <a:gd name="connsiteY2" fmla="*/ 0 h 1143000"/>
              <a:gd name="connsiteX3" fmla="*/ 990601 w 1223963"/>
              <a:gd name="connsiteY3" fmla="*/ 1143000 h 1143000"/>
              <a:gd name="connsiteX0" fmla="*/ 1352551 w 1585913"/>
              <a:gd name="connsiteY0" fmla="*/ 1143000 h 1143000"/>
              <a:gd name="connsiteX1" fmla="*/ 0 w 1585913"/>
              <a:gd name="connsiteY1" fmla="*/ 1066801 h 1143000"/>
              <a:gd name="connsiteX2" fmla="*/ 1585913 w 1585913"/>
              <a:gd name="connsiteY2" fmla="*/ 0 h 1143000"/>
              <a:gd name="connsiteX3" fmla="*/ 1352551 w 1585913"/>
              <a:gd name="connsiteY3" fmla="*/ 1143000 h 1143000"/>
              <a:gd name="connsiteX0" fmla="*/ 1352551 w 1352551"/>
              <a:gd name="connsiteY0" fmla="*/ 681037 h 681037"/>
              <a:gd name="connsiteX1" fmla="*/ 0 w 1352551"/>
              <a:gd name="connsiteY1" fmla="*/ 604838 h 681037"/>
              <a:gd name="connsiteX2" fmla="*/ 219075 w 1352551"/>
              <a:gd name="connsiteY2" fmla="*/ 0 h 681037"/>
              <a:gd name="connsiteX3" fmla="*/ 1352551 w 1352551"/>
              <a:gd name="connsiteY3" fmla="*/ 681037 h 681037"/>
              <a:gd name="connsiteX0" fmla="*/ 1204914 w 1204914"/>
              <a:gd name="connsiteY0" fmla="*/ 533400 h 604838"/>
              <a:gd name="connsiteX1" fmla="*/ 0 w 1204914"/>
              <a:gd name="connsiteY1" fmla="*/ 604838 h 604838"/>
              <a:gd name="connsiteX2" fmla="*/ 219075 w 1204914"/>
              <a:gd name="connsiteY2" fmla="*/ 0 h 604838"/>
              <a:gd name="connsiteX3" fmla="*/ 1204914 w 1204914"/>
              <a:gd name="connsiteY3" fmla="*/ 533400 h 604838"/>
              <a:gd name="connsiteX0" fmla="*/ 1223964 w 1223964"/>
              <a:gd name="connsiteY0" fmla="*/ 533400 h 619126"/>
              <a:gd name="connsiteX1" fmla="*/ 0 w 1223964"/>
              <a:gd name="connsiteY1" fmla="*/ 619126 h 619126"/>
              <a:gd name="connsiteX2" fmla="*/ 238125 w 1223964"/>
              <a:gd name="connsiteY2" fmla="*/ 0 h 619126"/>
              <a:gd name="connsiteX3" fmla="*/ 1223964 w 1223964"/>
              <a:gd name="connsiteY3" fmla="*/ 533400 h 619126"/>
              <a:gd name="connsiteX0" fmla="*/ 1071564 w 1071564"/>
              <a:gd name="connsiteY0" fmla="*/ 376237 h 619126"/>
              <a:gd name="connsiteX1" fmla="*/ 0 w 1071564"/>
              <a:gd name="connsiteY1" fmla="*/ 619126 h 619126"/>
              <a:gd name="connsiteX2" fmla="*/ 238125 w 1071564"/>
              <a:gd name="connsiteY2" fmla="*/ 0 h 619126"/>
              <a:gd name="connsiteX3" fmla="*/ 1071564 w 1071564"/>
              <a:gd name="connsiteY3" fmla="*/ 376237 h 619126"/>
              <a:gd name="connsiteX0" fmla="*/ 833439 w 833439"/>
              <a:gd name="connsiteY0" fmla="*/ 376237 h 1157288"/>
              <a:gd name="connsiteX1" fmla="*/ 66675 w 833439"/>
              <a:gd name="connsiteY1" fmla="*/ 1157288 h 1157288"/>
              <a:gd name="connsiteX2" fmla="*/ 0 w 833439"/>
              <a:gd name="connsiteY2" fmla="*/ 0 h 1157288"/>
              <a:gd name="connsiteX3" fmla="*/ 833439 w 833439"/>
              <a:gd name="connsiteY3" fmla="*/ 376237 h 1157288"/>
              <a:gd name="connsiteX0" fmla="*/ 1219201 w 1219201"/>
              <a:gd name="connsiteY0" fmla="*/ 0 h 781051"/>
              <a:gd name="connsiteX1" fmla="*/ 452437 w 1219201"/>
              <a:gd name="connsiteY1" fmla="*/ 781051 h 781051"/>
              <a:gd name="connsiteX2" fmla="*/ 0 w 1219201"/>
              <a:gd name="connsiteY2" fmla="*/ 76200 h 781051"/>
              <a:gd name="connsiteX3" fmla="*/ 1219201 w 1219201"/>
              <a:gd name="connsiteY3" fmla="*/ 0 h 781051"/>
              <a:gd name="connsiteX0" fmla="*/ 1076326 w 1076326"/>
              <a:gd name="connsiteY0" fmla="*/ 0 h 933451"/>
              <a:gd name="connsiteX1" fmla="*/ 452437 w 1076326"/>
              <a:gd name="connsiteY1" fmla="*/ 933451 h 933451"/>
              <a:gd name="connsiteX2" fmla="*/ 0 w 1076326"/>
              <a:gd name="connsiteY2" fmla="*/ 228600 h 933451"/>
              <a:gd name="connsiteX3" fmla="*/ 1076326 w 1076326"/>
              <a:gd name="connsiteY3" fmla="*/ 0 h 933451"/>
              <a:gd name="connsiteX0" fmla="*/ 1076326 w 1162049"/>
              <a:gd name="connsiteY0" fmla="*/ 0 h 781051"/>
              <a:gd name="connsiteX1" fmla="*/ 1162049 w 1162049"/>
              <a:gd name="connsiteY1" fmla="*/ 781051 h 781051"/>
              <a:gd name="connsiteX2" fmla="*/ 0 w 1162049"/>
              <a:gd name="connsiteY2" fmla="*/ 228600 h 781051"/>
              <a:gd name="connsiteX3" fmla="*/ 1076326 w 1162049"/>
              <a:gd name="connsiteY3" fmla="*/ 0 h 781051"/>
              <a:gd name="connsiteX0" fmla="*/ 785813 w 871536"/>
              <a:gd name="connsiteY0" fmla="*/ 0 h 781051"/>
              <a:gd name="connsiteX1" fmla="*/ 871536 w 871536"/>
              <a:gd name="connsiteY1" fmla="*/ 781051 h 781051"/>
              <a:gd name="connsiteX2" fmla="*/ 0 w 871536"/>
              <a:gd name="connsiteY2" fmla="*/ 771525 h 781051"/>
              <a:gd name="connsiteX3" fmla="*/ 785813 w 871536"/>
              <a:gd name="connsiteY3" fmla="*/ 0 h 781051"/>
              <a:gd name="connsiteX0" fmla="*/ 785813 w 862011"/>
              <a:gd name="connsiteY0" fmla="*/ 0 h 771525"/>
              <a:gd name="connsiteX1" fmla="*/ 862011 w 862011"/>
              <a:gd name="connsiteY1" fmla="*/ 762001 h 771525"/>
              <a:gd name="connsiteX2" fmla="*/ 0 w 862011"/>
              <a:gd name="connsiteY2" fmla="*/ 771525 h 771525"/>
              <a:gd name="connsiteX3" fmla="*/ 785813 w 862011"/>
              <a:gd name="connsiteY3" fmla="*/ 0 h 771525"/>
              <a:gd name="connsiteX0" fmla="*/ 785813 w 785813"/>
              <a:gd name="connsiteY0" fmla="*/ 0 h 1304926"/>
              <a:gd name="connsiteX1" fmla="*/ 323849 w 785813"/>
              <a:gd name="connsiteY1" fmla="*/ 1304926 h 1304926"/>
              <a:gd name="connsiteX2" fmla="*/ 0 w 785813"/>
              <a:gd name="connsiteY2" fmla="*/ 771525 h 1304926"/>
              <a:gd name="connsiteX3" fmla="*/ 785813 w 785813"/>
              <a:gd name="connsiteY3" fmla="*/ 0 h 1304926"/>
              <a:gd name="connsiteX0" fmla="*/ 919163 w 919163"/>
              <a:gd name="connsiteY0" fmla="*/ 0 h 1304926"/>
              <a:gd name="connsiteX1" fmla="*/ 457199 w 919163"/>
              <a:gd name="connsiteY1" fmla="*/ 1304926 h 1304926"/>
              <a:gd name="connsiteX2" fmla="*/ 0 w 919163"/>
              <a:gd name="connsiteY2" fmla="*/ 609600 h 1304926"/>
              <a:gd name="connsiteX3" fmla="*/ 919163 w 919163"/>
              <a:gd name="connsiteY3" fmla="*/ 0 h 1304926"/>
              <a:gd name="connsiteX0" fmla="*/ 852488 w 852488"/>
              <a:gd name="connsiteY0" fmla="*/ 0 h 695326"/>
              <a:gd name="connsiteX1" fmla="*/ 457199 w 852488"/>
              <a:gd name="connsiteY1" fmla="*/ 695326 h 695326"/>
              <a:gd name="connsiteX2" fmla="*/ 0 w 852488"/>
              <a:gd name="connsiteY2" fmla="*/ 0 h 695326"/>
              <a:gd name="connsiteX3" fmla="*/ 852488 w 852488"/>
              <a:gd name="connsiteY3" fmla="*/ 0 h 695326"/>
              <a:gd name="connsiteX0" fmla="*/ 1457326 w 1457326"/>
              <a:gd name="connsiteY0" fmla="*/ 0 h 695326"/>
              <a:gd name="connsiteX1" fmla="*/ 457199 w 1457326"/>
              <a:gd name="connsiteY1" fmla="*/ 695326 h 695326"/>
              <a:gd name="connsiteX2" fmla="*/ 0 w 1457326"/>
              <a:gd name="connsiteY2" fmla="*/ 0 h 695326"/>
              <a:gd name="connsiteX3" fmla="*/ 1457326 w 1457326"/>
              <a:gd name="connsiteY3" fmla="*/ 0 h 695326"/>
              <a:gd name="connsiteX0" fmla="*/ 1000127 w 1000127"/>
              <a:gd name="connsiteY0" fmla="*/ 157163 h 852489"/>
              <a:gd name="connsiteX1" fmla="*/ 0 w 1000127"/>
              <a:gd name="connsiteY1" fmla="*/ 852489 h 852489"/>
              <a:gd name="connsiteX2" fmla="*/ 223838 w 1000127"/>
              <a:gd name="connsiteY2" fmla="*/ 0 h 852489"/>
              <a:gd name="connsiteX3" fmla="*/ 1000127 w 1000127"/>
              <a:gd name="connsiteY3" fmla="*/ 157163 h 852489"/>
              <a:gd name="connsiteX0" fmla="*/ 1162052 w 1162052"/>
              <a:gd name="connsiteY0" fmla="*/ 157163 h 704851"/>
              <a:gd name="connsiteX1" fmla="*/ 0 w 1162052"/>
              <a:gd name="connsiteY1" fmla="*/ 704851 h 704851"/>
              <a:gd name="connsiteX2" fmla="*/ 385763 w 1162052"/>
              <a:gd name="connsiteY2" fmla="*/ 0 h 704851"/>
              <a:gd name="connsiteX3" fmla="*/ 1162052 w 1162052"/>
              <a:gd name="connsiteY3" fmla="*/ 157163 h 704851"/>
            </a:gdLst>
            <a:ahLst/>
            <a:cxnLst>
              <a:cxn ang="0">
                <a:pos x="connsiteX0" y="connsiteY0"/>
              </a:cxn>
              <a:cxn ang="0">
                <a:pos x="connsiteX1" y="connsiteY1"/>
              </a:cxn>
              <a:cxn ang="0">
                <a:pos x="connsiteX2" y="connsiteY2"/>
              </a:cxn>
              <a:cxn ang="0">
                <a:pos x="connsiteX3" y="connsiteY3"/>
              </a:cxn>
            </a:cxnLst>
            <a:rect l="l" t="t" r="r" b="b"/>
            <a:pathLst>
              <a:path w="1162052" h="704851">
                <a:moveTo>
                  <a:pt x="1162052" y="157163"/>
                </a:moveTo>
                <a:lnTo>
                  <a:pt x="0" y="704851"/>
                </a:lnTo>
                <a:lnTo>
                  <a:pt x="385763" y="0"/>
                </a:lnTo>
                <a:lnTo>
                  <a:pt x="1162052" y="157163"/>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22"/>
          <p:cNvSpPr/>
          <p:nvPr/>
        </p:nvSpPr>
        <p:spPr bwMode="auto">
          <a:xfrm>
            <a:off x="6291257" y="3600471"/>
            <a:ext cx="852488" cy="695326"/>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990601 w 1223963"/>
              <a:gd name="connsiteY0" fmla="*/ 1143000 h 1143000"/>
              <a:gd name="connsiteX1" fmla="*/ 0 w 1223963"/>
              <a:gd name="connsiteY1" fmla="*/ 614363 h 1143000"/>
              <a:gd name="connsiteX2" fmla="*/ 1223963 w 1223963"/>
              <a:gd name="connsiteY2" fmla="*/ 0 h 1143000"/>
              <a:gd name="connsiteX3" fmla="*/ 990601 w 1223963"/>
              <a:gd name="connsiteY3" fmla="*/ 1143000 h 1143000"/>
              <a:gd name="connsiteX0" fmla="*/ 1352551 w 1585913"/>
              <a:gd name="connsiteY0" fmla="*/ 1143000 h 1143000"/>
              <a:gd name="connsiteX1" fmla="*/ 0 w 1585913"/>
              <a:gd name="connsiteY1" fmla="*/ 1066801 h 1143000"/>
              <a:gd name="connsiteX2" fmla="*/ 1585913 w 1585913"/>
              <a:gd name="connsiteY2" fmla="*/ 0 h 1143000"/>
              <a:gd name="connsiteX3" fmla="*/ 1352551 w 1585913"/>
              <a:gd name="connsiteY3" fmla="*/ 1143000 h 1143000"/>
              <a:gd name="connsiteX0" fmla="*/ 1352551 w 1352551"/>
              <a:gd name="connsiteY0" fmla="*/ 681037 h 681037"/>
              <a:gd name="connsiteX1" fmla="*/ 0 w 1352551"/>
              <a:gd name="connsiteY1" fmla="*/ 604838 h 681037"/>
              <a:gd name="connsiteX2" fmla="*/ 219075 w 1352551"/>
              <a:gd name="connsiteY2" fmla="*/ 0 h 681037"/>
              <a:gd name="connsiteX3" fmla="*/ 1352551 w 1352551"/>
              <a:gd name="connsiteY3" fmla="*/ 681037 h 681037"/>
              <a:gd name="connsiteX0" fmla="*/ 1204914 w 1204914"/>
              <a:gd name="connsiteY0" fmla="*/ 533400 h 604838"/>
              <a:gd name="connsiteX1" fmla="*/ 0 w 1204914"/>
              <a:gd name="connsiteY1" fmla="*/ 604838 h 604838"/>
              <a:gd name="connsiteX2" fmla="*/ 219075 w 1204914"/>
              <a:gd name="connsiteY2" fmla="*/ 0 h 604838"/>
              <a:gd name="connsiteX3" fmla="*/ 1204914 w 1204914"/>
              <a:gd name="connsiteY3" fmla="*/ 533400 h 604838"/>
              <a:gd name="connsiteX0" fmla="*/ 1223964 w 1223964"/>
              <a:gd name="connsiteY0" fmla="*/ 533400 h 619126"/>
              <a:gd name="connsiteX1" fmla="*/ 0 w 1223964"/>
              <a:gd name="connsiteY1" fmla="*/ 619126 h 619126"/>
              <a:gd name="connsiteX2" fmla="*/ 238125 w 1223964"/>
              <a:gd name="connsiteY2" fmla="*/ 0 h 619126"/>
              <a:gd name="connsiteX3" fmla="*/ 1223964 w 1223964"/>
              <a:gd name="connsiteY3" fmla="*/ 533400 h 619126"/>
              <a:gd name="connsiteX0" fmla="*/ 1071564 w 1071564"/>
              <a:gd name="connsiteY0" fmla="*/ 376237 h 619126"/>
              <a:gd name="connsiteX1" fmla="*/ 0 w 1071564"/>
              <a:gd name="connsiteY1" fmla="*/ 619126 h 619126"/>
              <a:gd name="connsiteX2" fmla="*/ 238125 w 1071564"/>
              <a:gd name="connsiteY2" fmla="*/ 0 h 619126"/>
              <a:gd name="connsiteX3" fmla="*/ 1071564 w 1071564"/>
              <a:gd name="connsiteY3" fmla="*/ 376237 h 619126"/>
              <a:gd name="connsiteX0" fmla="*/ 833439 w 833439"/>
              <a:gd name="connsiteY0" fmla="*/ 376237 h 1157288"/>
              <a:gd name="connsiteX1" fmla="*/ 66675 w 833439"/>
              <a:gd name="connsiteY1" fmla="*/ 1157288 h 1157288"/>
              <a:gd name="connsiteX2" fmla="*/ 0 w 833439"/>
              <a:gd name="connsiteY2" fmla="*/ 0 h 1157288"/>
              <a:gd name="connsiteX3" fmla="*/ 833439 w 833439"/>
              <a:gd name="connsiteY3" fmla="*/ 376237 h 1157288"/>
              <a:gd name="connsiteX0" fmla="*/ 1219201 w 1219201"/>
              <a:gd name="connsiteY0" fmla="*/ 0 h 781051"/>
              <a:gd name="connsiteX1" fmla="*/ 452437 w 1219201"/>
              <a:gd name="connsiteY1" fmla="*/ 781051 h 781051"/>
              <a:gd name="connsiteX2" fmla="*/ 0 w 1219201"/>
              <a:gd name="connsiteY2" fmla="*/ 76200 h 781051"/>
              <a:gd name="connsiteX3" fmla="*/ 1219201 w 1219201"/>
              <a:gd name="connsiteY3" fmla="*/ 0 h 781051"/>
              <a:gd name="connsiteX0" fmla="*/ 1076326 w 1076326"/>
              <a:gd name="connsiteY0" fmla="*/ 0 h 933451"/>
              <a:gd name="connsiteX1" fmla="*/ 452437 w 1076326"/>
              <a:gd name="connsiteY1" fmla="*/ 933451 h 933451"/>
              <a:gd name="connsiteX2" fmla="*/ 0 w 1076326"/>
              <a:gd name="connsiteY2" fmla="*/ 228600 h 933451"/>
              <a:gd name="connsiteX3" fmla="*/ 1076326 w 1076326"/>
              <a:gd name="connsiteY3" fmla="*/ 0 h 933451"/>
              <a:gd name="connsiteX0" fmla="*/ 1076326 w 1162049"/>
              <a:gd name="connsiteY0" fmla="*/ 0 h 781051"/>
              <a:gd name="connsiteX1" fmla="*/ 1162049 w 1162049"/>
              <a:gd name="connsiteY1" fmla="*/ 781051 h 781051"/>
              <a:gd name="connsiteX2" fmla="*/ 0 w 1162049"/>
              <a:gd name="connsiteY2" fmla="*/ 228600 h 781051"/>
              <a:gd name="connsiteX3" fmla="*/ 1076326 w 1162049"/>
              <a:gd name="connsiteY3" fmla="*/ 0 h 781051"/>
              <a:gd name="connsiteX0" fmla="*/ 785813 w 871536"/>
              <a:gd name="connsiteY0" fmla="*/ 0 h 781051"/>
              <a:gd name="connsiteX1" fmla="*/ 871536 w 871536"/>
              <a:gd name="connsiteY1" fmla="*/ 781051 h 781051"/>
              <a:gd name="connsiteX2" fmla="*/ 0 w 871536"/>
              <a:gd name="connsiteY2" fmla="*/ 771525 h 781051"/>
              <a:gd name="connsiteX3" fmla="*/ 785813 w 871536"/>
              <a:gd name="connsiteY3" fmla="*/ 0 h 781051"/>
              <a:gd name="connsiteX0" fmla="*/ 785813 w 862011"/>
              <a:gd name="connsiteY0" fmla="*/ 0 h 771525"/>
              <a:gd name="connsiteX1" fmla="*/ 862011 w 862011"/>
              <a:gd name="connsiteY1" fmla="*/ 762001 h 771525"/>
              <a:gd name="connsiteX2" fmla="*/ 0 w 862011"/>
              <a:gd name="connsiteY2" fmla="*/ 771525 h 771525"/>
              <a:gd name="connsiteX3" fmla="*/ 785813 w 862011"/>
              <a:gd name="connsiteY3" fmla="*/ 0 h 771525"/>
              <a:gd name="connsiteX0" fmla="*/ 785813 w 785813"/>
              <a:gd name="connsiteY0" fmla="*/ 0 h 1304926"/>
              <a:gd name="connsiteX1" fmla="*/ 323849 w 785813"/>
              <a:gd name="connsiteY1" fmla="*/ 1304926 h 1304926"/>
              <a:gd name="connsiteX2" fmla="*/ 0 w 785813"/>
              <a:gd name="connsiteY2" fmla="*/ 771525 h 1304926"/>
              <a:gd name="connsiteX3" fmla="*/ 785813 w 785813"/>
              <a:gd name="connsiteY3" fmla="*/ 0 h 1304926"/>
              <a:gd name="connsiteX0" fmla="*/ 919163 w 919163"/>
              <a:gd name="connsiteY0" fmla="*/ 0 h 1304926"/>
              <a:gd name="connsiteX1" fmla="*/ 457199 w 919163"/>
              <a:gd name="connsiteY1" fmla="*/ 1304926 h 1304926"/>
              <a:gd name="connsiteX2" fmla="*/ 0 w 919163"/>
              <a:gd name="connsiteY2" fmla="*/ 609600 h 1304926"/>
              <a:gd name="connsiteX3" fmla="*/ 919163 w 919163"/>
              <a:gd name="connsiteY3" fmla="*/ 0 h 1304926"/>
              <a:gd name="connsiteX0" fmla="*/ 852488 w 852488"/>
              <a:gd name="connsiteY0" fmla="*/ 0 h 695326"/>
              <a:gd name="connsiteX1" fmla="*/ 457199 w 852488"/>
              <a:gd name="connsiteY1" fmla="*/ 695326 h 695326"/>
              <a:gd name="connsiteX2" fmla="*/ 0 w 852488"/>
              <a:gd name="connsiteY2" fmla="*/ 0 h 695326"/>
              <a:gd name="connsiteX3" fmla="*/ 852488 w 852488"/>
              <a:gd name="connsiteY3" fmla="*/ 0 h 695326"/>
            </a:gdLst>
            <a:ahLst/>
            <a:cxnLst>
              <a:cxn ang="0">
                <a:pos x="connsiteX0" y="connsiteY0"/>
              </a:cxn>
              <a:cxn ang="0">
                <a:pos x="connsiteX1" y="connsiteY1"/>
              </a:cxn>
              <a:cxn ang="0">
                <a:pos x="connsiteX2" y="connsiteY2"/>
              </a:cxn>
              <a:cxn ang="0">
                <a:pos x="connsiteX3" y="connsiteY3"/>
              </a:cxn>
            </a:cxnLst>
            <a:rect l="l" t="t" r="r" b="b"/>
            <a:pathLst>
              <a:path w="852488" h="695326">
                <a:moveTo>
                  <a:pt x="852488" y="0"/>
                </a:moveTo>
                <a:lnTo>
                  <a:pt x="457199" y="695326"/>
                </a:lnTo>
                <a:lnTo>
                  <a:pt x="0" y="0"/>
                </a:lnTo>
                <a:lnTo>
                  <a:pt x="852488" y="0"/>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21"/>
          <p:cNvSpPr/>
          <p:nvPr/>
        </p:nvSpPr>
        <p:spPr bwMode="auto">
          <a:xfrm>
            <a:off x="7062785" y="2838471"/>
            <a:ext cx="828674" cy="923925"/>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1685926 w 1685926"/>
              <a:gd name="connsiteY0" fmla="*/ 1914525 h 1914525"/>
              <a:gd name="connsiteX1" fmla="*/ 0 w 1685926"/>
              <a:gd name="connsiteY1" fmla="*/ 614363 h 1914525"/>
              <a:gd name="connsiteX2" fmla="*/ 538164 w 1685926"/>
              <a:gd name="connsiteY2" fmla="*/ 76200 h 1914525"/>
              <a:gd name="connsiteX3" fmla="*/ 1223963 w 1685926"/>
              <a:gd name="connsiteY3" fmla="*/ 0 h 1914525"/>
              <a:gd name="connsiteX4" fmla="*/ 1685926 w 1685926"/>
              <a:gd name="connsiteY4" fmla="*/ 1914525 h 1914525"/>
              <a:gd name="connsiteX0" fmla="*/ 1685926 w 1685926"/>
              <a:gd name="connsiteY0" fmla="*/ 1838325 h 1838325"/>
              <a:gd name="connsiteX1" fmla="*/ 0 w 1685926"/>
              <a:gd name="connsiteY1" fmla="*/ 538163 h 1838325"/>
              <a:gd name="connsiteX2" fmla="*/ 538164 w 1685926"/>
              <a:gd name="connsiteY2" fmla="*/ 0 h 1838325"/>
              <a:gd name="connsiteX3" fmla="*/ 1685925 w 1685926"/>
              <a:gd name="connsiteY3" fmla="*/ 1138237 h 1838325"/>
              <a:gd name="connsiteX4" fmla="*/ 1685926 w 1685926"/>
              <a:gd name="connsiteY4" fmla="*/ 1838325 h 1838325"/>
              <a:gd name="connsiteX0" fmla="*/ 1685926 w 1871664"/>
              <a:gd name="connsiteY0" fmla="*/ 1300162 h 1300162"/>
              <a:gd name="connsiteX1" fmla="*/ 0 w 1871664"/>
              <a:gd name="connsiteY1" fmla="*/ 0 h 1300162"/>
              <a:gd name="connsiteX2" fmla="*/ 1871664 w 1871664"/>
              <a:gd name="connsiteY2" fmla="*/ 304799 h 1300162"/>
              <a:gd name="connsiteX3" fmla="*/ 1685925 w 1871664"/>
              <a:gd name="connsiteY3" fmla="*/ 600074 h 1300162"/>
              <a:gd name="connsiteX4" fmla="*/ 1685926 w 1871664"/>
              <a:gd name="connsiteY4" fmla="*/ 1300162 h 1300162"/>
              <a:gd name="connsiteX0" fmla="*/ 762001 w 947739"/>
              <a:gd name="connsiteY0" fmla="*/ 995363 h 995363"/>
              <a:gd name="connsiteX1" fmla="*/ 0 w 947739"/>
              <a:gd name="connsiteY1" fmla="*/ 828676 h 995363"/>
              <a:gd name="connsiteX2" fmla="*/ 947739 w 947739"/>
              <a:gd name="connsiteY2" fmla="*/ 0 h 995363"/>
              <a:gd name="connsiteX3" fmla="*/ 762000 w 947739"/>
              <a:gd name="connsiteY3" fmla="*/ 295275 h 995363"/>
              <a:gd name="connsiteX4" fmla="*/ 762001 w 947739"/>
              <a:gd name="connsiteY4" fmla="*/ 995363 h 995363"/>
              <a:gd name="connsiteX0" fmla="*/ 838199 w 838199"/>
              <a:gd name="connsiteY0" fmla="*/ 919163 h 919163"/>
              <a:gd name="connsiteX1" fmla="*/ 76198 w 838199"/>
              <a:gd name="connsiteY1" fmla="*/ 752476 h 919163"/>
              <a:gd name="connsiteX2" fmla="*/ 0 w 838199"/>
              <a:gd name="connsiteY2" fmla="*/ 0 h 919163"/>
              <a:gd name="connsiteX3" fmla="*/ 838198 w 838199"/>
              <a:gd name="connsiteY3" fmla="*/ 219075 h 919163"/>
              <a:gd name="connsiteX4" fmla="*/ 838199 w 838199"/>
              <a:gd name="connsiteY4" fmla="*/ 919163 h 919163"/>
              <a:gd name="connsiteX0" fmla="*/ 828674 w 828674"/>
              <a:gd name="connsiteY0" fmla="*/ 923925 h 923925"/>
              <a:gd name="connsiteX1" fmla="*/ 66673 w 828674"/>
              <a:gd name="connsiteY1" fmla="*/ 757238 h 923925"/>
              <a:gd name="connsiteX2" fmla="*/ 0 w 828674"/>
              <a:gd name="connsiteY2" fmla="*/ 0 h 923925"/>
              <a:gd name="connsiteX3" fmla="*/ 828673 w 828674"/>
              <a:gd name="connsiteY3" fmla="*/ 223837 h 923925"/>
              <a:gd name="connsiteX4" fmla="*/ 828674 w 828674"/>
              <a:gd name="connsiteY4" fmla="*/ 923925 h 923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74" h="923925">
                <a:moveTo>
                  <a:pt x="828674" y="923925"/>
                </a:moveTo>
                <a:lnTo>
                  <a:pt x="66673" y="757238"/>
                </a:lnTo>
                <a:lnTo>
                  <a:pt x="0" y="0"/>
                </a:lnTo>
                <a:lnTo>
                  <a:pt x="828673" y="223837"/>
                </a:lnTo>
                <a:cubicBezTo>
                  <a:pt x="828673" y="457200"/>
                  <a:pt x="828674" y="690562"/>
                  <a:pt x="828674" y="923925"/>
                </a:cubicBez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Freeform 20"/>
          <p:cNvSpPr/>
          <p:nvPr/>
        </p:nvSpPr>
        <p:spPr bwMode="auto">
          <a:xfrm>
            <a:off x="6272207" y="2838470"/>
            <a:ext cx="862011" cy="771525"/>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990601 w 1223963"/>
              <a:gd name="connsiteY0" fmla="*/ 1143000 h 1143000"/>
              <a:gd name="connsiteX1" fmla="*/ 0 w 1223963"/>
              <a:gd name="connsiteY1" fmla="*/ 614363 h 1143000"/>
              <a:gd name="connsiteX2" fmla="*/ 1223963 w 1223963"/>
              <a:gd name="connsiteY2" fmla="*/ 0 h 1143000"/>
              <a:gd name="connsiteX3" fmla="*/ 990601 w 1223963"/>
              <a:gd name="connsiteY3" fmla="*/ 1143000 h 1143000"/>
              <a:gd name="connsiteX0" fmla="*/ 1352551 w 1585913"/>
              <a:gd name="connsiteY0" fmla="*/ 1143000 h 1143000"/>
              <a:gd name="connsiteX1" fmla="*/ 0 w 1585913"/>
              <a:gd name="connsiteY1" fmla="*/ 1066801 h 1143000"/>
              <a:gd name="connsiteX2" fmla="*/ 1585913 w 1585913"/>
              <a:gd name="connsiteY2" fmla="*/ 0 h 1143000"/>
              <a:gd name="connsiteX3" fmla="*/ 1352551 w 1585913"/>
              <a:gd name="connsiteY3" fmla="*/ 1143000 h 1143000"/>
              <a:gd name="connsiteX0" fmla="*/ 1352551 w 1352551"/>
              <a:gd name="connsiteY0" fmla="*/ 681037 h 681037"/>
              <a:gd name="connsiteX1" fmla="*/ 0 w 1352551"/>
              <a:gd name="connsiteY1" fmla="*/ 604838 h 681037"/>
              <a:gd name="connsiteX2" fmla="*/ 219075 w 1352551"/>
              <a:gd name="connsiteY2" fmla="*/ 0 h 681037"/>
              <a:gd name="connsiteX3" fmla="*/ 1352551 w 1352551"/>
              <a:gd name="connsiteY3" fmla="*/ 681037 h 681037"/>
              <a:gd name="connsiteX0" fmla="*/ 1204914 w 1204914"/>
              <a:gd name="connsiteY0" fmla="*/ 533400 h 604838"/>
              <a:gd name="connsiteX1" fmla="*/ 0 w 1204914"/>
              <a:gd name="connsiteY1" fmla="*/ 604838 h 604838"/>
              <a:gd name="connsiteX2" fmla="*/ 219075 w 1204914"/>
              <a:gd name="connsiteY2" fmla="*/ 0 h 604838"/>
              <a:gd name="connsiteX3" fmla="*/ 1204914 w 1204914"/>
              <a:gd name="connsiteY3" fmla="*/ 533400 h 604838"/>
              <a:gd name="connsiteX0" fmla="*/ 1223964 w 1223964"/>
              <a:gd name="connsiteY0" fmla="*/ 533400 h 619126"/>
              <a:gd name="connsiteX1" fmla="*/ 0 w 1223964"/>
              <a:gd name="connsiteY1" fmla="*/ 619126 h 619126"/>
              <a:gd name="connsiteX2" fmla="*/ 238125 w 1223964"/>
              <a:gd name="connsiteY2" fmla="*/ 0 h 619126"/>
              <a:gd name="connsiteX3" fmla="*/ 1223964 w 1223964"/>
              <a:gd name="connsiteY3" fmla="*/ 533400 h 619126"/>
              <a:gd name="connsiteX0" fmla="*/ 1071564 w 1071564"/>
              <a:gd name="connsiteY0" fmla="*/ 376237 h 619126"/>
              <a:gd name="connsiteX1" fmla="*/ 0 w 1071564"/>
              <a:gd name="connsiteY1" fmla="*/ 619126 h 619126"/>
              <a:gd name="connsiteX2" fmla="*/ 238125 w 1071564"/>
              <a:gd name="connsiteY2" fmla="*/ 0 h 619126"/>
              <a:gd name="connsiteX3" fmla="*/ 1071564 w 1071564"/>
              <a:gd name="connsiteY3" fmla="*/ 376237 h 619126"/>
              <a:gd name="connsiteX0" fmla="*/ 833439 w 833439"/>
              <a:gd name="connsiteY0" fmla="*/ 376237 h 1157288"/>
              <a:gd name="connsiteX1" fmla="*/ 66675 w 833439"/>
              <a:gd name="connsiteY1" fmla="*/ 1157288 h 1157288"/>
              <a:gd name="connsiteX2" fmla="*/ 0 w 833439"/>
              <a:gd name="connsiteY2" fmla="*/ 0 h 1157288"/>
              <a:gd name="connsiteX3" fmla="*/ 833439 w 833439"/>
              <a:gd name="connsiteY3" fmla="*/ 376237 h 1157288"/>
              <a:gd name="connsiteX0" fmla="*/ 1219201 w 1219201"/>
              <a:gd name="connsiteY0" fmla="*/ 0 h 781051"/>
              <a:gd name="connsiteX1" fmla="*/ 452437 w 1219201"/>
              <a:gd name="connsiteY1" fmla="*/ 781051 h 781051"/>
              <a:gd name="connsiteX2" fmla="*/ 0 w 1219201"/>
              <a:gd name="connsiteY2" fmla="*/ 76200 h 781051"/>
              <a:gd name="connsiteX3" fmla="*/ 1219201 w 1219201"/>
              <a:gd name="connsiteY3" fmla="*/ 0 h 781051"/>
              <a:gd name="connsiteX0" fmla="*/ 1076326 w 1076326"/>
              <a:gd name="connsiteY0" fmla="*/ 0 h 933451"/>
              <a:gd name="connsiteX1" fmla="*/ 452437 w 1076326"/>
              <a:gd name="connsiteY1" fmla="*/ 933451 h 933451"/>
              <a:gd name="connsiteX2" fmla="*/ 0 w 1076326"/>
              <a:gd name="connsiteY2" fmla="*/ 228600 h 933451"/>
              <a:gd name="connsiteX3" fmla="*/ 1076326 w 1076326"/>
              <a:gd name="connsiteY3" fmla="*/ 0 h 933451"/>
              <a:gd name="connsiteX0" fmla="*/ 1076326 w 1162049"/>
              <a:gd name="connsiteY0" fmla="*/ 0 h 781051"/>
              <a:gd name="connsiteX1" fmla="*/ 1162049 w 1162049"/>
              <a:gd name="connsiteY1" fmla="*/ 781051 h 781051"/>
              <a:gd name="connsiteX2" fmla="*/ 0 w 1162049"/>
              <a:gd name="connsiteY2" fmla="*/ 228600 h 781051"/>
              <a:gd name="connsiteX3" fmla="*/ 1076326 w 1162049"/>
              <a:gd name="connsiteY3" fmla="*/ 0 h 781051"/>
              <a:gd name="connsiteX0" fmla="*/ 785813 w 871536"/>
              <a:gd name="connsiteY0" fmla="*/ 0 h 781051"/>
              <a:gd name="connsiteX1" fmla="*/ 871536 w 871536"/>
              <a:gd name="connsiteY1" fmla="*/ 781051 h 781051"/>
              <a:gd name="connsiteX2" fmla="*/ 0 w 871536"/>
              <a:gd name="connsiteY2" fmla="*/ 771525 h 781051"/>
              <a:gd name="connsiteX3" fmla="*/ 785813 w 871536"/>
              <a:gd name="connsiteY3" fmla="*/ 0 h 781051"/>
              <a:gd name="connsiteX0" fmla="*/ 785813 w 862011"/>
              <a:gd name="connsiteY0" fmla="*/ 0 h 771525"/>
              <a:gd name="connsiteX1" fmla="*/ 862011 w 862011"/>
              <a:gd name="connsiteY1" fmla="*/ 762001 h 771525"/>
              <a:gd name="connsiteX2" fmla="*/ 0 w 862011"/>
              <a:gd name="connsiteY2" fmla="*/ 771525 h 771525"/>
              <a:gd name="connsiteX3" fmla="*/ 785813 w 862011"/>
              <a:gd name="connsiteY3" fmla="*/ 0 h 771525"/>
            </a:gdLst>
            <a:ahLst/>
            <a:cxnLst>
              <a:cxn ang="0">
                <a:pos x="connsiteX0" y="connsiteY0"/>
              </a:cxn>
              <a:cxn ang="0">
                <a:pos x="connsiteX1" y="connsiteY1"/>
              </a:cxn>
              <a:cxn ang="0">
                <a:pos x="connsiteX2" y="connsiteY2"/>
              </a:cxn>
              <a:cxn ang="0">
                <a:pos x="connsiteX3" y="connsiteY3"/>
              </a:cxn>
            </a:cxnLst>
            <a:rect l="l" t="t" r="r" b="b"/>
            <a:pathLst>
              <a:path w="862011" h="771525">
                <a:moveTo>
                  <a:pt x="785813" y="0"/>
                </a:moveTo>
                <a:lnTo>
                  <a:pt x="862011" y="762001"/>
                </a:lnTo>
                <a:lnTo>
                  <a:pt x="0" y="771525"/>
                </a:lnTo>
                <a:lnTo>
                  <a:pt x="785813" y="0"/>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19"/>
          <p:cNvSpPr/>
          <p:nvPr/>
        </p:nvSpPr>
        <p:spPr bwMode="auto">
          <a:xfrm>
            <a:off x="5829294" y="2838470"/>
            <a:ext cx="1233489" cy="781051"/>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990601 w 1223963"/>
              <a:gd name="connsiteY0" fmla="*/ 1143000 h 1143000"/>
              <a:gd name="connsiteX1" fmla="*/ 0 w 1223963"/>
              <a:gd name="connsiteY1" fmla="*/ 614363 h 1143000"/>
              <a:gd name="connsiteX2" fmla="*/ 1223963 w 1223963"/>
              <a:gd name="connsiteY2" fmla="*/ 0 h 1143000"/>
              <a:gd name="connsiteX3" fmla="*/ 990601 w 1223963"/>
              <a:gd name="connsiteY3" fmla="*/ 1143000 h 1143000"/>
              <a:gd name="connsiteX0" fmla="*/ 1352551 w 1585913"/>
              <a:gd name="connsiteY0" fmla="*/ 1143000 h 1143000"/>
              <a:gd name="connsiteX1" fmla="*/ 0 w 1585913"/>
              <a:gd name="connsiteY1" fmla="*/ 1066801 h 1143000"/>
              <a:gd name="connsiteX2" fmla="*/ 1585913 w 1585913"/>
              <a:gd name="connsiteY2" fmla="*/ 0 h 1143000"/>
              <a:gd name="connsiteX3" fmla="*/ 1352551 w 1585913"/>
              <a:gd name="connsiteY3" fmla="*/ 1143000 h 1143000"/>
              <a:gd name="connsiteX0" fmla="*/ 1352551 w 1352551"/>
              <a:gd name="connsiteY0" fmla="*/ 681037 h 681037"/>
              <a:gd name="connsiteX1" fmla="*/ 0 w 1352551"/>
              <a:gd name="connsiteY1" fmla="*/ 604838 h 681037"/>
              <a:gd name="connsiteX2" fmla="*/ 219075 w 1352551"/>
              <a:gd name="connsiteY2" fmla="*/ 0 h 681037"/>
              <a:gd name="connsiteX3" fmla="*/ 1352551 w 1352551"/>
              <a:gd name="connsiteY3" fmla="*/ 681037 h 681037"/>
              <a:gd name="connsiteX0" fmla="*/ 1204914 w 1204914"/>
              <a:gd name="connsiteY0" fmla="*/ 533400 h 604838"/>
              <a:gd name="connsiteX1" fmla="*/ 0 w 1204914"/>
              <a:gd name="connsiteY1" fmla="*/ 604838 h 604838"/>
              <a:gd name="connsiteX2" fmla="*/ 219075 w 1204914"/>
              <a:gd name="connsiteY2" fmla="*/ 0 h 604838"/>
              <a:gd name="connsiteX3" fmla="*/ 1204914 w 1204914"/>
              <a:gd name="connsiteY3" fmla="*/ 533400 h 604838"/>
              <a:gd name="connsiteX0" fmla="*/ 1223964 w 1223964"/>
              <a:gd name="connsiteY0" fmla="*/ 533400 h 619126"/>
              <a:gd name="connsiteX1" fmla="*/ 0 w 1223964"/>
              <a:gd name="connsiteY1" fmla="*/ 619126 h 619126"/>
              <a:gd name="connsiteX2" fmla="*/ 238125 w 1223964"/>
              <a:gd name="connsiteY2" fmla="*/ 0 h 619126"/>
              <a:gd name="connsiteX3" fmla="*/ 1223964 w 1223964"/>
              <a:gd name="connsiteY3" fmla="*/ 533400 h 619126"/>
              <a:gd name="connsiteX0" fmla="*/ 1071564 w 1071564"/>
              <a:gd name="connsiteY0" fmla="*/ 376237 h 619126"/>
              <a:gd name="connsiteX1" fmla="*/ 0 w 1071564"/>
              <a:gd name="connsiteY1" fmla="*/ 619126 h 619126"/>
              <a:gd name="connsiteX2" fmla="*/ 238125 w 1071564"/>
              <a:gd name="connsiteY2" fmla="*/ 0 h 619126"/>
              <a:gd name="connsiteX3" fmla="*/ 1071564 w 1071564"/>
              <a:gd name="connsiteY3" fmla="*/ 376237 h 619126"/>
              <a:gd name="connsiteX0" fmla="*/ 833439 w 833439"/>
              <a:gd name="connsiteY0" fmla="*/ 376237 h 1157288"/>
              <a:gd name="connsiteX1" fmla="*/ 66675 w 833439"/>
              <a:gd name="connsiteY1" fmla="*/ 1157288 h 1157288"/>
              <a:gd name="connsiteX2" fmla="*/ 0 w 833439"/>
              <a:gd name="connsiteY2" fmla="*/ 0 h 1157288"/>
              <a:gd name="connsiteX3" fmla="*/ 833439 w 833439"/>
              <a:gd name="connsiteY3" fmla="*/ 376237 h 1157288"/>
              <a:gd name="connsiteX0" fmla="*/ 1219201 w 1219201"/>
              <a:gd name="connsiteY0" fmla="*/ 0 h 781051"/>
              <a:gd name="connsiteX1" fmla="*/ 452437 w 1219201"/>
              <a:gd name="connsiteY1" fmla="*/ 781051 h 781051"/>
              <a:gd name="connsiteX2" fmla="*/ 0 w 1219201"/>
              <a:gd name="connsiteY2" fmla="*/ 76200 h 781051"/>
              <a:gd name="connsiteX3" fmla="*/ 1219201 w 1219201"/>
              <a:gd name="connsiteY3" fmla="*/ 0 h 781051"/>
              <a:gd name="connsiteX0" fmla="*/ 1233489 w 1233489"/>
              <a:gd name="connsiteY0" fmla="*/ 0 h 781051"/>
              <a:gd name="connsiteX1" fmla="*/ 452437 w 1233489"/>
              <a:gd name="connsiteY1" fmla="*/ 781051 h 781051"/>
              <a:gd name="connsiteX2" fmla="*/ 0 w 1233489"/>
              <a:gd name="connsiteY2" fmla="*/ 76200 h 781051"/>
              <a:gd name="connsiteX3" fmla="*/ 1233489 w 1233489"/>
              <a:gd name="connsiteY3" fmla="*/ 0 h 781051"/>
            </a:gdLst>
            <a:ahLst/>
            <a:cxnLst>
              <a:cxn ang="0">
                <a:pos x="connsiteX0" y="connsiteY0"/>
              </a:cxn>
              <a:cxn ang="0">
                <a:pos x="connsiteX1" y="connsiteY1"/>
              </a:cxn>
              <a:cxn ang="0">
                <a:pos x="connsiteX2" y="connsiteY2"/>
              </a:cxn>
              <a:cxn ang="0">
                <a:pos x="connsiteX3" y="connsiteY3"/>
              </a:cxn>
            </a:cxnLst>
            <a:rect l="l" t="t" r="r" b="b"/>
            <a:pathLst>
              <a:path w="1233489" h="781051">
                <a:moveTo>
                  <a:pt x="1233489" y="0"/>
                </a:moveTo>
                <a:lnTo>
                  <a:pt x="452437" y="781051"/>
                </a:lnTo>
                <a:lnTo>
                  <a:pt x="0" y="76200"/>
                </a:lnTo>
                <a:lnTo>
                  <a:pt x="1233489" y="0"/>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18"/>
          <p:cNvSpPr/>
          <p:nvPr/>
        </p:nvSpPr>
        <p:spPr bwMode="auto">
          <a:xfrm>
            <a:off x="5824531" y="2309833"/>
            <a:ext cx="1223964" cy="619126"/>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990601 w 1223963"/>
              <a:gd name="connsiteY0" fmla="*/ 1143000 h 1143000"/>
              <a:gd name="connsiteX1" fmla="*/ 0 w 1223963"/>
              <a:gd name="connsiteY1" fmla="*/ 614363 h 1143000"/>
              <a:gd name="connsiteX2" fmla="*/ 1223963 w 1223963"/>
              <a:gd name="connsiteY2" fmla="*/ 0 h 1143000"/>
              <a:gd name="connsiteX3" fmla="*/ 990601 w 1223963"/>
              <a:gd name="connsiteY3" fmla="*/ 1143000 h 1143000"/>
              <a:gd name="connsiteX0" fmla="*/ 1352551 w 1585913"/>
              <a:gd name="connsiteY0" fmla="*/ 1143000 h 1143000"/>
              <a:gd name="connsiteX1" fmla="*/ 0 w 1585913"/>
              <a:gd name="connsiteY1" fmla="*/ 1066801 h 1143000"/>
              <a:gd name="connsiteX2" fmla="*/ 1585913 w 1585913"/>
              <a:gd name="connsiteY2" fmla="*/ 0 h 1143000"/>
              <a:gd name="connsiteX3" fmla="*/ 1352551 w 1585913"/>
              <a:gd name="connsiteY3" fmla="*/ 1143000 h 1143000"/>
              <a:gd name="connsiteX0" fmla="*/ 1352551 w 1352551"/>
              <a:gd name="connsiteY0" fmla="*/ 681037 h 681037"/>
              <a:gd name="connsiteX1" fmla="*/ 0 w 1352551"/>
              <a:gd name="connsiteY1" fmla="*/ 604838 h 681037"/>
              <a:gd name="connsiteX2" fmla="*/ 219075 w 1352551"/>
              <a:gd name="connsiteY2" fmla="*/ 0 h 681037"/>
              <a:gd name="connsiteX3" fmla="*/ 1352551 w 1352551"/>
              <a:gd name="connsiteY3" fmla="*/ 681037 h 681037"/>
              <a:gd name="connsiteX0" fmla="*/ 1204914 w 1204914"/>
              <a:gd name="connsiteY0" fmla="*/ 533400 h 604838"/>
              <a:gd name="connsiteX1" fmla="*/ 0 w 1204914"/>
              <a:gd name="connsiteY1" fmla="*/ 604838 h 604838"/>
              <a:gd name="connsiteX2" fmla="*/ 219075 w 1204914"/>
              <a:gd name="connsiteY2" fmla="*/ 0 h 604838"/>
              <a:gd name="connsiteX3" fmla="*/ 1204914 w 1204914"/>
              <a:gd name="connsiteY3" fmla="*/ 533400 h 604838"/>
              <a:gd name="connsiteX0" fmla="*/ 1223964 w 1223964"/>
              <a:gd name="connsiteY0" fmla="*/ 533400 h 619126"/>
              <a:gd name="connsiteX1" fmla="*/ 0 w 1223964"/>
              <a:gd name="connsiteY1" fmla="*/ 619126 h 619126"/>
              <a:gd name="connsiteX2" fmla="*/ 238125 w 1223964"/>
              <a:gd name="connsiteY2" fmla="*/ 0 h 619126"/>
              <a:gd name="connsiteX3" fmla="*/ 1223964 w 1223964"/>
              <a:gd name="connsiteY3" fmla="*/ 533400 h 619126"/>
            </a:gdLst>
            <a:ahLst/>
            <a:cxnLst>
              <a:cxn ang="0">
                <a:pos x="connsiteX0" y="connsiteY0"/>
              </a:cxn>
              <a:cxn ang="0">
                <a:pos x="connsiteX1" y="connsiteY1"/>
              </a:cxn>
              <a:cxn ang="0">
                <a:pos x="connsiteX2" y="connsiteY2"/>
              </a:cxn>
              <a:cxn ang="0">
                <a:pos x="connsiteX3" y="connsiteY3"/>
              </a:cxn>
            </a:cxnLst>
            <a:rect l="l" t="t" r="r" b="b"/>
            <a:pathLst>
              <a:path w="1223964" h="619126">
                <a:moveTo>
                  <a:pt x="1223964" y="533400"/>
                </a:moveTo>
                <a:lnTo>
                  <a:pt x="0" y="619126"/>
                </a:lnTo>
                <a:lnTo>
                  <a:pt x="238125" y="0"/>
                </a:lnTo>
                <a:lnTo>
                  <a:pt x="1223964" y="533400"/>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Freeform 3"/>
          <p:cNvSpPr/>
          <p:nvPr/>
        </p:nvSpPr>
        <p:spPr bwMode="auto">
          <a:xfrm>
            <a:off x="7043738" y="1619250"/>
            <a:ext cx="919162" cy="1447800"/>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 h="1447800">
                <a:moveTo>
                  <a:pt x="0" y="1219200"/>
                </a:moveTo>
                <a:lnTo>
                  <a:pt x="847725" y="1447800"/>
                </a:lnTo>
                <a:lnTo>
                  <a:pt x="614362" y="685800"/>
                </a:lnTo>
                <a:lnTo>
                  <a:pt x="919162" y="0"/>
                </a:lnTo>
                <a:lnTo>
                  <a:pt x="233362" y="76200"/>
                </a:lnTo>
                <a:lnTo>
                  <a:pt x="0" y="1219200"/>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Freeform 17"/>
          <p:cNvSpPr/>
          <p:nvPr/>
        </p:nvSpPr>
        <p:spPr bwMode="auto">
          <a:xfrm>
            <a:off x="6053131" y="1695470"/>
            <a:ext cx="1223963" cy="1171575"/>
          </a:xfrm>
          <a:custGeom>
            <a:avLst/>
            <a:gdLst>
              <a:gd name="connsiteX0" fmla="*/ 0 w 919162"/>
              <a:gd name="connsiteY0" fmla="*/ 1219200 h 1447800"/>
              <a:gd name="connsiteX1" fmla="*/ 847725 w 919162"/>
              <a:gd name="connsiteY1" fmla="*/ 1447800 h 1447800"/>
              <a:gd name="connsiteX2" fmla="*/ 614362 w 919162"/>
              <a:gd name="connsiteY2" fmla="*/ 685800 h 1447800"/>
              <a:gd name="connsiteX3" fmla="*/ 919162 w 919162"/>
              <a:gd name="connsiteY3" fmla="*/ 0 h 1447800"/>
              <a:gd name="connsiteX4" fmla="*/ 233362 w 919162"/>
              <a:gd name="connsiteY4" fmla="*/ 76200 h 1447800"/>
              <a:gd name="connsiteX5" fmla="*/ 0 w 919162"/>
              <a:gd name="connsiteY5" fmla="*/ 1219200 h 1447800"/>
              <a:gd name="connsiteX0" fmla="*/ 438150 w 1285875"/>
              <a:gd name="connsiteY0" fmla="*/ 1143000 h 1371600"/>
              <a:gd name="connsiteX1" fmla="*/ 1285875 w 1285875"/>
              <a:gd name="connsiteY1" fmla="*/ 1371600 h 1371600"/>
              <a:gd name="connsiteX2" fmla="*/ 1052512 w 1285875"/>
              <a:gd name="connsiteY2" fmla="*/ 609600 h 1371600"/>
              <a:gd name="connsiteX3" fmla="*/ 0 w 1285875"/>
              <a:gd name="connsiteY3" fmla="*/ 85725 h 1371600"/>
              <a:gd name="connsiteX4" fmla="*/ 671512 w 1285875"/>
              <a:gd name="connsiteY4" fmla="*/ 0 h 1371600"/>
              <a:gd name="connsiteX5" fmla="*/ 438150 w 1285875"/>
              <a:gd name="connsiteY5" fmla="*/ 1143000 h 1371600"/>
              <a:gd name="connsiteX0" fmla="*/ 971551 w 1819276"/>
              <a:gd name="connsiteY0" fmla="*/ 1143000 h 1371600"/>
              <a:gd name="connsiteX1" fmla="*/ 1819276 w 1819276"/>
              <a:gd name="connsiteY1" fmla="*/ 1371600 h 1371600"/>
              <a:gd name="connsiteX2" fmla="*/ 0 w 1819276"/>
              <a:gd name="connsiteY2" fmla="*/ 619125 h 1371600"/>
              <a:gd name="connsiteX3" fmla="*/ 533401 w 1819276"/>
              <a:gd name="connsiteY3" fmla="*/ 85725 h 1371600"/>
              <a:gd name="connsiteX4" fmla="*/ 1204913 w 1819276"/>
              <a:gd name="connsiteY4" fmla="*/ 0 h 1371600"/>
              <a:gd name="connsiteX5" fmla="*/ 971551 w 1819276"/>
              <a:gd name="connsiteY5" fmla="*/ 1143000 h 1371600"/>
              <a:gd name="connsiteX0" fmla="*/ 971551 w 1204913"/>
              <a:gd name="connsiteY0" fmla="*/ 1143000 h 1143000"/>
              <a:gd name="connsiteX1" fmla="*/ 990601 w 1204913"/>
              <a:gd name="connsiteY1" fmla="*/ 1143000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785814 w 1204913"/>
              <a:gd name="connsiteY1" fmla="*/ 1038225 h 1143000"/>
              <a:gd name="connsiteX2" fmla="*/ 0 w 1204913"/>
              <a:gd name="connsiteY2" fmla="*/ 619125 h 1143000"/>
              <a:gd name="connsiteX3" fmla="*/ 533401 w 1204913"/>
              <a:gd name="connsiteY3" fmla="*/ 85725 h 1143000"/>
              <a:gd name="connsiteX4" fmla="*/ 1204913 w 1204913"/>
              <a:gd name="connsiteY4" fmla="*/ 0 h 1143000"/>
              <a:gd name="connsiteX5" fmla="*/ 971551 w 1204913"/>
              <a:gd name="connsiteY5" fmla="*/ 1143000 h 1143000"/>
              <a:gd name="connsiteX0" fmla="*/ 971551 w 1204913"/>
              <a:gd name="connsiteY0" fmla="*/ 1143000 h 1143000"/>
              <a:gd name="connsiteX1" fmla="*/ 0 w 1204913"/>
              <a:gd name="connsiteY1" fmla="*/ 619125 h 1143000"/>
              <a:gd name="connsiteX2" fmla="*/ 533401 w 1204913"/>
              <a:gd name="connsiteY2" fmla="*/ 85725 h 1143000"/>
              <a:gd name="connsiteX3" fmla="*/ 1204913 w 1204913"/>
              <a:gd name="connsiteY3" fmla="*/ 0 h 1143000"/>
              <a:gd name="connsiteX4" fmla="*/ 971551 w 1204913"/>
              <a:gd name="connsiteY4" fmla="*/ 1143000 h 1143000"/>
              <a:gd name="connsiteX0" fmla="*/ 971551 w 1204913"/>
              <a:gd name="connsiteY0" fmla="*/ 1143000 h 1143000"/>
              <a:gd name="connsiteX1" fmla="*/ 0 w 1204913"/>
              <a:gd name="connsiteY1" fmla="*/ 619125 h 1143000"/>
              <a:gd name="connsiteX2" fmla="*/ 519114 w 1204913"/>
              <a:gd name="connsiteY2" fmla="*/ 76200 h 1143000"/>
              <a:gd name="connsiteX3" fmla="*/ 1204913 w 1204913"/>
              <a:gd name="connsiteY3" fmla="*/ 0 h 1143000"/>
              <a:gd name="connsiteX4" fmla="*/ 971551 w 1204913"/>
              <a:gd name="connsiteY4" fmla="*/ 1143000 h 1143000"/>
              <a:gd name="connsiteX0" fmla="*/ 99060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990601 w 1223963"/>
              <a:gd name="connsiteY4" fmla="*/ 1143000 h 1143000"/>
              <a:gd name="connsiteX0" fmla="*/ 1009651 w 1223963"/>
              <a:gd name="connsiteY0" fmla="*/ 1143000 h 1143000"/>
              <a:gd name="connsiteX1" fmla="*/ 0 w 1223963"/>
              <a:gd name="connsiteY1" fmla="*/ 614363 h 1143000"/>
              <a:gd name="connsiteX2" fmla="*/ 538164 w 1223963"/>
              <a:gd name="connsiteY2" fmla="*/ 76200 h 1143000"/>
              <a:gd name="connsiteX3" fmla="*/ 1223963 w 1223963"/>
              <a:gd name="connsiteY3" fmla="*/ 0 h 1143000"/>
              <a:gd name="connsiteX4" fmla="*/ 1009651 w 1223963"/>
              <a:gd name="connsiteY4" fmla="*/ 1143000 h 1143000"/>
              <a:gd name="connsiteX0" fmla="*/ 1009651 w 1223963"/>
              <a:gd name="connsiteY0" fmla="*/ 1152525 h 1152525"/>
              <a:gd name="connsiteX1" fmla="*/ 0 w 1223963"/>
              <a:gd name="connsiteY1" fmla="*/ 614363 h 1152525"/>
              <a:gd name="connsiteX2" fmla="*/ 538164 w 1223963"/>
              <a:gd name="connsiteY2" fmla="*/ 76200 h 1152525"/>
              <a:gd name="connsiteX3" fmla="*/ 1223963 w 1223963"/>
              <a:gd name="connsiteY3" fmla="*/ 0 h 1152525"/>
              <a:gd name="connsiteX4" fmla="*/ 1009651 w 1223963"/>
              <a:gd name="connsiteY4" fmla="*/ 1152525 h 1152525"/>
              <a:gd name="connsiteX0" fmla="*/ 1019176 w 1223963"/>
              <a:gd name="connsiteY0" fmla="*/ 1171575 h 1171575"/>
              <a:gd name="connsiteX1" fmla="*/ 0 w 1223963"/>
              <a:gd name="connsiteY1" fmla="*/ 614363 h 1171575"/>
              <a:gd name="connsiteX2" fmla="*/ 538164 w 1223963"/>
              <a:gd name="connsiteY2" fmla="*/ 76200 h 1171575"/>
              <a:gd name="connsiteX3" fmla="*/ 1223963 w 1223963"/>
              <a:gd name="connsiteY3" fmla="*/ 0 h 1171575"/>
              <a:gd name="connsiteX4" fmla="*/ 1019176 w 1223963"/>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963" h="1171575">
                <a:moveTo>
                  <a:pt x="1019176" y="1171575"/>
                </a:moveTo>
                <a:lnTo>
                  <a:pt x="0" y="614363"/>
                </a:lnTo>
                <a:lnTo>
                  <a:pt x="538164" y="76200"/>
                </a:lnTo>
                <a:lnTo>
                  <a:pt x="1223963" y="0"/>
                </a:lnTo>
                <a:lnTo>
                  <a:pt x="1019176" y="1171575"/>
                </a:lnTo>
                <a:close/>
              </a:path>
            </a:pathLst>
          </a:custGeom>
          <a:solidFill>
            <a:schemeClr val="tx1">
              <a:lumMod val="95000"/>
            </a:schemeClr>
          </a:solidFill>
          <a:ln w="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lstStyle/>
          <a:p>
            <a:r>
              <a:rPr lang="en-US" dirty="0" smtClean="0"/>
              <a:t>Pop Quiz!</a:t>
            </a:r>
            <a:endParaRPr lang="en-US" dirty="0"/>
          </a:p>
        </p:txBody>
      </p:sp>
      <p:sp>
        <p:nvSpPr>
          <p:cNvPr id="3" name="Content Placeholder 2"/>
          <p:cNvSpPr>
            <a:spLocks noGrp="1"/>
          </p:cNvSpPr>
          <p:nvPr>
            <p:ph sz="quarter" idx="10"/>
          </p:nvPr>
        </p:nvSpPr>
        <p:spPr>
          <a:xfrm>
            <a:off x="457200" y="1196018"/>
            <a:ext cx="8077200" cy="685800"/>
          </a:xfrm>
        </p:spPr>
        <p:txBody>
          <a:bodyPr/>
          <a:lstStyle/>
          <a:p>
            <a:pPr indent="0">
              <a:buNone/>
            </a:pPr>
            <a:r>
              <a:rPr lang="en-US" dirty="0" smtClean="0"/>
              <a:t>Find the open boundary vertices!</a:t>
            </a:r>
          </a:p>
        </p:txBody>
      </p:sp>
      <p:sp>
        <p:nvSpPr>
          <p:cNvPr id="8" name="Oval 7"/>
          <p:cNvSpPr/>
          <p:nvPr/>
        </p:nvSpPr>
        <p:spPr bwMode="auto">
          <a:xfrm>
            <a:off x="7848600" y="37147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 name="Oval 9"/>
          <p:cNvSpPr/>
          <p:nvPr/>
        </p:nvSpPr>
        <p:spPr bwMode="auto">
          <a:xfrm>
            <a:off x="7620000" y="22669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1" name="Oval 10"/>
          <p:cNvSpPr/>
          <p:nvPr/>
        </p:nvSpPr>
        <p:spPr bwMode="auto">
          <a:xfrm>
            <a:off x="7924800" y="15811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 name="Oval 11"/>
          <p:cNvSpPr/>
          <p:nvPr/>
        </p:nvSpPr>
        <p:spPr bwMode="auto">
          <a:xfrm>
            <a:off x="7239000" y="16573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 name="Oval 12"/>
          <p:cNvSpPr/>
          <p:nvPr/>
        </p:nvSpPr>
        <p:spPr bwMode="auto">
          <a:xfrm>
            <a:off x="6553200" y="17335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 name="Oval 13"/>
          <p:cNvSpPr/>
          <p:nvPr/>
        </p:nvSpPr>
        <p:spPr bwMode="auto">
          <a:xfrm>
            <a:off x="6019800" y="22669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 name="Oval 14"/>
          <p:cNvSpPr/>
          <p:nvPr/>
        </p:nvSpPr>
        <p:spPr bwMode="auto">
          <a:xfrm>
            <a:off x="5791200" y="28765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 name="Oval 15"/>
          <p:cNvSpPr/>
          <p:nvPr/>
        </p:nvSpPr>
        <p:spPr bwMode="auto">
          <a:xfrm>
            <a:off x="6248400" y="35623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7" name="Oval 16"/>
          <p:cNvSpPr/>
          <p:nvPr/>
        </p:nvSpPr>
        <p:spPr bwMode="auto">
          <a:xfrm>
            <a:off x="6705600" y="42481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latin typeface="Verdana" pitchFamily="45" charset="0"/>
              </a:rPr>
              <a:t>d</a:t>
            </a:r>
            <a:endParaRPr kumimoji="1" lang="en-US" sz="2400" b="0" i="0" u="none" strike="noStrike" cap="none" normalizeH="0" baseline="0" dirty="0">
              <a:ln>
                <a:noFill/>
              </a:ln>
              <a:solidFill>
                <a:schemeClr val="tx1"/>
              </a:solidFill>
              <a:effectLst/>
              <a:latin typeface="Verdana" pitchFamily="45" charset="0"/>
            </a:endParaRPr>
          </a:p>
        </p:txBody>
      </p:sp>
      <p:sp>
        <p:nvSpPr>
          <p:cNvPr id="9" name="Oval 8"/>
          <p:cNvSpPr/>
          <p:nvPr/>
        </p:nvSpPr>
        <p:spPr bwMode="auto">
          <a:xfrm>
            <a:off x="7848600" y="30289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 name="Oval 6"/>
          <p:cNvSpPr/>
          <p:nvPr/>
        </p:nvSpPr>
        <p:spPr bwMode="auto">
          <a:xfrm>
            <a:off x="7086600" y="3562350"/>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5" name="Straight Connector 34"/>
          <p:cNvCxnSpPr/>
          <p:nvPr/>
        </p:nvCxnSpPr>
        <p:spPr bwMode="auto">
          <a:xfrm flipV="1">
            <a:off x="6994836" y="3814760"/>
            <a:ext cx="596589" cy="276225"/>
          </a:xfrm>
          <a:prstGeom prst="line">
            <a:avLst/>
          </a:prstGeom>
          <a:solidFill>
            <a:schemeClr val="accent1"/>
          </a:solidFill>
          <a:ln w="19050" cap="flat" cmpd="sng" algn="ctr">
            <a:solidFill>
              <a:srgbClr val="00B050"/>
            </a:solidFill>
            <a:prstDash val="solid"/>
            <a:round/>
            <a:headEnd type="none" w="med" len="med"/>
            <a:tailEnd type="triangle" w="med" len="lg"/>
          </a:ln>
          <a:effectLst/>
        </p:spPr>
      </p:cxnSp>
      <p:sp>
        <p:nvSpPr>
          <p:cNvPr id="38" name="Content Placeholder 2"/>
          <p:cNvSpPr txBox="1">
            <a:spLocks/>
          </p:cNvSpPr>
          <p:nvPr/>
        </p:nvSpPr>
        <p:spPr>
          <a:xfrm>
            <a:off x="335762" y="1809750"/>
            <a:ext cx="6141238" cy="1414482"/>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dirty="0" err="1" smtClean="0">
                <a:latin typeface="Courier New" pitchFamily="49" charset="0"/>
                <a:cs typeface="Courier New" pitchFamily="49" charset="0"/>
              </a:rPr>
              <a:t>IndexList</a:t>
            </a:r>
            <a:r>
              <a:rPr lang="en-US" sz="1600" dirty="0" smtClean="0">
                <a:latin typeface="Courier New" pitchFamily="49" charset="0"/>
                <a:cs typeface="Courier New" pitchFamily="49" charset="0"/>
              </a:rPr>
              <a:t> Boundary;</a:t>
            </a:r>
          </a:p>
          <a:p>
            <a:pPr indent="0">
              <a:buFont typeface="Verdana" pitchFamily="34" charset="0"/>
              <a:buNone/>
            </a:pPr>
            <a:r>
              <a:rPr lang="en-US" sz="1600" dirty="0" smtClean="0">
                <a:latin typeface="Courier New" pitchFamily="49" charset="0"/>
                <a:cs typeface="Courier New" pitchFamily="49" charset="0"/>
              </a:rPr>
              <a:t>Boundary =</a:t>
            </a:r>
          </a:p>
          <a:p>
            <a:pPr indent="0">
              <a:buFont typeface="Verdana" pitchFamily="34" charset="0"/>
              <a:buNone/>
            </a:pPr>
            <a:r>
              <a:rPr lang="en-US" sz="1600" dirty="0">
                <a:latin typeface="Courier New" pitchFamily="49" charset="0"/>
                <a:cs typeface="Courier New" pitchFamily="49" charset="0"/>
              </a:rPr>
              <a:t>	</a:t>
            </a:r>
            <a:r>
              <a:rPr lang="en-US" sz="1600" dirty="0" err="1" smtClean="0">
                <a:latin typeface="Courier New" pitchFamily="49" charset="0"/>
                <a:cs typeface="Courier New" pitchFamily="49" charset="0"/>
              </a:rPr>
              <a:t>FindVertexLoop</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startEdge</a:t>
            </a:r>
            <a:r>
              <a:rPr lang="en-US" sz="1600" dirty="0" smtClean="0">
                <a:latin typeface="Courier New" pitchFamily="49" charset="0"/>
                <a:cs typeface="Courier New" pitchFamily="49" charset="0"/>
              </a:rPr>
              <a:t>-&gt;opposite);</a:t>
            </a:r>
          </a:p>
        </p:txBody>
      </p:sp>
      <p:sp>
        <p:nvSpPr>
          <p:cNvPr id="47" name="Oval 46"/>
          <p:cNvSpPr/>
          <p:nvPr/>
        </p:nvSpPr>
        <p:spPr bwMode="auto">
          <a:xfrm>
            <a:off x="7024688" y="2814637"/>
            <a:ext cx="76200" cy="76200"/>
          </a:xfrm>
          <a:prstGeom prst="ellipse">
            <a:avLst/>
          </a:prstGeom>
          <a:solidFill>
            <a:srgbClr val="FFFFCC"/>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grpSp>
        <p:nvGrpSpPr>
          <p:cNvPr id="5" name="Group 30"/>
          <p:cNvGrpSpPr/>
          <p:nvPr/>
        </p:nvGrpSpPr>
        <p:grpSpPr>
          <a:xfrm>
            <a:off x="5781675" y="1566882"/>
            <a:ext cx="2219325" cy="2762251"/>
            <a:chOff x="5781675" y="1566882"/>
            <a:chExt cx="2219325" cy="2762251"/>
          </a:xfrm>
        </p:grpSpPr>
        <p:sp>
          <p:nvSpPr>
            <p:cNvPr id="6" name="Oval 5"/>
            <p:cNvSpPr/>
            <p:nvPr/>
          </p:nvSpPr>
          <p:spPr bwMode="auto">
            <a:xfrm>
              <a:off x="6700837" y="4233883"/>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8" name="Oval 47"/>
            <p:cNvSpPr/>
            <p:nvPr/>
          </p:nvSpPr>
          <p:spPr bwMode="auto">
            <a:xfrm>
              <a:off x="7839075" y="3014683"/>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9" name="Oval 48"/>
            <p:cNvSpPr/>
            <p:nvPr/>
          </p:nvSpPr>
          <p:spPr bwMode="auto">
            <a:xfrm>
              <a:off x="6243637" y="3552846"/>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0" name="Oval 49"/>
            <p:cNvSpPr/>
            <p:nvPr/>
          </p:nvSpPr>
          <p:spPr bwMode="auto">
            <a:xfrm>
              <a:off x="7834312" y="3700483"/>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1" name="Oval 50"/>
            <p:cNvSpPr/>
            <p:nvPr/>
          </p:nvSpPr>
          <p:spPr bwMode="auto">
            <a:xfrm>
              <a:off x="5781675" y="2867045"/>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2" name="Oval 51"/>
            <p:cNvSpPr/>
            <p:nvPr/>
          </p:nvSpPr>
          <p:spPr bwMode="auto">
            <a:xfrm>
              <a:off x="7610475" y="2262207"/>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3" name="Oval 52"/>
            <p:cNvSpPr/>
            <p:nvPr/>
          </p:nvSpPr>
          <p:spPr bwMode="auto">
            <a:xfrm>
              <a:off x="6538913" y="1724044"/>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4" name="Oval 53"/>
            <p:cNvSpPr/>
            <p:nvPr/>
          </p:nvSpPr>
          <p:spPr bwMode="auto">
            <a:xfrm>
              <a:off x="7224713" y="1647845"/>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5" name="Oval 54"/>
            <p:cNvSpPr/>
            <p:nvPr/>
          </p:nvSpPr>
          <p:spPr bwMode="auto">
            <a:xfrm>
              <a:off x="7905750" y="1566882"/>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6" name="Oval 55"/>
            <p:cNvSpPr/>
            <p:nvPr/>
          </p:nvSpPr>
          <p:spPr bwMode="auto">
            <a:xfrm>
              <a:off x="6010275" y="2257445"/>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cxnSp>
        <p:nvCxnSpPr>
          <p:cNvPr id="34" name="Straight Connector 33"/>
          <p:cNvCxnSpPr/>
          <p:nvPr/>
        </p:nvCxnSpPr>
        <p:spPr bwMode="auto">
          <a:xfrm flipH="1">
            <a:off x="7038975" y="3983833"/>
            <a:ext cx="584162" cy="269080"/>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grpSp>
        <p:nvGrpSpPr>
          <p:cNvPr id="26" name="Group 71"/>
          <p:cNvGrpSpPr/>
          <p:nvPr/>
        </p:nvGrpSpPr>
        <p:grpSpPr>
          <a:xfrm>
            <a:off x="5815012" y="1571624"/>
            <a:ext cx="2133601" cy="2661048"/>
            <a:chOff x="5815012" y="1571624"/>
            <a:chExt cx="2133601" cy="2661048"/>
          </a:xfrm>
        </p:grpSpPr>
        <p:cxnSp>
          <p:nvCxnSpPr>
            <p:cNvPr id="40" name="Straight Connector 39"/>
            <p:cNvCxnSpPr/>
            <p:nvPr/>
          </p:nvCxnSpPr>
          <p:spPr bwMode="auto">
            <a:xfrm flipH="1" flipV="1">
              <a:off x="6319838" y="3762375"/>
              <a:ext cx="311124" cy="470297"/>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cxnSp>
          <p:nvCxnSpPr>
            <p:cNvPr id="57" name="Straight Connector 56"/>
            <p:cNvCxnSpPr/>
            <p:nvPr/>
          </p:nvCxnSpPr>
          <p:spPr bwMode="auto">
            <a:xfrm flipH="1" flipV="1">
              <a:off x="5862638" y="3093858"/>
              <a:ext cx="311124" cy="470297"/>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cxnSp>
          <p:nvCxnSpPr>
            <p:cNvPr id="58" name="Straight Connector 57"/>
            <p:cNvCxnSpPr/>
            <p:nvPr/>
          </p:nvCxnSpPr>
          <p:spPr bwMode="auto">
            <a:xfrm flipV="1">
              <a:off x="5815012" y="2381251"/>
              <a:ext cx="157162" cy="423862"/>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cxnSp>
          <p:nvCxnSpPr>
            <p:cNvPr id="59" name="Straight Connector 58"/>
            <p:cNvCxnSpPr/>
            <p:nvPr/>
          </p:nvCxnSpPr>
          <p:spPr bwMode="auto">
            <a:xfrm flipV="1">
              <a:off x="6109931" y="1819275"/>
              <a:ext cx="343256" cy="357962"/>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cxnSp>
          <p:nvCxnSpPr>
            <p:cNvPr id="60" name="Straight Connector 59"/>
            <p:cNvCxnSpPr/>
            <p:nvPr/>
          </p:nvCxnSpPr>
          <p:spPr bwMode="auto">
            <a:xfrm flipV="1">
              <a:off x="6700837" y="1643061"/>
              <a:ext cx="461963" cy="57170"/>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cxnSp>
          <p:nvCxnSpPr>
            <p:cNvPr id="61" name="Straight Connector 60"/>
            <p:cNvCxnSpPr/>
            <p:nvPr/>
          </p:nvCxnSpPr>
          <p:spPr bwMode="auto">
            <a:xfrm flipV="1">
              <a:off x="7408825" y="1571624"/>
              <a:ext cx="396913" cy="43831"/>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cxnSp>
          <p:nvCxnSpPr>
            <p:cNvPr id="62" name="Straight Connector 61"/>
            <p:cNvCxnSpPr/>
            <p:nvPr/>
          </p:nvCxnSpPr>
          <p:spPr bwMode="auto">
            <a:xfrm flipH="1">
              <a:off x="7762875" y="1838343"/>
              <a:ext cx="180105" cy="404793"/>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cxnSp>
          <p:nvCxnSpPr>
            <p:cNvPr id="63" name="Straight Connector 62"/>
            <p:cNvCxnSpPr/>
            <p:nvPr/>
          </p:nvCxnSpPr>
          <p:spPr bwMode="auto">
            <a:xfrm>
              <a:off x="7760495" y="2414606"/>
              <a:ext cx="140494" cy="476232"/>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cxnSp>
          <p:nvCxnSpPr>
            <p:cNvPr id="64" name="Straight Connector 63"/>
            <p:cNvCxnSpPr/>
            <p:nvPr/>
          </p:nvCxnSpPr>
          <p:spPr bwMode="auto">
            <a:xfrm flipH="1">
              <a:off x="7943850" y="3162300"/>
              <a:ext cx="4763" cy="500063"/>
            </a:xfrm>
            <a:prstGeom prst="line">
              <a:avLst/>
            </a:prstGeom>
            <a:solidFill>
              <a:schemeClr val="accent1"/>
            </a:solidFill>
            <a:ln w="0" cap="flat" cmpd="sng" algn="ctr">
              <a:solidFill>
                <a:schemeClr val="tx1">
                  <a:lumMod val="50000"/>
                </a:schemeClr>
              </a:solidFill>
              <a:prstDash val="solid"/>
              <a:round/>
              <a:headEnd type="none" w="med" len="med"/>
              <a:tailEnd type="triangle" w="med" len="lg"/>
            </a:ln>
            <a:effectLst/>
          </p:spPr>
        </p:cxnSp>
      </p:grpSp>
      <p:sp>
        <p:nvSpPr>
          <p:cNvPr id="25" name="TextBox 24"/>
          <p:cNvSpPr txBox="1"/>
          <p:nvPr/>
        </p:nvSpPr>
        <p:spPr>
          <a:xfrm>
            <a:off x="1143000" y="3624968"/>
            <a:ext cx="3580155" cy="646331"/>
          </a:xfrm>
          <a:prstGeom prst="rect">
            <a:avLst/>
          </a:prstGeom>
          <a:noFill/>
        </p:spPr>
        <p:txBody>
          <a:bodyPr wrap="square" rtlCol="0">
            <a:spAutoFit/>
          </a:bodyPr>
          <a:lstStyle/>
          <a:p>
            <a:pPr algn="l"/>
            <a:r>
              <a:rPr lang="en-US" sz="1800" dirty="0" smtClean="0">
                <a:solidFill>
                  <a:schemeClr val="bg1"/>
                </a:solidFill>
              </a:rPr>
              <a:t>(But what if the boundary isn’t connected properly?)</a:t>
            </a:r>
          </a:p>
        </p:txBody>
      </p:sp>
      <p:sp>
        <p:nvSpPr>
          <p:cNvPr id="65" name="TextBox 64"/>
          <p:cNvSpPr txBox="1"/>
          <p:nvPr/>
        </p:nvSpPr>
        <p:spPr>
          <a:xfrm>
            <a:off x="0" y="4778573"/>
            <a:ext cx="5904116" cy="307777"/>
          </a:xfrm>
          <a:prstGeom prst="rect">
            <a:avLst/>
          </a:prstGeom>
          <a:noFill/>
        </p:spPr>
        <p:txBody>
          <a:bodyPr wrap="none" rtlCol="0">
            <a:spAutoFit/>
          </a:bodyPr>
          <a:lstStyle/>
          <a:p>
            <a:r>
              <a:rPr lang="en-US" sz="1400" dirty="0" smtClean="0">
                <a:solidFill>
                  <a:schemeClr val="bg1"/>
                </a:solidFill>
              </a:rPr>
              <a:t>*See speaker notes below slide for an important consideration!</a:t>
            </a:r>
          </a:p>
        </p:txBody>
      </p:sp>
    </p:spTree>
    <p:custDataLst>
      <p:tags r:id="rId1"/>
    </p:custDataLst>
    <p:extLst>
      <p:ext uri="{BB962C8B-B14F-4D97-AF65-F5344CB8AC3E}">
        <p14:creationId xmlns:p14="http://schemas.microsoft.com/office/powerpoint/2010/main" val="3874798024"/>
      </p:ext>
    </p:extLst>
  </p:cSld>
  <p:clrMapOvr>
    <a:masterClrMapping/>
  </p:clrMapOvr>
  <mc:AlternateContent xmlns:mc="http://schemas.openxmlformats.org/markup-compatibility/2006" xmlns:p14="http://schemas.microsoft.com/office/powerpoint/2010/main">
    <mc:Choice Requires="p14">
      <p:transition spd="slow" p14:dur="2000" advTm="13900"/>
    </mc:Choice>
    <mc:Fallback xmlns="">
      <p:transition spd="slow" advTm="139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200" dirty="0" smtClean="0">
                <a:ea typeface="ヒラギノ角ゴ Pro W3" pitchFamily="48" charset="-128"/>
                <a:cs typeface="ヒラギノ角ゴ Pro W3" pitchFamily="48" charset="-128"/>
              </a:rPr>
              <a:t>What can we do with this?</a:t>
            </a:r>
          </a:p>
        </p:txBody>
      </p:sp>
      <p:sp>
        <p:nvSpPr>
          <p:cNvPr id="13315" name="Content Placeholder 2"/>
          <p:cNvSpPr>
            <a:spLocks noGrp="1"/>
          </p:cNvSpPr>
          <p:nvPr>
            <p:ph sz="quarter" idx="10"/>
          </p:nvPr>
        </p:nvSpPr>
        <p:spPr/>
        <p:txBody>
          <a:bodyPr/>
          <a:lstStyle/>
          <a:p>
            <a:pPr eaLnBrk="1" hangingPunct="1"/>
            <a:r>
              <a:rPr lang="en-US" dirty="0" smtClean="0">
                <a:ea typeface="ヒラギノ角ゴ Pro W3" pitchFamily="48" charset="-128"/>
                <a:cs typeface="ヒラギノ角ゴ Pro W3" pitchFamily="48" charset="-128"/>
              </a:rPr>
              <a:t>Build a navigation mesh</a:t>
            </a:r>
          </a:p>
          <a:p>
            <a:pPr lvl="1" eaLnBrk="1" hangingPunct="1"/>
            <a:r>
              <a:rPr lang="en-US" dirty="0" smtClean="0">
                <a:ea typeface="ヒラギノ角ゴ Pro W3" pitchFamily="48" charset="-128"/>
                <a:cs typeface="ヒラギノ角ゴ Pro W3" pitchFamily="48" charset="-128"/>
              </a:rPr>
              <a:t>Model an underlying terrain or navigation surface</a:t>
            </a:r>
          </a:p>
          <a:p>
            <a:pPr lvl="1" eaLnBrk="1" hangingPunct="1"/>
            <a:r>
              <a:rPr lang="en-US" dirty="0" smtClean="0">
                <a:ea typeface="ヒラギノ角ゴ Pro W3" pitchFamily="48" charset="-128"/>
                <a:cs typeface="ヒラギノ角ゴ Pro W3" pitchFamily="48" charset="-128"/>
              </a:rPr>
              <a:t>“Imprint” obstructions by splitting edges</a:t>
            </a:r>
          </a:p>
          <a:p>
            <a:pPr lvl="1" eaLnBrk="1" hangingPunct="1"/>
            <a:r>
              <a:rPr lang="en-US" dirty="0" smtClean="0">
                <a:ea typeface="ヒラギノ角ゴ Pro W3" pitchFamily="48" charset="-128"/>
                <a:cs typeface="ヒラギノ角ゴ Pro W3" pitchFamily="48" charset="-128"/>
              </a:rPr>
              <a:t>Split faces at obstruction boundaries</a:t>
            </a:r>
          </a:p>
          <a:p>
            <a:pPr lvl="1" eaLnBrk="1" hangingPunct="1"/>
            <a:r>
              <a:rPr lang="en-US" dirty="0" smtClean="0">
                <a:ea typeface="ヒラギノ角ゴ Pro W3" pitchFamily="48" charset="-128"/>
                <a:cs typeface="ヒラギノ角ゴ Pro W3" pitchFamily="48" charset="-128"/>
              </a:rPr>
              <a:t>Remove faces under obstructions by setting face pointer of loop edges to NULL</a:t>
            </a:r>
          </a:p>
        </p:txBody>
      </p:sp>
    </p:spTree>
    <p:custDataLst>
      <p:tags r:id="rId1"/>
    </p:custDataLst>
    <p:extLst>
      <p:ext uri="{BB962C8B-B14F-4D97-AF65-F5344CB8AC3E}">
        <p14:creationId xmlns:p14="http://schemas.microsoft.com/office/powerpoint/2010/main" val="3073381144"/>
      </p:ext>
    </p:extLst>
  </p:cSld>
  <p:clrMapOvr>
    <a:masterClrMapping/>
  </p:clrMapOvr>
  <mc:AlternateContent xmlns:mc="http://schemas.openxmlformats.org/markup-compatibility/2006" xmlns:p14="http://schemas.microsoft.com/office/powerpoint/2010/main">
    <mc:Choice Requires="p14">
      <p:transition spd="slow" p14:dur="2000" advTm="12162"/>
    </mc:Choice>
    <mc:Fallback xmlns="">
      <p:transition spd="slow" advTm="121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200" dirty="0" smtClean="0">
                <a:ea typeface="ヒラギノ角ゴ Pro W3" pitchFamily="48" charset="-128"/>
                <a:cs typeface="ヒラギノ角ゴ Pro W3" pitchFamily="48" charset="-128"/>
              </a:rPr>
              <a:t>What can we do with this?</a:t>
            </a:r>
          </a:p>
        </p:txBody>
      </p:sp>
      <p:sp>
        <p:nvSpPr>
          <p:cNvPr id="13315" name="Content Placeholder 2"/>
          <p:cNvSpPr>
            <a:spLocks noGrp="1"/>
          </p:cNvSpPr>
          <p:nvPr>
            <p:ph sz="quarter" idx="10"/>
          </p:nvPr>
        </p:nvSpPr>
        <p:spPr>
          <a:xfrm>
            <a:off x="533400" y="1504950"/>
            <a:ext cx="4953000" cy="2743200"/>
          </a:xfrm>
        </p:spPr>
        <p:txBody>
          <a:bodyPr/>
          <a:lstStyle/>
          <a:p>
            <a:pPr eaLnBrk="1" hangingPunct="1"/>
            <a:r>
              <a:rPr lang="en-US" sz="2400" dirty="0" smtClean="0">
                <a:ea typeface="ヒラギノ角ゴ Pro W3" pitchFamily="48" charset="-128"/>
                <a:cs typeface="ヒラギノ角ゴ Pro W3" pitchFamily="48" charset="-128"/>
              </a:rPr>
              <a:t>Traverse navigation mesh</a:t>
            </a:r>
          </a:p>
          <a:p>
            <a:pPr lvl="1" eaLnBrk="1" hangingPunct="1"/>
            <a:r>
              <a:rPr lang="en-US" sz="2000" dirty="0" smtClean="0">
                <a:ea typeface="ヒラギノ角ゴ Pro W3" pitchFamily="48" charset="-128"/>
                <a:cs typeface="ヒラギノ角ゴ Pro W3" pitchFamily="48" charset="-128"/>
              </a:rPr>
              <a:t>Either for player or NPC</a:t>
            </a:r>
          </a:p>
          <a:p>
            <a:pPr lvl="1" eaLnBrk="1" hangingPunct="1"/>
            <a:r>
              <a:rPr lang="en-US" sz="2000" dirty="0" smtClean="0">
                <a:ea typeface="ヒラギノ角ゴ Pro W3" pitchFamily="48" charset="-128"/>
                <a:cs typeface="ヒラギノ角ゴ Pro W3" pitchFamily="48" charset="-128"/>
              </a:rPr>
              <a:t>Knowing which navigation face object is currently </a:t>
            </a:r>
            <a:r>
              <a:rPr lang="en-US" sz="2000" b="1" i="1" dirty="0" smtClean="0">
                <a:ea typeface="ヒラギノ角ゴ Pro W3" pitchFamily="48" charset="-128"/>
                <a:cs typeface="ヒラギノ角ゴ Pro W3" pitchFamily="48" charset="-128"/>
              </a:rPr>
              <a:t>on</a:t>
            </a:r>
            <a:r>
              <a:rPr lang="en-US" sz="2000" dirty="0" smtClean="0">
                <a:ea typeface="ヒラギノ角ゴ Pro W3" pitchFamily="48" charset="-128"/>
                <a:cs typeface="ヒラギノ角ゴ Pro W3" pitchFamily="48" charset="-128"/>
              </a:rPr>
              <a:t>, use Half Edge operations to determine movement</a:t>
            </a:r>
          </a:p>
        </p:txBody>
      </p:sp>
    </p:spTree>
    <p:custDataLst>
      <p:tags r:id="rId1"/>
    </p:custDataLst>
    <p:extLst>
      <p:ext uri="{BB962C8B-B14F-4D97-AF65-F5344CB8AC3E}">
        <p14:creationId xmlns:p14="http://schemas.microsoft.com/office/powerpoint/2010/main" val="3073381144"/>
      </p:ext>
    </p:extLst>
  </p:cSld>
  <p:clrMapOvr>
    <a:masterClrMapping/>
  </p:clrMapOvr>
  <mc:AlternateContent xmlns:mc="http://schemas.openxmlformats.org/markup-compatibility/2006" xmlns:p14="http://schemas.microsoft.com/office/powerpoint/2010/main">
    <mc:Choice Requires="p14">
      <p:transition spd="slow" p14:dur="2000" advTm="3784"/>
    </mc:Choice>
    <mc:Fallback xmlns="">
      <p:transition spd="slow" advTm="37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200" dirty="0" smtClean="0">
                <a:ea typeface="ヒラギノ角ゴ Pro W3" pitchFamily="48" charset="-128"/>
                <a:cs typeface="ヒラギノ角ゴ Pro W3" pitchFamily="48" charset="-128"/>
              </a:rPr>
              <a:t>What can we do with this?</a:t>
            </a:r>
          </a:p>
        </p:txBody>
      </p:sp>
      <p:sp>
        <p:nvSpPr>
          <p:cNvPr id="13315" name="Content Placeholder 2"/>
          <p:cNvSpPr>
            <a:spLocks noGrp="1"/>
          </p:cNvSpPr>
          <p:nvPr>
            <p:ph sz="quarter" idx="10"/>
          </p:nvPr>
        </p:nvSpPr>
        <p:spPr/>
        <p:txBody>
          <a:bodyPr/>
          <a:lstStyle/>
          <a:p>
            <a:pPr eaLnBrk="1" hangingPunct="1"/>
            <a:r>
              <a:rPr lang="en-US" dirty="0" smtClean="0">
                <a:ea typeface="ヒラギノ角ゴ Pro W3" pitchFamily="48" charset="-128"/>
                <a:cs typeface="ヒラギノ角ゴ Pro W3" pitchFamily="48" charset="-128"/>
              </a:rPr>
              <a:t>Implement a 3D modeling application</a:t>
            </a:r>
          </a:p>
          <a:p>
            <a:pPr lvl="1" eaLnBrk="1" hangingPunct="1"/>
            <a:r>
              <a:rPr lang="en-US" dirty="0" smtClean="0">
                <a:ea typeface="ヒラギノ角ゴ Pro W3" pitchFamily="48" charset="-128"/>
                <a:cs typeface="ヒラギノ角ゴ Pro W3" pitchFamily="48" charset="-128"/>
              </a:rPr>
              <a:t>Use Half Edge (or other data structure) as underlying data representation</a:t>
            </a:r>
          </a:p>
          <a:p>
            <a:pPr lvl="1" eaLnBrk="1" hangingPunct="1"/>
            <a:r>
              <a:rPr lang="en-US" dirty="0" smtClean="0">
                <a:ea typeface="ヒラギノ角ゴ Pro W3" pitchFamily="48" charset="-128"/>
                <a:cs typeface="ヒラギノ角ゴ Pro W3" pitchFamily="48" charset="-128"/>
              </a:rPr>
              <a:t>Implement face, edge, vertex selection</a:t>
            </a:r>
          </a:p>
          <a:p>
            <a:pPr lvl="1" eaLnBrk="1" hangingPunct="1"/>
            <a:r>
              <a:rPr lang="en-US" dirty="0" smtClean="0">
                <a:ea typeface="ヒラギノ角ゴ Pro W3" pitchFamily="48" charset="-128"/>
                <a:cs typeface="ヒラギノ角ゴ Pro W3" pitchFamily="48" charset="-128"/>
              </a:rPr>
              <a:t>Provide options to locally modify mesh based on selections</a:t>
            </a:r>
          </a:p>
        </p:txBody>
      </p:sp>
    </p:spTree>
    <p:custDataLst>
      <p:tags r:id="rId1"/>
    </p:custDataLst>
    <p:extLst>
      <p:ext uri="{BB962C8B-B14F-4D97-AF65-F5344CB8AC3E}">
        <p14:creationId xmlns:p14="http://schemas.microsoft.com/office/powerpoint/2010/main" val="3073381144"/>
      </p:ext>
    </p:extLst>
  </p:cSld>
  <p:clrMapOvr>
    <a:masterClrMapping/>
  </p:clrMapOvr>
  <mc:AlternateContent xmlns:mc="http://schemas.openxmlformats.org/markup-compatibility/2006" xmlns:p14="http://schemas.microsoft.com/office/powerpoint/2010/main">
    <mc:Choice Requires="p14">
      <p:transition spd="slow" p14:dur="2000" advTm="4600"/>
    </mc:Choice>
    <mc:Fallback xmlns="">
      <p:transition spd="slow" advTm="46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200" dirty="0" smtClean="0">
                <a:ea typeface="ヒラギノ角ゴ Pro W3" pitchFamily="48" charset="-128"/>
                <a:cs typeface="ヒラギノ角ゴ Pro W3" pitchFamily="48" charset="-128"/>
              </a:rPr>
              <a:t>What can we do with this?</a:t>
            </a:r>
          </a:p>
        </p:txBody>
      </p:sp>
      <p:sp>
        <p:nvSpPr>
          <p:cNvPr id="13315" name="Content Placeholder 2"/>
          <p:cNvSpPr>
            <a:spLocks noGrp="1"/>
          </p:cNvSpPr>
          <p:nvPr>
            <p:ph sz="quarter" idx="10"/>
          </p:nvPr>
        </p:nvSpPr>
        <p:spPr/>
        <p:txBody>
          <a:bodyPr/>
          <a:lstStyle/>
          <a:p>
            <a:pPr eaLnBrk="1" hangingPunct="1"/>
            <a:r>
              <a:rPr lang="en-US" dirty="0" smtClean="0">
                <a:ea typeface="ヒラギノ角ゴ Pro W3" pitchFamily="48" charset="-128"/>
                <a:cs typeface="ヒラギノ角ゴ Pro W3" pitchFamily="48" charset="-128"/>
              </a:rPr>
              <a:t>Trim a mesh against a cutting plane</a:t>
            </a:r>
          </a:p>
          <a:p>
            <a:pPr lvl="1" eaLnBrk="1" hangingPunct="1"/>
            <a:r>
              <a:rPr lang="en-US" dirty="0" smtClean="0">
                <a:ea typeface="ヒラギノ角ゴ Pro W3" pitchFamily="48" charset="-128"/>
                <a:cs typeface="ヒラギノ角ゴ Pro W3" pitchFamily="48" charset="-128"/>
              </a:rPr>
              <a:t>Step 1: Split edges that cross the plane</a:t>
            </a:r>
          </a:p>
          <a:p>
            <a:pPr lvl="1" eaLnBrk="1" hangingPunct="1"/>
            <a:r>
              <a:rPr lang="en-US" dirty="0" smtClean="0">
                <a:ea typeface="ヒラギノ角ゴ Pro W3" pitchFamily="48" charset="-128"/>
                <a:cs typeface="ヒラギノ角ゴ Pro W3" pitchFamily="48" charset="-128"/>
              </a:rPr>
              <a:t>Step 2: Split faces with 2 or more split edges</a:t>
            </a:r>
          </a:p>
          <a:p>
            <a:pPr lvl="1" eaLnBrk="1" hangingPunct="1"/>
            <a:r>
              <a:rPr lang="en-US" dirty="0" smtClean="0">
                <a:ea typeface="ヒラギノ角ゴ Pro W3" pitchFamily="48" charset="-128"/>
                <a:cs typeface="ヒラギノ角ゴ Pro W3" pitchFamily="48" charset="-128"/>
              </a:rPr>
              <a:t>Step 3: Delete faces on trimmed side of plane</a:t>
            </a:r>
          </a:p>
          <a:p>
            <a:pPr lvl="1" eaLnBrk="1" hangingPunct="1"/>
            <a:r>
              <a:rPr lang="en-US" dirty="0" smtClean="0">
                <a:ea typeface="ヒラギノ角ゴ Pro W3" pitchFamily="48" charset="-128"/>
                <a:cs typeface="ヒラギノ角ゴ Pro W3" pitchFamily="48" charset="-128"/>
              </a:rPr>
              <a:t>Step 4: Find open boundary</a:t>
            </a:r>
          </a:p>
          <a:p>
            <a:pPr lvl="1" eaLnBrk="1" hangingPunct="1"/>
            <a:r>
              <a:rPr lang="en-US" dirty="0" smtClean="0">
                <a:ea typeface="ヒラギノ角ゴ Pro W3" pitchFamily="48" charset="-128"/>
                <a:cs typeface="ヒラギノ角ゴ Pro W3" pitchFamily="48" charset="-128"/>
              </a:rPr>
              <a:t>Step 5: Triangulate the boundary</a:t>
            </a:r>
          </a:p>
        </p:txBody>
      </p:sp>
    </p:spTree>
    <p:custDataLst>
      <p:tags r:id="rId1"/>
    </p:custDataLst>
    <p:extLst>
      <p:ext uri="{BB962C8B-B14F-4D97-AF65-F5344CB8AC3E}">
        <p14:creationId xmlns:p14="http://schemas.microsoft.com/office/powerpoint/2010/main" val="3073381144"/>
      </p:ext>
    </p:extLst>
  </p:cSld>
  <p:clrMapOvr>
    <a:masterClrMapping/>
  </p:clrMapOvr>
  <mc:AlternateContent xmlns:mc="http://schemas.openxmlformats.org/markup-compatibility/2006" xmlns:p14="http://schemas.microsoft.com/office/powerpoint/2010/main">
    <mc:Choice Requires="p14">
      <p:transition spd="slow" p14:dur="2000" advTm="8642"/>
    </mc:Choice>
    <mc:Fallback xmlns="">
      <p:transition spd="slow" advTm="8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bwMode="auto">
          <a:xfrm>
            <a:off x="3657600" y="1798240"/>
            <a:ext cx="5213555" cy="1916510"/>
          </a:xfrm>
          <a:custGeom>
            <a:avLst/>
            <a:gdLst>
              <a:gd name="connsiteX0" fmla="*/ 0 w 3156155"/>
              <a:gd name="connsiteY0" fmla="*/ 658762 h 1160207"/>
              <a:gd name="connsiteX1" fmla="*/ 1484671 w 3156155"/>
              <a:gd name="connsiteY1" fmla="*/ 0 h 1160207"/>
              <a:gd name="connsiteX2" fmla="*/ 3156155 w 3156155"/>
              <a:gd name="connsiteY2" fmla="*/ 235975 h 1160207"/>
              <a:gd name="connsiteX3" fmla="*/ 1946787 w 3156155"/>
              <a:gd name="connsiteY3" fmla="*/ 1160207 h 1160207"/>
              <a:gd name="connsiteX4" fmla="*/ 0 w 3156155"/>
              <a:gd name="connsiteY4" fmla="*/ 658762 h 1160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155" h="1160207">
                <a:moveTo>
                  <a:pt x="0" y="658762"/>
                </a:moveTo>
                <a:lnTo>
                  <a:pt x="1484671" y="0"/>
                </a:lnTo>
                <a:lnTo>
                  <a:pt x="3156155" y="235975"/>
                </a:lnTo>
                <a:lnTo>
                  <a:pt x="1946787" y="1160207"/>
                </a:lnTo>
                <a:lnTo>
                  <a:pt x="0" y="658762"/>
                </a:lnTo>
                <a:close/>
              </a:path>
            </a:pathLst>
          </a:custGeom>
          <a:solidFill>
            <a:schemeClr val="tx1">
              <a:lumMod val="95000"/>
            </a:schemeClr>
          </a:solidFill>
          <a:ln w="0" cap="flat" cmpd="sng" algn="ctr">
            <a:solidFill>
              <a:srgbClr val="000000"/>
            </a:solidFill>
            <a:prstDash val="solid"/>
            <a:round/>
            <a:headEnd type="none" w="med" len="med"/>
            <a:tailEnd type="none" w="med" len="med"/>
          </a:ln>
          <a:effectLst/>
        </p:spPr>
        <p:txBody>
          <a:bodyPr rtlCol="0" anchor="ctr"/>
          <a:lstStyle/>
          <a:p>
            <a:pPr algn="ctr"/>
            <a:endParaRPr lang="en-US"/>
          </a:p>
        </p:txBody>
      </p:sp>
      <p:sp>
        <p:nvSpPr>
          <p:cNvPr id="2" name="Title 1"/>
          <p:cNvSpPr>
            <a:spLocks noGrp="1"/>
          </p:cNvSpPr>
          <p:nvPr>
            <p:ph type="title"/>
          </p:nvPr>
        </p:nvSpPr>
        <p:spPr/>
        <p:txBody>
          <a:bodyPr/>
          <a:lstStyle/>
          <a:p>
            <a:r>
              <a:rPr lang="en-US" dirty="0" smtClean="0">
                <a:ea typeface="ヒラギノ角ゴ Pro W3" pitchFamily="48" charset="-128"/>
                <a:cs typeface="ヒラギノ角ゴ Pro W3" pitchFamily="48" charset="-128"/>
              </a:rPr>
              <a:t>Intersection of edge and plane</a:t>
            </a:r>
            <a:endParaRPr lang="en-US" dirty="0"/>
          </a:p>
        </p:txBody>
      </p:sp>
      <p:sp>
        <p:nvSpPr>
          <p:cNvPr id="3" name="Content Placeholder 2"/>
          <p:cNvSpPr>
            <a:spLocks noGrp="1"/>
          </p:cNvSpPr>
          <p:nvPr>
            <p:ph sz="quarter" idx="10"/>
          </p:nvPr>
        </p:nvSpPr>
        <p:spPr>
          <a:xfrm>
            <a:off x="533400" y="1276350"/>
            <a:ext cx="8077200" cy="2743200"/>
          </a:xfrm>
        </p:spPr>
        <p:txBody>
          <a:bodyPr/>
          <a:lstStyle/>
          <a:p>
            <a:r>
              <a:rPr lang="en-US" sz="2400" dirty="0" smtClean="0"/>
              <a:t>Plane equation</a:t>
            </a:r>
            <a:br>
              <a:rPr lang="en-US" sz="2400" dirty="0" smtClean="0"/>
            </a:br>
            <a:r>
              <a:rPr lang="en-US" sz="2400" dirty="0"/>
              <a:t/>
            </a:r>
            <a:br>
              <a:rPr lang="en-US" sz="2400" dirty="0"/>
            </a:br>
            <a:endParaRPr lang="en-US" sz="2400" dirty="0" smtClean="0"/>
          </a:p>
          <a:p>
            <a:r>
              <a:rPr lang="en-US" sz="2400" dirty="0" smtClean="0"/>
              <a:t>Line equation</a:t>
            </a:r>
            <a:br>
              <a:rPr lang="en-US" sz="2400" dirty="0" smtClean="0"/>
            </a:br>
            <a:r>
              <a:rPr lang="en-US" sz="2400" dirty="0" smtClean="0"/>
              <a:t/>
            </a:r>
            <a:br>
              <a:rPr lang="en-US" sz="2400" dirty="0" smtClean="0"/>
            </a:br>
            <a:endParaRPr lang="en-US" sz="2400" dirty="0" smtClean="0"/>
          </a:p>
          <a:p>
            <a:r>
              <a:rPr lang="en-US" sz="2400" dirty="0" smtClean="0"/>
              <a:t>Intersection point</a:t>
            </a:r>
          </a:p>
        </p:txBody>
      </p:sp>
      <p:graphicFrame>
        <p:nvGraphicFramePr>
          <p:cNvPr id="5" name="Object 4"/>
          <p:cNvGraphicFramePr>
            <a:graphicFrameLocks noChangeAspect="1"/>
          </p:cNvGraphicFramePr>
          <p:nvPr>
            <p:extLst>
              <p:ext uri="{D42A27DB-BD31-4B8C-83A1-F6EECF244321}">
                <p14:modId xmlns:p14="http://schemas.microsoft.com/office/powerpoint/2010/main" val="1059350526"/>
              </p:ext>
            </p:extLst>
          </p:nvPr>
        </p:nvGraphicFramePr>
        <p:xfrm>
          <a:off x="914400" y="1843306"/>
          <a:ext cx="1210235" cy="457200"/>
        </p:xfrm>
        <a:graphic>
          <a:graphicData uri="http://schemas.openxmlformats.org/presentationml/2006/ole">
            <mc:AlternateContent xmlns:mc="http://schemas.openxmlformats.org/markup-compatibility/2006">
              <mc:Choice xmlns:v="urn:schemas-microsoft-com:vml" Requires="v">
                <p:oleObj spid="_x0000_s1458" name="Equation" r:id="rId5" imgW="571320" imgH="215640" progId="Equation.3">
                  <p:embed/>
                </p:oleObj>
              </mc:Choice>
              <mc:Fallback>
                <p:oleObj name="Equation" r:id="rId5" imgW="571320" imgH="2156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843306"/>
                        <a:ext cx="121023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5"/>
          <p:cNvGrpSpPr/>
          <p:nvPr/>
        </p:nvGrpSpPr>
        <p:grpSpPr>
          <a:xfrm>
            <a:off x="5257800" y="2307517"/>
            <a:ext cx="377930" cy="430213"/>
            <a:chOff x="5680285" y="2307517"/>
            <a:chExt cx="377930" cy="430213"/>
          </a:xfrm>
        </p:grpSpPr>
        <p:graphicFrame>
          <p:nvGraphicFramePr>
            <p:cNvPr id="12" name="Object 11"/>
            <p:cNvGraphicFramePr>
              <a:graphicFrameLocks noChangeAspect="1"/>
            </p:cNvGraphicFramePr>
            <p:nvPr>
              <p:extLst>
                <p:ext uri="{D42A27DB-BD31-4B8C-83A1-F6EECF244321}">
                  <p14:modId xmlns:p14="http://schemas.microsoft.com/office/powerpoint/2010/main" val="2325841916"/>
                </p:ext>
              </p:extLst>
            </p:nvPr>
          </p:nvGraphicFramePr>
          <p:xfrm>
            <a:off x="5680285" y="2307517"/>
            <a:ext cx="295275" cy="430213"/>
          </p:xfrm>
          <a:graphic>
            <a:graphicData uri="http://schemas.openxmlformats.org/presentationml/2006/ole">
              <mc:AlternateContent xmlns:mc="http://schemas.openxmlformats.org/markup-compatibility/2006">
                <mc:Choice xmlns:v="urn:schemas-microsoft-com:vml" Requires="v">
                  <p:oleObj spid="_x0000_s1459" name="Equation" r:id="rId7" imgW="139680" imgH="203040" progId="Equation.3">
                    <p:embed/>
                  </p:oleObj>
                </mc:Choice>
                <mc:Fallback>
                  <p:oleObj name="Equation" r:id="rId7" imgW="139680" imgH="20304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0285" y="2307517"/>
                          <a:ext cx="295275"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14"/>
            <p:cNvGrpSpPr/>
            <p:nvPr/>
          </p:nvGrpSpPr>
          <p:grpSpPr>
            <a:xfrm>
              <a:off x="5962651" y="2524125"/>
              <a:ext cx="95564" cy="100009"/>
              <a:chOff x="5962651" y="2524125"/>
              <a:chExt cx="95564" cy="100009"/>
            </a:xfrm>
          </p:grpSpPr>
          <p:sp>
            <p:nvSpPr>
              <p:cNvPr id="14" name="Oval 13"/>
              <p:cNvSpPr/>
              <p:nvPr/>
            </p:nvSpPr>
            <p:spPr bwMode="auto">
              <a:xfrm>
                <a:off x="5962651" y="2528884"/>
                <a:ext cx="95250" cy="95250"/>
              </a:xfrm>
              <a:prstGeom prst="ellipse">
                <a:avLst/>
              </a:prstGeom>
              <a:noFill/>
              <a:ln w="0" cap="flat" cmpd="sng" algn="ctr">
                <a:solidFill>
                  <a:schemeClr val="tx1">
                    <a:lumMod val="65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 name="Chord 12"/>
              <p:cNvSpPr/>
              <p:nvPr/>
            </p:nvSpPr>
            <p:spPr bwMode="auto">
              <a:xfrm rot="6900000">
                <a:off x="5962965" y="2524125"/>
                <a:ext cx="95250" cy="95250"/>
              </a:xfrm>
              <a:prstGeom prst="chord">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grpSp>
      <p:grpSp>
        <p:nvGrpSpPr>
          <p:cNvPr id="7" name="Group 31"/>
          <p:cNvGrpSpPr/>
          <p:nvPr/>
        </p:nvGrpSpPr>
        <p:grpSpPr>
          <a:xfrm>
            <a:off x="6172200" y="1428750"/>
            <a:ext cx="290590" cy="890125"/>
            <a:chOff x="6172200" y="1498562"/>
            <a:chExt cx="290590" cy="890125"/>
          </a:xfrm>
        </p:grpSpPr>
        <p:graphicFrame>
          <p:nvGraphicFramePr>
            <p:cNvPr id="11" name="Object 10"/>
            <p:cNvGraphicFramePr>
              <a:graphicFrameLocks noChangeAspect="1"/>
            </p:cNvGraphicFramePr>
            <p:nvPr>
              <p:extLst>
                <p:ext uri="{D42A27DB-BD31-4B8C-83A1-F6EECF244321}">
                  <p14:modId xmlns:p14="http://schemas.microsoft.com/office/powerpoint/2010/main" val="1100061477"/>
                </p:ext>
              </p:extLst>
            </p:nvPr>
          </p:nvGraphicFramePr>
          <p:xfrm>
            <a:off x="6194502" y="1498562"/>
            <a:ext cx="268288" cy="376237"/>
          </p:xfrm>
          <a:graphic>
            <a:graphicData uri="http://schemas.openxmlformats.org/presentationml/2006/ole">
              <mc:AlternateContent xmlns:mc="http://schemas.openxmlformats.org/markup-compatibility/2006">
                <mc:Choice xmlns:v="urn:schemas-microsoft-com:vml" Requires="v">
                  <p:oleObj spid="_x0000_s1460" name="Equation" r:id="rId9" imgW="126720" imgH="177480" progId="Equation.3">
                    <p:embed/>
                  </p:oleObj>
                </mc:Choice>
                <mc:Fallback>
                  <p:oleObj name="Equation" r:id="rId9" imgW="126720" imgH="17748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4502" y="1498562"/>
                          <a:ext cx="268288" cy="37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Connector 16"/>
            <p:cNvCxnSpPr/>
            <p:nvPr/>
          </p:nvCxnSpPr>
          <p:spPr bwMode="auto">
            <a:xfrm flipV="1">
              <a:off x="6172200" y="1512387"/>
              <a:ext cx="0" cy="876300"/>
            </a:xfrm>
            <a:prstGeom prst="line">
              <a:avLst/>
            </a:prstGeom>
            <a:solidFill>
              <a:schemeClr val="accent1"/>
            </a:solidFill>
            <a:ln w="19050" cap="flat" cmpd="sng" algn="ctr">
              <a:solidFill>
                <a:srgbClr val="000000"/>
              </a:solidFill>
              <a:prstDash val="solid"/>
              <a:round/>
              <a:headEnd type="none" w="med" len="med"/>
              <a:tailEnd type="triangle" w="med" len="lg"/>
            </a:ln>
            <a:effectLst/>
          </p:spPr>
        </p:cxnSp>
        <p:grpSp>
          <p:nvGrpSpPr>
            <p:cNvPr id="8" name="Group 30"/>
            <p:cNvGrpSpPr>
              <a:grpSpLocks noChangeAspect="1"/>
            </p:cNvGrpSpPr>
            <p:nvPr/>
          </p:nvGrpSpPr>
          <p:grpSpPr>
            <a:xfrm>
              <a:off x="6172200" y="2264850"/>
              <a:ext cx="114300" cy="122904"/>
              <a:chOff x="7086600" y="2800350"/>
              <a:chExt cx="228600" cy="245807"/>
            </a:xfrm>
          </p:grpSpPr>
          <p:cxnSp>
            <p:nvCxnSpPr>
              <p:cNvPr id="25" name="Straight Connector 24"/>
              <p:cNvCxnSpPr/>
              <p:nvPr/>
            </p:nvCxnSpPr>
            <p:spPr bwMode="auto">
              <a:xfrm>
                <a:off x="7086600" y="2800350"/>
                <a:ext cx="228600" cy="0"/>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8" name="Straight Connector 27"/>
              <p:cNvCxnSpPr/>
              <p:nvPr/>
            </p:nvCxnSpPr>
            <p:spPr bwMode="auto">
              <a:xfrm>
                <a:off x="7315200" y="2800350"/>
                <a:ext cx="0" cy="245807"/>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0" name="Straight Connector 29"/>
              <p:cNvCxnSpPr/>
              <p:nvPr/>
            </p:nvCxnSpPr>
            <p:spPr bwMode="auto">
              <a:xfrm flipH="1">
                <a:off x="7086600" y="3046157"/>
                <a:ext cx="228600" cy="0"/>
              </a:xfrm>
              <a:prstGeom prst="line">
                <a:avLst/>
              </a:prstGeom>
              <a:solidFill>
                <a:schemeClr val="accent1"/>
              </a:solidFill>
              <a:ln w="0" cap="flat" cmpd="sng" algn="ctr">
                <a:solidFill>
                  <a:schemeClr val="tx1">
                    <a:lumMod val="65000"/>
                  </a:schemeClr>
                </a:solidFill>
                <a:prstDash val="solid"/>
                <a:round/>
                <a:headEnd type="none" w="med" len="med"/>
                <a:tailEnd type="none" w="med" len="med"/>
              </a:ln>
              <a:effectLst/>
            </p:spPr>
          </p:cxnSp>
        </p:grpSp>
      </p:grpSp>
      <p:grpSp>
        <p:nvGrpSpPr>
          <p:cNvPr id="9" name="Group 46"/>
          <p:cNvGrpSpPr/>
          <p:nvPr/>
        </p:nvGrpSpPr>
        <p:grpSpPr>
          <a:xfrm>
            <a:off x="6405563" y="1447802"/>
            <a:ext cx="952494" cy="3019420"/>
            <a:chOff x="6405563" y="1447802"/>
            <a:chExt cx="952494" cy="3019420"/>
          </a:xfrm>
        </p:grpSpPr>
        <p:cxnSp>
          <p:nvCxnSpPr>
            <p:cNvPr id="34" name="Straight Connector 33"/>
            <p:cNvCxnSpPr/>
            <p:nvPr/>
          </p:nvCxnSpPr>
          <p:spPr bwMode="auto">
            <a:xfrm flipV="1">
              <a:off x="6462790" y="3667125"/>
              <a:ext cx="215431" cy="733426"/>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7" name="Straight Connector 36"/>
            <p:cNvCxnSpPr/>
            <p:nvPr/>
          </p:nvCxnSpPr>
          <p:spPr bwMode="auto">
            <a:xfrm flipV="1">
              <a:off x="6985639" y="1498562"/>
              <a:ext cx="329561" cy="1121975"/>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39" name="Straight Connector 38"/>
            <p:cNvCxnSpPr/>
            <p:nvPr/>
          </p:nvCxnSpPr>
          <p:spPr bwMode="auto">
            <a:xfrm flipV="1">
              <a:off x="6679580" y="2628571"/>
              <a:ext cx="302245" cy="1028979"/>
            </a:xfrm>
            <a:prstGeom prst="line">
              <a:avLst/>
            </a:prstGeom>
            <a:solidFill>
              <a:schemeClr val="accent1"/>
            </a:solidFill>
            <a:ln w="0" cap="flat" cmpd="sng" algn="ctr">
              <a:solidFill>
                <a:srgbClr val="00B050"/>
              </a:solidFill>
              <a:prstDash val="dash"/>
              <a:round/>
              <a:headEnd type="none" w="med" len="med"/>
              <a:tailEnd type="none" w="med" len="med"/>
            </a:ln>
            <a:effectLst/>
          </p:spPr>
        </p:cxnSp>
        <p:sp>
          <p:nvSpPr>
            <p:cNvPr id="45" name="Oval 44"/>
            <p:cNvSpPr/>
            <p:nvPr/>
          </p:nvSpPr>
          <p:spPr bwMode="auto">
            <a:xfrm>
              <a:off x="7262807" y="1447802"/>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6" name="Oval 45"/>
            <p:cNvSpPr/>
            <p:nvPr/>
          </p:nvSpPr>
          <p:spPr bwMode="auto">
            <a:xfrm>
              <a:off x="6405563" y="4371972"/>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48" name="Content Placeholder 2"/>
          <p:cNvSpPr txBox="1">
            <a:spLocks/>
          </p:cNvSpPr>
          <p:nvPr/>
        </p:nvSpPr>
        <p:spPr>
          <a:xfrm>
            <a:off x="6506739" y="4250007"/>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latin typeface="Courier New" pitchFamily="49" charset="0"/>
                <a:cs typeface="Courier New" pitchFamily="49" charset="0"/>
              </a:rPr>
              <a:t>v1</a:t>
            </a:r>
          </a:p>
          <a:p>
            <a:pPr indent="0">
              <a:buFont typeface="Verdana" pitchFamily="34" charset="0"/>
              <a:buNone/>
            </a:pPr>
            <a:endParaRPr lang="en-US" sz="1600" b="1" dirty="0" smtClean="0">
              <a:latin typeface="Courier New" pitchFamily="49" charset="0"/>
              <a:cs typeface="Courier New" pitchFamily="49" charset="0"/>
            </a:endParaRPr>
          </a:p>
        </p:txBody>
      </p:sp>
      <p:sp>
        <p:nvSpPr>
          <p:cNvPr id="49" name="Content Placeholder 2"/>
          <p:cNvSpPr txBox="1">
            <a:spLocks/>
          </p:cNvSpPr>
          <p:nvPr/>
        </p:nvSpPr>
        <p:spPr>
          <a:xfrm>
            <a:off x="7359804" y="1328391"/>
            <a:ext cx="1143000"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600" b="1" dirty="0" smtClean="0">
                <a:latin typeface="Courier New" pitchFamily="49" charset="0"/>
                <a:cs typeface="Courier New" pitchFamily="49" charset="0"/>
              </a:rPr>
              <a:t>v2</a:t>
            </a:r>
          </a:p>
        </p:txBody>
      </p:sp>
      <p:graphicFrame>
        <p:nvGraphicFramePr>
          <p:cNvPr id="50" name="Object 49"/>
          <p:cNvGraphicFramePr>
            <a:graphicFrameLocks noChangeAspect="1"/>
          </p:cNvGraphicFramePr>
          <p:nvPr>
            <p:extLst>
              <p:ext uri="{D42A27DB-BD31-4B8C-83A1-F6EECF244321}">
                <p14:modId xmlns:p14="http://schemas.microsoft.com/office/powerpoint/2010/main" val="4294321683"/>
              </p:ext>
            </p:extLst>
          </p:nvPr>
        </p:nvGraphicFramePr>
        <p:xfrm>
          <a:off x="914400" y="3024188"/>
          <a:ext cx="2716212" cy="538162"/>
        </p:xfrm>
        <a:graphic>
          <a:graphicData uri="http://schemas.openxmlformats.org/presentationml/2006/ole">
            <mc:AlternateContent xmlns:mc="http://schemas.openxmlformats.org/markup-compatibility/2006">
              <mc:Choice xmlns:v="urn:schemas-microsoft-com:vml" Requires="v">
                <p:oleObj spid="_x0000_s1461" name="Equation" r:id="rId11" imgW="1282680" imgH="253800" progId="Equation.3">
                  <p:embed/>
                </p:oleObj>
              </mc:Choice>
              <mc:Fallback>
                <p:oleObj name="Equation" r:id="rId11" imgW="1282680" imgH="2538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400" y="3024188"/>
                        <a:ext cx="2716212" cy="53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Oval 50"/>
          <p:cNvSpPr/>
          <p:nvPr/>
        </p:nvSpPr>
        <p:spPr bwMode="auto">
          <a:xfrm>
            <a:off x="6934192" y="2571750"/>
            <a:ext cx="95250" cy="95250"/>
          </a:xfrm>
          <a:prstGeom prst="ellipse">
            <a:avLst/>
          </a:prstGeom>
          <a:solidFill>
            <a:srgbClr val="FF0000"/>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aphicFrame>
        <p:nvGraphicFramePr>
          <p:cNvPr id="1030" name="Object 6"/>
          <p:cNvGraphicFramePr>
            <a:graphicFrameLocks noChangeAspect="1"/>
          </p:cNvGraphicFramePr>
          <p:nvPr/>
        </p:nvGraphicFramePr>
        <p:xfrm>
          <a:off x="914400" y="4095750"/>
          <a:ext cx="2200275" cy="912813"/>
        </p:xfrm>
        <a:graphic>
          <a:graphicData uri="http://schemas.openxmlformats.org/presentationml/2006/ole">
            <mc:AlternateContent xmlns:mc="http://schemas.openxmlformats.org/markup-compatibility/2006">
              <mc:Choice xmlns:v="urn:schemas-microsoft-com:vml" Requires="v">
                <p:oleObj spid="_x0000_s1462" name="Equation" r:id="rId13" imgW="1041120" imgH="431640" progId="Equation.3">
                  <p:embed/>
                </p:oleObj>
              </mc:Choice>
              <mc:Fallback>
                <p:oleObj name="Equation" r:id="rId13" imgW="1041120" imgH="43164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400" y="4095750"/>
                        <a:ext cx="2200275" cy="91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nvGraphicFramePr>
        <p:xfrm>
          <a:off x="7086600" y="2343150"/>
          <a:ext cx="1943100" cy="533400"/>
        </p:xfrm>
        <a:graphic>
          <a:graphicData uri="http://schemas.openxmlformats.org/presentationml/2006/ole">
            <mc:AlternateContent xmlns:mc="http://schemas.openxmlformats.org/markup-compatibility/2006">
              <mc:Choice xmlns:v="urn:schemas-microsoft-com:vml" Requires="v">
                <p:oleObj spid="_x0000_s1463" name="Equation" r:id="rId15" imgW="927000" imgH="253800" progId="Equation.3">
                  <p:embed/>
                </p:oleObj>
              </mc:Choice>
              <mc:Fallback>
                <p:oleObj name="Equation" r:id="rId15" imgW="927000" imgH="253800" progId="Equation.3">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6600" y="2343150"/>
                        <a:ext cx="19431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228144345"/>
      </p:ext>
    </p:extLst>
  </p:cSld>
  <p:clrMapOvr>
    <a:masterClrMapping/>
  </p:clrMapOvr>
  <mc:AlternateContent xmlns:mc="http://schemas.openxmlformats.org/markup-compatibility/2006" xmlns:p14="http://schemas.microsoft.com/office/powerpoint/2010/main">
    <mc:Choice Requires="p14">
      <p:transition spd="slow" p14:dur="2000" advTm="5385"/>
    </mc:Choice>
    <mc:Fallback xmlns="">
      <p:transition spd="slow" advTm="53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200" dirty="0" smtClean="0">
                <a:ea typeface="ヒラギノ角ゴ Pro W3" pitchFamily="48" charset="-128"/>
                <a:cs typeface="ヒラギノ角ゴ Pro W3" pitchFamily="48" charset="-128"/>
              </a:rPr>
              <a:t>Rendering the geometry</a:t>
            </a:r>
          </a:p>
        </p:txBody>
      </p:sp>
      <p:sp>
        <p:nvSpPr>
          <p:cNvPr id="13315" name="Content Placeholder 2"/>
          <p:cNvSpPr>
            <a:spLocks noGrp="1"/>
          </p:cNvSpPr>
          <p:nvPr>
            <p:ph sz="quarter" idx="10"/>
          </p:nvPr>
        </p:nvSpPr>
        <p:spPr/>
        <p:txBody>
          <a:bodyPr/>
          <a:lstStyle/>
          <a:p>
            <a:pPr eaLnBrk="1" hangingPunct="1"/>
            <a:r>
              <a:rPr lang="en-US" sz="2400" dirty="0" smtClean="0">
                <a:ea typeface="ヒラギノ角ゴ Pro W3" pitchFamily="48" charset="-128"/>
                <a:cs typeface="ヒラギノ角ゴ Pro W3" pitchFamily="48" charset="-128"/>
              </a:rPr>
              <a:t>Convert into GPU friendly format</a:t>
            </a:r>
          </a:p>
          <a:p>
            <a:pPr lvl="1" eaLnBrk="1" hangingPunct="1"/>
            <a:r>
              <a:rPr lang="en-US" sz="2000" dirty="0" smtClean="0">
                <a:ea typeface="ヒラギノ角ゴ Pro W3" pitchFamily="48" charset="-128"/>
                <a:cs typeface="ヒラギノ角ゴ Pro W3" pitchFamily="48" charset="-128"/>
              </a:rPr>
              <a:t>Maintain vector of all vertices during editing</a:t>
            </a:r>
          </a:p>
          <a:p>
            <a:pPr lvl="1" eaLnBrk="1" hangingPunct="1"/>
            <a:r>
              <a:rPr lang="en-US" sz="2000" dirty="0" smtClean="0">
                <a:ea typeface="ヒラギノ角ゴ Pro W3" pitchFamily="48" charset="-128"/>
                <a:cs typeface="ヒラギノ角ゴ Pro W3" pitchFamily="48" charset="-128"/>
              </a:rPr>
              <a:t>Maintain vector of all faces during editing</a:t>
            </a:r>
          </a:p>
          <a:p>
            <a:pPr lvl="1" eaLnBrk="1" hangingPunct="1"/>
            <a:r>
              <a:rPr lang="en-US" sz="2000" dirty="0" smtClean="0">
                <a:ea typeface="ヒラギノ角ゴ Pro W3" pitchFamily="48" charset="-128"/>
                <a:cs typeface="ヒラギノ角ゴ Pro W3" pitchFamily="48" charset="-128"/>
              </a:rPr>
              <a:t>To convert for rendering on modern GPU’s:</a:t>
            </a:r>
          </a:p>
          <a:p>
            <a:pPr marL="1147763" lvl="2" indent="-233363" eaLnBrk="1" hangingPunct="1"/>
            <a:r>
              <a:rPr lang="en-US" sz="1800" dirty="0" smtClean="0">
                <a:ea typeface="ヒラギノ角ゴ Pro W3" pitchFamily="48" charset="-128"/>
                <a:cs typeface="ヒラギノ角ゴ Pro W3" pitchFamily="48" charset="-128"/>
              </a:rPr>
              <a:t>Triangulate all faces</a:t>
            </a:r>
          </a:p>
          <a:p>
            <a:pPr marL="1147763" lvl="2" indent="-233363" eaLnBrk="1" hangingPunct="1"/>
            <a:r>
              <a:rPr lang="en-US" sz="1800" dirty="0" smtClean="0">
                <a:ea typeface="ヒラギノ角ゴ Pro W3" pitchFamily="48" charset="-128"/>
                <a:cs typeface="ヒラギノ角ゴ Pro W3" pitchFamily="48" charset="-128"/>
              </a:rPr>
              <a:t>Create VBO based on vector of vertices and per-vertex data such as normal, tangent, UV…</a:t>
            </a:r>
          </a:p>
          <a:p>
            <a:pPr marL="1147763" lvl="2" indent="-233363" eaLnBrk="1" hangingPunct="1"/>
            <a:r>
              <a:rPr lang="en-US" sz="1800" dirty="0" smtClean="0">
                <a:ea typeface="ヒラギノ角ゴ Pro W3" pitchFamily="48" charset="-128"/>
                <a:cs typeface="ヒラギノ角ゴ Pro W3" pitchFamily="48" charset="-128"/>
              </a:rPr>
              <a:t>Create element array buffer based on faces</a:t>
            </a:r>
          </a:p>
          <a:p>
            <a:pPr marL="1147763" lvl="2" indent="-233363" eaLnBrk="1" hangingPunct="1"/>
            <a:r>
              <a:rPr lang="en-US" sz="1800" dirty="0" smtClean="0">
                <a:ea typeface="ヒラギノ角ゴ Pro W3" pitchFamily="48" charset="-128"/>
                <a:cs typeface="ヒラギノ角ゴ Pro W3" pitchFamily="48" charset="-128"/>
              </a:rPr>
              <a:t>Use graphics API to render</a:t>
            </a:r>
          </a:p>
        </p:txBody>
      </p:sp>
    </p:spTree>
    <p:custDataLst>
      <p:tags r:id="rId1"/>
    </p:custDataLst>
    <p:extLst>
      <p:ext uri="{BB962C8B-B14F-4D97-AF65-F5344CB8AC3E}">
        <p14:creationId xmlns:p14="http://schemas.microsoft.com/office/powerpoint/2010/main" val="3498189260"/>
      </p:ext>
    </p:extLst>
  </p:cSld>
  <p:clrMapOvr>
    <a:masterClrMapping/>
  </p:clrMapOvr>
  <mc:AlternateContent xmlns:mc="http://schemas.openxmlformats.org/markup-compatibility/2006" xmlns:p14="http://schemas.microsoft.com/office/powerpoint/2010/main">
    <mc:Choice Requires="p14">
      <p:transition spd="slow" p14:dur="2000" advTm="4600"/>
    </mc:Choice>
    <mc:Fallback xmlns="">
      <p:transition spd="slow" advTm="46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2114550"/>
            <a:ext cx="8077200" cy="781050"/>
          </a:xfrm>
        </p:spPr>
        <p:txBody>
          <a:bodyPr/>
          <a:lstStyle/>
          <a:p>
            <a:r>
              <a:rPr lang="en-US" dirty="0" smtClean="0"/>
              <a:t>Demo</a:t>
            </a:r>
          </a:p>
        </p:txBody>
      </p:sp>
    </p:spTree>
    <p:extLst>
      <p:ext uri="{BB962C8B-B14F-4D97-AF65-F5344CB8AC3E}">
        <p14:creationId xmlns:p14="http://schemas.microsoft.com/office/powerpoint/2010/main" val="887134251"/>
      </p:ext>
    </p:extLst>
  </p:cSld>
  <p:clrMapOvr>
    <a:masterClrMapping/>
  </p:clrMapOvr>
  <mc:AlternateContent xmlns:mc="http://schemas.openxmlformats.org/markup-compatibility/2006" xmlns:p14="http://schemas.microsoft.com/office/powerpoint/2010/main">
    <mc:Choice Requires="p14">
      <p:transition spd="slow" p14:dur="2000" advTm="1926"/>
    </mc:Choice>
    <mc:Fallback xmlns="">
      <p:transition spd="slow" advTm="1926"/>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200" dirty="0" smtClean="0">
                <a:ea typeface="ヒラギノ角ゴ Pro W3" pitchFamily="48" charset="-128"/>
                <a:cs typeface="ヒラギノ角ゴ Pro W3" pitchFamily="48" charset="-128"/>
              </a:rPr>
              <a:t>What can go wrong?</a:t>
            </a:r>
          </a:p>
        </p:txBody>
      </p:sp>
      <p:sp>
        <p:nvSpPr>
          <p:cNvPr id="13315" name="Content Placeholder 2"/>
          <p:cNvSpPr>
            <a:spLocks noGrp="1"/>
          </p:cNvSpPr>
          <p:nvPr>
            <p:ph sz="quarter" idx="10"/>
          </p:nvPr>
        </p:nvSpPr>
        <p:spPr/>
        <p:txBody>
          <a:bodyPr/>
          <a:lstStyle/>
          <a:p>
            <a:pPr eaLnBrk="1" hangingPunct="1"/>
            <a:r>
              <a:rPr lang="en-US" dirty="0" smtClean="0">
                <a:ea typeface="ヒラギノ角ゴ Pro W3" pitchFamily="48" charset="-128"/>
                <a:cs typeface="ヒラギノ角ゴ Pro W3" pitchFamily="48" charset="-128"/>
              </a:rPr>
              <a:t>Tolerance issues</a:t>
            </a:r>
            <a:endParaRPr lang="en-US" dirty="0" smtClean="0">
              <a:solidFill>
                <a:srgbClr val="FF0000"/>
              </a:solidFill>
              <a:ea typeface="ヒラギノ角ゴ Pro W3" pitchFamily="48" charset="-128"/>
              <a:cs typeface="ヒラギノ角ゴ Pro W3" pitchFamily="48" charset="-128"/>
            </a:endParaRPr>
          </a:p>
          <a:p>
            <a:pPr lvl="1" eaLnBrk="1" hangingPunct="1"/>
            <a:r>
              <a:rPr lang="en-US" dirty="0" smtClean="0">
                <a:ea typeface="ヒラギノ角ゴ Pro W3" pitchFamily="48" charset="-128"/>
                <a:cs typeface="ヒラギノ角ゴ Pro W3" pitchFamily="48" charset="-128"/>
              </a:rPr>
              <a:t>Edges not quite collinear</a:t>
            </a:r>
          </a:p>
          <a:p>
            <a:pPr lvl="2" eaLnBrk="1" hangingPunct="1"/>
            <a:r>
              <a:rPr lang="en-US" dirty="0" smtClean="0">
                <a:ea typeface="ヒラギノ角ゴ Pro W3" pitchFamily="48" charset="-128"/>
                <a:cs typeface="ヒラギノ角ゴ Pro W3" pitchFamily="48" charset="-128"/>
              </a:rPr>
              <a:t>Location of intersection point is highly sensitive</a:t>
            </a:r>
          </a:p>
          <a:p>
            <a:pPr lvl="1" eaLnBrk="1" hangingPunct="1"/>
            <a:r>
              <a:rPr lang="en-US" dirty="0" smtClean="0">
                <a:ea typeface="ヒラギノ角ゴ Pro W3" pitchFamily="48" charset="-128"/>
                <a:cs typeface="ヒラギノ角ゴ Pro W3" pitchFamily="48" charset="-128"/>
              </a:rPr>
              <a:t>Points nearly collocated</a:t>
            </a:r>
          </a:p>
          <a:p>
            <a:pPr lvl="2" eaLnBrk="1" hangingPunct="1"/>
            <a:r>
              <a:rPr lang="en-US" dirty="0" smtClean="0">
                <a:ea typeface="ヒラギノ角ゴ Pro W3" pitchFamily="48" charset="-128"/>
                <a:cs typeface="ヒラギノ角ゴ Pro W3" pitchFamily="48" charset="-128"/>
              </a:rPr>
              <a:t>Possible creation of very short/degenerate edges</a:t>
            </a:r>
            <a:endParaRPr lang="en-US" dirty="0">
              <a:ea typeface="ヒラギノ角ゴ Pro W3" pitchFamily="48" charset="-128"/>
              <a:cs typeface="ヒラギノ角ゴ Pro W3" pitchFamily="48" charset="-128"/>
            </a:endParaRPr>
          </a:p>
          <a:p>
            <a:pPr lvl="1" eaLnBrk="1" hangingPunct="1"/>
            <a:r>
              <a:rPr lang="en-US" dirty="0" smtClean="0">
                <a:ea typeface="ヒラギノ角ゴ Pro W3" pitchFamily="48" charset="-128"/>
                <a:cs typeface="ヒラギノ角ゴ Pro W3" pitchFamily="48" charset="-128"/>
              </a:rPr>
              <a:t>On which side of an edge is a point?</a:t>
            </a:r>
          </a:p>
          <a:p>
            <a:pPr lvl="1" eaLnBrk="1" hangingPunct="1"/>
            <a:r>
              <a:rPr lang="en-US" dirty="0" smtClean="0">
                <a:ea typeface="ヒラギノ角ゴ Pro W3" pitchFamily="48" charset="-128"/>
                <a:cs typeface="ヒラギノ角ゴ Pro W3" pitchFamily="48" charset="-128"/>
              </a:rPr>
              <a:t>Which face near an edge does a ray intersect?</a:t>
            </a:r>
          </a:p>
        </p:txBody>
      </p:sp>
      <p:grpSp>
        <p:nvGrpSpPr>
          <p:cNvPr id="2" name="Group 5"/>
          <p:cNvGrpSpPr/>
          <p:nvPr/>
        </p:nvGrpSpPr>
        <p:grpSpPr>
          <a:xfrm>
            <a:off x="6129343" y="1457314"/>
            <a:ext cx="1690677" cy="476256"/>
            <a:chOff x="6129343" y="1457314"/>
            <a:chExt cx="1690677" cy="476256"/>
          </a:xfrm>
        </p:grpSpPr>
        <p:cxnSp>
          <p:nvCxnSpPr>
            <p:cNvPr id="3" name="Straight Connector 2"/>
            <p:cNvCxnSpPr/>
            <p:nvPr/>
          </p:nvCxnSpPr>
          <p:spPr bwMode="auto">
            <a:xfrm flipV="1">
              <a:off x="6172200" y="1504950"/>
              <a:ext cx="1600200" cy="3810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8" name="Oval 7"/>
            <p:cNvSpPr/>
            <p:nvPr/>
          </p:nvSpPr>
          <p:spPr bwMode="auto">
            <a:xfrm>
              <a:off x="7724770" y="1457314"/>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9" name="Oval 8"/>
            <p:cNvSpPr/>
            <p:nvPr/>
          </p:nvSpPr>
          <p:spPr bwMode="auto">
            <a:xfrm>
              <a:off x="6129343" y="1838320"/>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grpSp>
        <p:nvGrpSpPr>
          <p:cNvPr id="4" name="Group 14"/>
          <p:cNvGrpSpPr/>
          <p:nvPr/>
        </p:nvGrpSpPr>
        <p:grpSpPr>
          <a:xfrm>
            <a:off x="6186493" y="1438269"/>
            <a:ext cx="1595427" cy="504831"/>
            <a:chOff x="6186493" y="1438269"/>
            <a:chExt cx="1595427" cy="504831"/>
          </a:xfrm>
        </p:grpSpPr>
        <p:cxnSp>
          <p:nvCxnSpPr>
            <p:cNvPr id="10" name="Straight Connector 9"/>
            <p:cNvCxnSpPr/>
            <p:nvPr/>
          </p:nvCxnSpPr>
          <p:spPr bwMode="auto">
            <a:xfrm flipV="1">
              <a:off x="6215063" y="1495425"/>
              <a:ext cx="1509712" cy="409576"/>
            </a:xfrm>
            <a:prstGeom prst="line">
              <a:avLst/>
            </a:prstGeom>
            <a:solidFill>
              <a:schemeClr val="accent1"/>
            </a:solidFill>
            <a:ln w="9525" cap="flat" cmpd="sng" algn="ctr">
              <a:solidFill>
                <a:schemeClr val="bg1">
                  <a:alpha val="50000"/>
                </a:schemeClr>
              </a:solidFill>
              <a:prstDash val="solid"/>
              <a:round/>
              <a:headEnd type="none" w="med" len="med"/>
              <a:tailEnd type="none" w="med" len="med"/>
            </a:ln>
            <a:effectLst/>
          </p:spPr>
        </p:cxnSp>
        <p:sp>
          <p:nvSpPr>
            <p:cNvPr id="11" name="Oval 10"/>
            <p:cNvSpPr/>
            <p:nvPr/>
          </p:nvSpPr>
          <p:spPr bwMode="auto">
            <a:xfrm>
              <a:off x="7686670" y="1438269"/>
              <a:ext cx="95250" cy="95250"/>
            </a:xfrm>
            <a:prstGeom prst="ellipse">
              <a:avLst/>
            </a:prstGeom>
            <a:solidFill>
              <a:srgbClr val="92D050">
                <a:alpha val="50000"/>
              </a:srgbClr>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 name="Oval 11"/>
            <p:cNvSpPr/>
            <p:nvPr/>
          </p:nvSpPr>
          <p:spPr bwMode="auto">
            <a:xfrm>
              <a:off x="6186493" y="1847850"/>
              <a:ext cx="95250" cy="95250"/>
            </a:xfrm>
            <a:prstGeom prst="ellipse">
              <a:avLst/>
            </a:prstGeom>
            <a:solidFill>
              <a:srgbClr val="92D050">
                <a:alpha val="50000"/>
              </a:srgbClr>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18" name="Oval 17"/>
          <p:cNvSpPr>
            <a:spLocks noChangeAspect="1"/>
          </p:cNvSpPr>
          <p:nvPr/>
        </p:nvSpPr>
        <p:spPr bwMode="auto">
          <a:xfrm>
            <a:off x="6796081" y="1666876"/>
            <a:ext cx="114300" cy="114300"/>
          </a:xfrm>
          <a:prstGeom prst="ellipse">
            <a:avLst/>
          </a:prstGeom>
          <a:solidFill>
            <a:srgbClr val="FF0000"/>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19" name="Oval 18"/>
          <p:cNvSpPr>
            <a:spLocks noChangeAspect="1"/>
          </p:cNvSpPr>
          <p:nvPr/>
        </p:nvSpPr>
        <p:spPr bwMode="auto">
          <a:xfrm>
            <a:off x="7005641" y="1614471"/>
            <a:ext cx="114300" cy="114300"/>
          </a:xfrm>
          <a:prstGeom prst="ellipse">
            <a:avLst/>
          </a:prstGeom>
          <a:solidFill>
            <a:srgbClr val="FF0000"/>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Tree>
    <p:custDataLst>
      <p:tags r:id="rId1"/>
    </p:custDataLst>
    <p:extLst>
      <p:ext uri="{BB962C8B-B14F-4D97-AF65-F5344CB8AC3E}">
        <p14:creationId xmlns:p14="http://schemas.microsoft.com/office/powerpoint/2010/main" val="4144071305"/>
      </p:ext>
    </p:extLst>
  </p:cSld>
  <p:clrMapOvr>
    <a:masterClrMapping/>
  </p:clrMapOvr>
  <mc:AlternateContent xmlns:mc="http://schemas.openxmlformats.org/markup-compatibility/2006" xmlns:p14="http://schemas.microsoft.com/office/powerpoint/2010/main">
    <mc:Choice Requires="p14">
      <p:transition spd="slow" p14:dur="2000" advTm="20010"/>
    </mc:Choice>
    <mc:Fallback xmlns="">
      <p:transition spd="slow" advTm="200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15">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9" presetClass="emph" presetSubtype="0" grpId="1" nodeType="withEffect">
                                  <p:stCondLst>
                                    <p:cond delay="0"/>
                                  </p:stCondLst>
                                  <p:childTnLst>
                                    <p:set>
                                      <p:cBhvr rctx="PPT">
                                        <p:cTn id="46" dur="indefinite"/>
                                        <p:tgtEl>
                                          <p:spTgt spid="18"/>
                                        </p:tgtEl>
                                        <p:attrNameLst>
                                          <p:attrName>style.opacity</p:attrName>
                                        </p:attrNameLst>
                                      </p:cBhvr>
                                      <p:to>
                                        <p:strVal val="0.5"/>
                                      </p:to>
                                    </p:set>
                                    <p:animEffect filter="image" prLst="opacity: 0.5">
                                      <p:cBhvr rctx="IE">
                                        <p:cTn id="47"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Users\grhodes\AppData\Local\Microsoft\Windows\Temporary Internet Files\Content.IE5\9YYMXEVA\MC900433856[1].png"/>
          <p:cNvPicPr>
            <a:picLocks noChangeAspect="1" noChangeArrowheads="1"/>
          </p:cNvPicPr>
          <p:nvPr/>
        </p:nvPicPr>
        <p:blipFill>
          <a:blip r:embed="rId3"/>
          <a:srcRect/>
          <a:stretch>
            <a:fillRect/>
          </a:stretch>
        </p:blipFill>
        <p:spPr bwMode="auto">
          <a:xfrm>
            <a:off x="2044566" y="2889384"/>
            <a:ext cx="1828572" cy="1828572"/>
          </a:xfrm>
          <a:prstGeom prst="rect">
            <a:avLst/>
          </a:prstGeom>
          <a:noFill/>
        </p:spPr>
      </p:pic>
      <p:sp>
        <p:nvSpPr>
          <p:cNvPr id="24" name="Rectangle 23"/>
          <p:cNvSpPr/>
          <p:nvPr/>
        </p:nvSpPr>
        <p:spPr bwMode="auto">
          <a:xfrm>
            <a:off x="1981200" y="2952750"/>
            <a:ext cx="2209800" cy="1828800"/>
          </a:xfrm>
          <a:prstGeom prst="rect">
            <a:avLst/>
          </a:prstGeom>
          <a:solidFill>
            <a:schemeClr val="tx1">
              <a:alpha val="4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 name="Freeform 11"/>
          <p:cNvSpPr/>
          <p:nvPr/>
        </p:nvSpPr>
        <p:spPr bwMode="auto">
          <a:xfrm>
            <a:off x="3051041" y="3651384"/>
            <a:ext cx="638175" cy="495300"/>
          </a:xfrm>
          <a:custGeom>
            <a:avLst/>
            <a:gdLst>
              <a:gd name="connsiteX0" fmla="*/ 336550 w 628650"/>
              <a:gd name="connsiteY0" fmla="*/ 0 h 584200"/>
              <a:gd name="connsiteX1" fmla="*/ 0 w 628650"/>
              <a:gd name="connsiteY1" fmla="*/ 584200 h 584200"/>
              <a:gd name="connsiteX2" fmla="*/ 628650 w 628650"/>
              <a:gd name="connsiteY2" fmla="*/ 508000 h 584200"/>
              <a:gd name="connsiteX3" fmla="*/ 336550 w 628650"/>
              <a:gd name="connsiteY3" fmla="*/ 0 h 584200"/>
              <a:gd name="connsiteX0" fmla="*/ 336550 w 685800"/>
              <a:gd name="connsiteY0" fmla="*/ 0 h 850900"/>
              <a:gd name="connsiteX1" fmla="*/ 0 w 685800"/>
              <a:gd name="connsiteY1" fmla="*/ 584200 h 850900"/>
              <a:gd name="connsiteX2" fmla="*/ 685800 w 685800"/>
              <a:gd name="connsiteY2" fmla="*/ 850900 h 850900"/>
              <a:gd name="connsiteX3" fmla="*/ 336550 w 685800"/>
              <a:gd name="connsiteY3" fmla="*/ 0 h 850900"/>
              <a:gd name="connsiteX0" fmla="*/ 336550 w 647700"/>
              <a:gd name="connsiteY0" fmla="*/ 0 h 876300"/>
              <a:gd name="connsiteX1" fmla="*/ 0 w 647700"/>
              <a:gd name="connsiteY1" fmla="*/ 584200 h 876300"/>
              <a:gd name="connsiteX2" fmla="*/ 647700 w 647700"/>
              <a:gd name="connsiteY2" fmla="*/ 876300 h 876300"/>
              <a:gd name="connsiteX3" fmla="*/ 336550 w 647700"/>
              <a:gd name="connsiteY3" fmla="*/ 0 h 876300"/>
              <a:gd name="connsiteX0" fmla="*/ 647700 w 647700"/>
              <a:gd name="connsiteY0" fmla="*/ 0 h 495300"/>
              <a:gd name="connsiteX1" fmla="*/ 0 w 647700"/>
              <a:gd name="connsiteY1" fmla="*/ 203200 h 495300"/>
              <a:gd name="connsiteX2" fmla="*/ 647700 w 647700"/>
              <a:gd name="connsiteY2" fmla="*/ 495300 h 495300"/>
              <a:gd name="connsiteX3" fmla="*/ 647700 w 647700"/>
              <a:gd name="connsiteY3" fmla="*/ 0 h 495300"/>
              <a:gd name="connsiteX0" fmla="*/ 638175 w 638175"/>
              <a:gd name="connsiteY0" fmla="*/ 0 h 495300"/>
              <a:gd name="connsiteX1" fmla="*/ 0 w 638175"/>
              <a:gd name="connsiteY1" fmla="*/ 203200 h 495300"/>
              <a:gd name="connsiteX2" fmla="*/ 638175 w 638175"/>
              <a:gd name="connsiteY2" fmla="*/ 495300 h 495300"/>
              <a:gd name="connsiteX3" fmla="*/ 638175 w 638175"/>
              <a:gd name="connsiteY3" fmla="*/ 0 h 495300"/>
            </a:gdLst>
            <a:ahLst/>
            <a:cxnLst>
              <a:cxn ang="0">
                <a:pos x="connsiteX0" y="connsiteY0"/>
              </a:cxn>
              <a:cxn ang="0">
                <a:pos x="connsiteX1" y="connsiteY1"/>
              </a:cxn>
              <a:cxn ang="0">
                <a:pos x="connsiteX2" y="connsiteY2"/>
              </a:cxn>
              <a:cxn ang="0">
                <a:pos x="connsiteX3" y="connsiteY3"/>
              </a:cxn>
            </a:cxnLst>
            <a:rect l="l" t="t" r="r" b="b"/>
            <a:pathLst>
              <a:path w="638175" h="495300">
                <a:moveTo>
                  <a:pt x="638175" y="0"/>
                </a:moveTo>
                <a:lnTo>
                  <a:pt x="0" y="203200"/>
                </a:lnTo>
                <a:lnTo>
                  <a:pt x="638175" y="495300"/>
                </a:lnTo>
                <a:lnTo>
                  <a:pt x="638175" y="0"/>
                </a:lnTo>
                <a:close/>
              </a:path>
            </a:pathLst>
          </a:custGeom>
          <a:solidFill>
            <a:srgbClr val="A4A000">
              <a:alpha val="49804"/>
            </a:srgbClr>
          </a:solidFill>
          <a:ln w="0"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 name="Freeform 12"/>
          <p:cNvSpPr/>
          <p:nvPr/>
        </p:nvSpPr>
        <p:spPr bwMode="auto">
          <a:xfrm>
            <a:off x="3051041" y="3849821"/>
            <a:ext cx="631825" cy="659606"/>
          </a:xfrm>
          <a:custGeom>
            <a:avLst/>
            <a:gdLst>
              <a:gd name="connsiteX0" fmla="*/ 336550 w 628650"/>
              <a:gd name="connsiteY0" fmla="*/ 0 h 584200"/>
              <a:gd name="connsiteX1" fmla="*/ 0 w 628650"/>
              <a:gd name="connsiteY1" fmla="*/ 584200 h 584200"/>
              <a:gd name="connsiteX2" fmla="*/ 628650 w 628650"/>
              <a:gd name="connsiteY2" fmla="*/ 508000 h 584200"/>
              <a:gd name="connsiteX3" fmla="*/ 336550 w 628650"/>
              <a:gd name="connsiteY3" fmla="*/ 0 h 584200"/>
              <a:gd name="connsiteX0" fmla="*/ 336550 w 666750"/>
              <a:gd name="connsiteY0" fmla="*/ 0 h 584200"/>
              <a:gd name="connsiteX1" fmla="*/ 0 w 666750"/>
              <a:gd name="connsiteY1" fmla="*/ 584200 h 584200"/>
              <a:gd name="connsiteX2" fmla="*/ 666750 w 666750"/>
              <a:gd name="connsiteY2" fmla="*/ 209550 h 584200"/>
              <a:gd name="connsiteX3" fmla="*/ 336550 w 666750"/>
              <a:gd name="connsiteY3" fmla="*/ 0 h 584200"/>
              <a:gd name="connsiteX0" fmla="*/ 342900 w 673100"/>
              <a:gd name="connsiteY0" fmla="*/ 0 h 577850"/>
              <a:gd name="connsiteX1" fmla="*/ 0 w 673100"/>
              <a:gd name="connsiteY1" fmla="*/ 577850 h 577850"/>
              <a:gd name="connsiteX2" fmla="*/ 673100 w 673100"/>
              <a:gd name="connsiteY2" fmla="*/ 209550 h 577850"/>
              <a:gd name="connsiteX3" fmla="*/ 342900 w 673100"/>
              <a:gd name="connsiteY3" fmla="*/ 0 h 577850"/>
              <a:gd name="connsiteX0" fmla="*/ 336550 w 666750"/>
              <a:gd name="connsiteY0" fmla="*/ 0 h 590550"/>
              <a:gd name="connsiteX1" fmla="*/ 0 w 666750"/>
              <a:gd name="connsiteY1" fmla="*/ 590550 h 590550"/>
              <a:gd name="connsiteX2" fmla="*/ 666750 w 666750"/>
              <a:gd name="connsiteY2" fmla="*/ 209550 h 590550"/>
              <a:gd name="connsiteX3" fmla="*/ 336550 w 666750"/>
              <a:gd name="connsiteY3" fmla="*/ 0 h 590550"/>
              <a:gd name="connsiteX0" fmla="*/ 0 w 666750"/>
              <a:gd name="connsiteY0" fmla="*/ 0 h 647700"/>
              <a:gd name="connsiteX1" fmla="*/ 0 w 666750"/>
              <a:gd name="connsiteY1" fmla="*/ 647700 h 647700"/>
              <a:gd name="connsiteX2" fmla="*/ 666750 w 666750"/>
              <a:gd name="connsiteY2" fmla="*/ 266700 h 647700"/>
              <a:gd name="connsiteX3" fmla="*/ 0 w 666750"/>
              <a:gd name="connsiteY3" fmla="*/ 0 h 647700"/>
              <a:gd name="connsiteX0" fmla="*/ 0 w 635000"/>
              <a:gd name="connsiteY0" fmla="*/ 0 h 647700"/>
              <a:gd name="connsiteX1" fmla="*/ 0 w 635000"/>
              <a:gd name="connsiteY1" fmla="*/ 647700 h 647700"/>
              <a:gd name="connsiteX2" fmla="*/ 635000 w 635000"/>
              <a:gd name="connsiteY2" fmla="*/ 285750 h 647700"/>
              <a:gd name="connsiteX3" fmla="*/ 0 w 635000"/>
              <a:gd name="connsiteY3" fmla="*/ 0 h 647700"/>
              <a:gd name="connsiteX0" fmla="*/ 0 w 635000"/>
              <a:gd name="connsiteY0" fmla="*/ 0 h 654843"/>
              <a:gd name="connsiteX1" fmla="*/ 4763 w 635000"/>
              <a:gd name="connsiteY1" fmla="*/ 654843 h 654843"/>
              <a:gd name="connsiteX2" fmla="*/ 635000 w 635000"/>
              <a:gd name="connsiteY2" fmla="*/ 285750 h 654843"/>
              <a:gd name="connsiteX3" fmla="*/ 0 w 635000"/>
              <a:gd name="connsiteY3" fmla="*/ 0 h 654843"/>
              <a:gd name="connsiteX0" fmla="*/ 3969 w 631825"/>
              <a:gd name="connsiteY0" fmla="*/ 0 h 659606"/>
              <a:gd name="connsiteX1" fmla="*/ 1588 w 631825"/>
              <a:gd name="connsiteY1" fmla="*/ 659606 h 659606"/>
              <a:gd name="connsiteX2" fmla="*/ 631825 w 631825"/>
              <a:gd name="connsiteY2" fmla="*/ 290513 h 659606"/>
              <a:gd name="connsiteX3" fmla="*/ 3969 w 631825"/>
              <a:gd name="connsiteY3" fmla="*/ 0 h 659606"/>
            </a:gdLst>
            <a:ahLst/>
            <a:cxnLst>
              <a:cxn ang="0">
                <a:pos x="connsiteX0" y="connsiteY0"/>
              </a:cxn>
              <a:cxn ang="0">
                <a:pos x="connsiteX1" y="connsiteY1"/>
              </a:cxn>
              <a:cxn ang="0">
                <a:pos x="connsiteX2" y="connsiteY2"/>
              </a:cxn>
              <a:cxn ang="0">
                <a:pos x="connsiteX3" y="connsiteY3"/>
              </a:cxn>
            </a:cxnLst>
            <a:rect l="l" t="t" r="r" b="b"/>
            <a:pathLst>
              <a:path w="631825" h="659606">
                <a:moveTo>
                  <a:pt x="3969" y="0"/>
                </a:moveTo>
                <a:cubicBezTo>
                  <a:pt x="5557" y="218281"/>
                  <a:pt x="0" y="441325"/>
                  <a:pt x="1588" y="659606"/>
                </a:cubicBezTo>
                <a:lnTo>
                  <a:pt x="631825" y="290513"/>
                </a:lnTo>
                <a:lnTo>
                  <a:pt x="3969" y="0"/>
                </a:lnTo>
                <a:close/>
              </a:path>
            </a:pathLst>
          </a:custGeom>
          <a:solidFill>
            <a:srgbClr val="A4A000">
              <a:alpha val="49804"/>
            </a:srgbClr>
          </a:solidFill>
          <a:ln w="0"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 name="Freeform 13"/>
          <p:cNvSpPr/>
          <p:nvPr/>
        </p:nvSpPr>
        <p:spPr bwMode="auto">
          <a:xfrm>
            <a:off x="2312059" y="3236445"/>
            <a:ext cx="731043" cy="602264"/>
          </a:xfrm>
          <a:custGeom>
            <a:avLst/>
            <a:gdLst>
              <a:gd name="connsiteX0" fmla="*/ 336550 w 628650"/>
              <a:gd name="connsiteY0" fmla="*/ 0 h 584200"/>
              <a:gd name="connsiteX1" fmla="*/ 0 w 628650"/>
              <a:gd name="connsiteY1" fmla="*/ 584200 h 584200"/>
              <a:gd name="connsiteX2" fmla="*/ 628650 w 628650"/>
              <a:gd name="connsiteY2" fmla="*/ 508000 h 584200"/>
              <a:gd name="connsiteX3" fmla="*/ 336550 w 628650"/>
              <a:gd name="connsiteY3" fmla="*/ 0 h 584200"/>
              <a:gd name="connsiteX0" fmla="*/ 336550 w 742950"/>
              <a:gd name="connsiteY0" fmla="*/ 0 h 736600"/>
              <a:gd name="connsiteX1" fmla="*/ 0 w 742950"/>
              <a:gd name="connsiteY1" fmla="*/ 584200 h 736600"/>
              <a:gd name="connsiteX2" fmla="*/ 742950 w 742950"/>
              <a:gd name="connsiteY2" fmla="*/ 736600 h 736600"/>
              <a:gd name="connsiteX3" fmla="*/ 336550 w 742950"/>
              <a:gd name="connsiteY3" fmla="*/ 0 h 736600"/>
              <a:gd name="connsiteX0" fmla="*/ 355600 w 742950"/>
              <a:gd name="connsiteY0" fmla="*/ 0 h 520700"/>
              <a:gd name="connsiteX1" fmla="*/ 0 w 742950"/>
              <a:gd name="connsiteY1" fmla="*/ 368300 h 520700"/>
              <a:gd name="connsiteX2" fmla="*/ 742950 w 742950"/>
              <a:gd name="connsiteY2" fmla="*/ 520700 h 520700"/>
              <a:gd name="connsiteX3" fmla="*/ 355600 w 742950"/>
              <a:gd name="connsiteY3" fmla="*/ 0 h 520700"/>
              <a:gd name="connsiteX0" fmla="*/ 360363 w 742950"/>
              <a:gd name="connsiteY0" fmla="*/ 0 h 539750"/>
              <a:gd name="connsiteX1" fmla="*/ 0 w 742950"/>
              <a:gd name="connsiteY1" fmla="*/ 387350 h 539750"/>
              <a:gd name="connsiteX2" fmla="*/ 742950 w 742950"/>
              <a:gd name="connsiteY2" fmla="*/ 539750 h 539750"/>
              <a:gd name="connsiteX3" fmla="*/ 360363 w 742950"/>
              <a:gd name="connsiteY3" fmla="*/ 0 h 539750"/>
              <a:gd name="connsiteX0" fmla="*/ 360363 w 742950"/>
              <a:gd name="connsiteY0" fmla="*/ 0 h 577850"/>
              <a:gd name="connsiteX1" fmla="*/ 0 w 742950"/>
              <a:gd name="connsiteY1" fmla="*/ 425450 h 577850"/>
              <a:gd name="connsiteX2" fmla="*/ 742950 w 742950"/>
              <a:gd name="connsiteY2" fmla="*/ 577850 h 577850"/>
              <a:gd name="connsiteX3" fmla="*/ 360363 w 742950"/>
              <a:gd name="connsiteY3" fmla="*/ 0 h 577850"/>
              <a:gd name="connsiteX0" fmla="*/ 379613 w 742950"/>
              <a:gd name="connsiteY0" fmla="*/ 0 h 635602"/>
              <a:gd name="connsiteX1" fmla="*/ 0 w 742950"/>
              <a:gd name="connsiteY1" fmla="*/ 483202 h 635602"/>
              <a:gd name="connsiteX2" fmla="*/ 742950 w 742950"/>
              <a:gd name="connsiteY2" fmla="*/ 635602 h 635602"/>
              <a:gd name="connsiteX3" fmla="*/ 379613 w 742950"/>
              <a:gd name="connsiteY3" fmla="*/ 0 h 635602"/>
              <a:gd name="connsiteX0" fmla="*/ 362944 w 742950"/>
              <a:gd name="connsiteY0" fmla="*/ 0 h 611789"/>
              <a:gd name="connsiteX1" fmla="*/ 0 w 742950"/>
              <a:gd name="connsiteY1" fmla="*/ 459389 h 611789"/>
              <a:gd name="connsiteX2" fmla="*/ 742950 w 742950"/>
              <a:gd name="connsiteY2" fmla="*/ 611789 h 611789"/>
              <a:gd name="connsiteX3" fmla="*/ 362944 w 742950"/>
              <a:gd name="connsiteY3" fmla="*/ 0 h 611789"/>
              <a:gd name="connsiteX0" fmla="*/ 355800 w 735806"/>
              <a:gd name="connsiteY0" fmla="*/ 0 h 611789"/>
              <a:gd name="connsiteX1" fmla="*/ 0 w 735806"/>
              <a:gd name="connsiteY1" fmla="*/ 454626 h 611789"/>
              <a:gd name="connsiteX2" fmla="*/ 735806 w 735806"/>
              <a:gd name="connsiteY2" fmla="*/ 611789 h 611789"/>
              <a:gd name="connsiteX3" fmla="*/ 355800 w 735806"/>
              <a:gd name="connsiteY3" fmla="*/ 0 h 611789"/>
              <a:gd name="connsiteX0" fmla="*/ 355800 w 735806"/>
              <a:gd name="connsiteY0" fmla="*/ 0 h 602264"/>
              <a:gd name="connsiteX1" fmla="*/ 0 w 735806"/>
              <a:gd name="connsiteY1" fmla="*/ 454626 h 602264"/>
              <a:gd name="connsiteX2" fmla="*/ 735806 w 735806"/>
              <a:gd name="connsiteY2" fmla="*/ 602264 h 602264"/>
              <a:gd name="connsiteX3" fmla="*/ 355800 w 735806"/>
              <a:gd name="connsiteY3" fmla="*/ 0 h 602264"/>
              <a:gd name="connsiteX0" fmla="*/ 355800 w 731043"/>
              <a:gd name="connsiteY0" fmla="*/ 0 h 602264"/>
              <a:gd name="connsiteX1" fmla="*/ 0 w 731043"/>
              <a:gd name="connsiteY1" fmla="*/ 454626 h 602264"/>
              <a:gd name="connsiteX2" fmla="*/ 731043 w 731043"/>
              <a:gd name="connsiteY2" fmla="*/ 602264 h 602264"/>
              <a:gd name="connsiteX3" fmla="*/ 355800 w 731043"/>
              <a:gd name="connsiteY3" fmla="*/ 0 h 602264"/>
            </a:gdLst>
            <a:ahLst/>
            <a:cxnLst>
              <a:cxn ang="0">
                <a:pos x="connsiteX0" y="connsiteY0"/>
              </a:cxn>
              <a:cxn ang="0">
                <a:pos x="connsiteX1" y="connsiteY1"/>
              </a:cxn>
              <a:cxn ang="0">
                <a:pos x="connsiteX2" y="connsiteY2"/>
              </a:cxn>
              <a:cxn ang="0">
                <a:pos x="connsiteX3" y="connsiteY3"/>
              </a:cxn>
            </a:cxnLst>
            <a:rect l="l" t="t" r="r" b="b"/>
            <a:pathLst>
              <a:path w="731043" h="602264">
                <a:moveTo>
                  <a:pt x="355800" y="0"/>
                </a:moveTo>
                <a:lnTo>
                  <a:pt x="0" y="454626"/>
                </a:lnTo>
                <a:lnTo>
                  <a:pt x="731043" y="602264"/>
                </a:lnTo>
                <a:lnTo>
                  <a:pt x="355800" y="0"/>
                </a:lnTo>
                <a:close/>
              </a:path>
            </a:pathLst>
          </a:custGeom>
          <a:solidFill>
            <a:srgbClr val="FFFF00">
              <a:alpha val="50000"/>
            </a:srgbClr>
          </a:solidFill>
          <a:ln w="0"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 name="Freeform 14"/>
          <p:cNvSpPr/>
          <p:nvPr/>
        </p:nvSpPr>
        <p:spPr bwMode="auto">
          <a:xfrm>
            <a:off x="2298566" y="3683134"/>
            <a:ext cx="756180" cy="828675"/>
          </a:xfrm>
          <a:custGeom>
            <a:avLst/>
            <a:gdLst>
              <a:gd name="connsiteX0" fmla="*/ 336550 w 628650"/>
              <a:gd name="connsiteY0" fmla="*/ 0 h 584200"/>
              <a:gd name="connsiteX1" fmla="*/ 0 w 628650"/>
              <a:gd name="connsiteY1" fmla="*/ 584200 h 584200"/>
              <a:gd name="connsiteX2" fmla="*/ 628650 w 628650"/>
              <a:gd name="connsiteY2" fmla="*/ 508000 h 584200"/>
              <a:gd name="connsiteX3" fmla="*/ 336550 w 628650"/>
              <a:gd name="connsiteY3" fmla="*/ 0 h 584200"/>
              <a:gd name="connsiteX0" fmla="*/ 336550 w 781050"/>
              <a:gd name="connsiteY0" fmla="*/ 0 h 1384300"/>
              <a:gd name="connsiteX1" fmla="*/ 0 w 781050"/>
              <a:gd name="connsiteY1" fmla="*/ 584200 h 1384300"/>
              <a:gd name="connsiteX2" fmla="*/ 781050 w 781050"/>
              <a:gd name="connsiteY2" fmla="*/ 1384300 h 1384300"/>
              <a:gd name="connsiteX3" fmla="*/ 336550 w 781050"/>
              <a:gd name="connsiteY3" fmla="*/ 0 h 1384300"/>
              <a:gd name="connsiteX0" fmla="*/ 311150 w 755650"/>
              <a:gd name="connsiteY0" fmla="*/ 0 h 1384300"/>
              <a:gd name="connsiteX1" fmla="*/ 0 w 755650"/>
              <a:gd name="connsiteY1" fmla="*/ 565150 h 1384300"/>
              <a:gd name="connsiteX2" fmla="*/ 755650 w 755650"/>
              <a:gd name="connsiteY2" fmla="*/ 1384300 h 1384300"/>
              <a:gd name="connsiteX3" fmla="*/ 311150 w 755650"/>
              <a:gd name="connsiteY3" fmla="*/ 0 h 1384300"/>
              <a:gd name="connsiteX0" fmla="*/ 749300 w 755650"/>
              <a:gd name="connsiteY0" fmla="*/ 171450 h 819150"/>
              <a:gd name="connsiteX1" fmla="*/ 0 w 755650"/>
              <a:gd name="connsiteY1" fmla="*/ 0 h 819150"/>
              <a:gd name="connsiteX2" fmla="*/ 755650 w 755650"/>
              <a:gd name="connsiteY2" fmla="*/ 819150 h 819150"/>
              <a:gd name="connsiteX3" fmla="*/ 749300 w 755650"/>
              <a:gd name="connsiteY3" fmla="*/ 171450 h 819150"/>
              <a:gd name="connsiteX0" fmla="*/ 744538 w 755650"/>
              <a:gd name="connsiteY0" fmla="*/ 171450 h 819150"/>
              <a:gd name="connsiteX1" fmla="*/ 0 w 755650"/>
              <a:gd name="connsiteY1" fmla="*/ 0 h 819150"/>
              <a:gd name="connsiteX2" fmla="*/ 755650 w 755650"/>
              <a:gd name="connsiteY2" fmla="*/ 819150 h 819150"/>
              <a:gd name="connsiteX3" fmla="*/ 744538 w 755650"/>
              <a:gd name="connsiteY3" fmla="*/ 171450 h 819150"/>
              <a:gd name="connsiteX0" fmla="*/ 754063 w 756180"/>
              <a:gd name="connsiteY0" fmla="*/ 157163 h 819150"/>
              <a:gd name="connsiteX1" fmla="*/ 0 w 756180"/>
              <a:gd name="connsiteY1" fmla="*/ 0 h 819150"/>
              <a:gd name="connsiteX2" fmla="*/ 755650 w 756180"/>
              <a:gd name="connsiteY2" fmla="*/ 819150 h 819150"/>
              <a:gd name="connsiteX3" fmla="*/ 754063 w 756180"/>
              <a:gd name="connsiteY3" fmla="*/ 157163 h 819150"/>
              <a:gd name="connsiteX0" fmla="*/ 754063 w 756180"/>
              <a:gd name="connsiteY0" fmla="*/ 157163 h 828675"/>
              <a:gd name="connsiteX1" fmla="*/ 0 w 756180"/>
              <a:gd name="connsiteY1" fmla="*/ 0 h 828675"/>
              <a:gd name="connsiteX2" fmla="*/ 753269 w 756180"/>
              <a:gd name="connsiteY2" fmla="*/ 828675 h 828675"/>
              <a:gd name="connsiteX3" fmla="*/ 754063 w 756180"/>
              <a:gd name="connsiteY3" fmla="*/ 157163 h 828675"/>
            </a:gdLst>
            <a:ahLst/>
            <a:cxnLst>
              <a:cxn ang="0">
                <a:pos x="connsiteX0" y="connsiteY0"/>
              </a:cxn>
              <a:cxn ang="0">
                <a:pos x="connsiteX1" y="connsiteY1"/>
              </a:cxn>
              <a:cxn ang="0">
                <a:pos x="connsiteX2" y="connsiteY2"/>
              </a:cxn>
              <a:cxn ang="0">
                <a:pos x="connsiteX3" y="connsiteY3"/>
              </a:cxn>
            </a:cxnLst>
            <a:rect l="l" t="t" r="r" b="b"/>
            <a:pathLst>
              <a:path w="756180" h="828675">
                <a:moveTo>
                  <a:pt x="754063" y="157163"/>
                </a:moveTo>
                <a:lnTo>
                  <a:pt x="0" y="0"/>
                </a:lnTo>
                <a:lnTo>
                  <a:pt x="753269" y="828675"/>
                </a:lnTo>
                <a:cubicBezTo>
                  <a:pt x="751152" y="612775"/>
                  <a:pt x="756180" y="373063"/>
                  <a:pt x="754063" y="157163"/>
                </a:cubicBezTo>
                <a:close/>
              </a:path>
            </a:pathLst>
          </a:custGeom>
          <a:solidFill>
            <a:srgbClr val="FFFF00">
              <a:alpha val="50000"/>
            </a:srgbClr>
          </a:solidFill>
          <a:ln w="0"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 name="Freeform 15"/>
          <p:cNvSpPr/>
          <p:nvPr/>
        </p:nvSpPr>
        <p:spPr bwMode="auto">
          <a:xfrm>
            <a:off x="2298566" y="3676784"/>
            <a:ext cx="749300" cy="825500"/>
          </a:xfrm>
          <a:custGeom>
            <a:avLst/>
            <a:gdLst>
              <a:gd name="connsiteX0" fmla="*/ 336550 w 628650"/>
              <a:gd name="connsiteY0" fmla="*/ 0 h 584200"/>
              <a:gd name="connsiteX1" fmla="*/ 0 w 628650"/>
              <a:gd name="connsiteY1" fmla="*/ 584200 h 584200"/>
              <a:gd name="connsiteX2" fmla="*/ 628650 w 628650"/>
              <a:gd name="connsiteY2" fmla="*/ 508000 h 584200"/>
              <a:gd name="connsiteX3" fmla="*/ 336550 w 628650"/>
              <a:gd name="connsiteY3" fmla="*/ 0 h 584200"/>
              <a:gd name="connsiteX0" fmla="*/ 336550 w 730250"/>
              <a:gd name="connsiteY0" fmla="*/ 0 h 768350"/>
              <a:gd name="connsiteX1" fmla="*/ 0 w 730250"/>
              <a:gd name="connsiteY1" fmla="*/ 584200 h 768350"/>
              <a:gd name="connsiteX2" fmla="*/ 730250 w 730250"/>
              <a:gd name="connsiteY2" fmla="*/ 768350 h 768350"/>
              <a:gd name="connsiteX3" fmla="*/ 336550 w 730250"/>
              <a:gd name="connsiteY3" fmla="*/ 0 h 768350"/>
              <a:gd name="connsiteX0" fmla="*/ 0 w 742950"/>
              <a:gd name="connsiteY0" fmla="*/ 0 h 825500"/>
              <a:gd name="connsiteX1" fmla="*/ 12700 w 742950"/>
              <a:gd name="connsiteY1" fmla="*/ 641350 h 825500"/>
              <a:gd name="connsiteX2" fmla="*/ 742950 w 742950"/>
              <a:gd name="connsiteY2" fmla="*/ 825500 h 825500"/>
              <a:gd name="connsiteX3" fmla="*/ 0 w 742950"/>
              <a:gd name="connsiteY3" fmla="*/ 0 h 825500"/>
              <a:gd name="connsiteX0" fmla="*/ 0 w 736600"/>
              <a:gd name="connsiteY0" fmla="*/ 0 h 793750"/>
              <a:gd name="connsiteX1" fmla="*/ 6350 w 736600"/>
              <a:gd name="connsiteY1" fmla="*/ 609600 h 793750"/>
              <a:gd name="connsiteX2" fmla="*/ 736600 w 736600"/>
              <a:gd name="connsiteY2" fmla="*/ 793750 h 793750"/>
              <a:gd name="connsiteX3" fmla="*/ 0 w 736600"/>
              <a:gd name="connsiteY3" fmla="*/ 0 h 793750"/>
              <a:gd name="connsiteX0" fmla="*/ 0 w 749300"/>
              <a:gd name="connsiteY0" fmla="*/ 0 h 825500"/>
              <a:gd name="connsiteX1" fmla="*/ 19050 w 749300"/>
              <a:gd name="connsiteY1" fmla="*/ 641350 h 825500"/>
              <a:gd name="connsiteX2" fmla="*/ 749300 w 749300"/>
              <a:gd name="connsiteY2" fmla="*/ 825500 h 825500"/>
              <a:gd name="connsiteX3" fmla="*/ 0 w 749300"/>
              <a:gd name="connsiteY3" fmla="*/ 0 h 825500"/>
            </a:gdLst>
            <a:ahLst/>
            <a:cxnLst>
              <a:cxn ang="0">
                <a:pos x="connsiteX0" y="connsiteY0"/>
              </a:cxn>
              <a:cxn ang="0">
                <a:pos x="connsiteX1" y="connsiteY1"/>
              </a:cxn>
              <a:cxn ang="0">
                <a:pos x="connsiteX2" y="connsiteY2"/>
              </a:cxn>
              <a:cxn ang="0">
                <a:pos x="connsiteX3" y="connsiteY3"/>
              </a:cxn>
            </a:cxnLst>
            <a:rect l="l" t="t" r="r" b="b"/>
            <a:pathLst>
              <a:path w="749300" h="825500">
                <a:moveTo>
                  <a:pt x="0" y="0"/>
                </a:moveTo>
                <a:cubicBezTo>
                  <a:pt x="2117" y="203200"/>
                  <a:pt x="16933" y="438150"/>
                  <a:pt x="19050" y="641350"/>
                </a:cubicBezTo>
                <a:lnTo>
                  <a:pt x="749300" y="825500"/>
                </a:lnTo>
                <a:lnTo>
                  <a:pt x="0" y="0"/>
                </a:lnTo>
                <a:close/>
              </a:path>
            </a:pathLst>
          </a:custGeom>
          <a:solidFill>
            <a:srgbClr val="FFFF00">
              <a:alpha val="50000"/>
            </a:srgbClr>
          </a:solidFill>
          <a:ln w="0"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314" name="Title 1"/>
          <p:cNvSpPr>
            <a:spLocks noGrp="1"/>
          </p:cNvSpPr>
          <p:nvPr>
            <p:ph type="title"/>
          </p:nvPr>
        </p:nvSpPr>
        <p:spPr>
          <a:xfrm>
            <a:off x="533400" y="660400"/>
            <a:ext cx="8077200" cy="781050"/>
          </a:xfrm>
        </p:spPr>
        <p:txBody>
          <a:bodyPr/>
          <a:lstStyle/>
          <a:p>
            <a:pPr eaLnBrk="1" hangingPunct="1"/>
            <a:r>
              <a:rPr lang="en-US" sz="3200" dirty="0" smtClean="0">
                <a:ea typeface="ヒラギノ角ゴ Pro W3" pitchFamily="48" charset="-128"/>
                <a:cs typeface="ヒラギノ角ゴ Pro W3" pitchFamily="48" charset="-128"/>
              </a:rPr>
              <a:t>Some Perspective</a:t>
            </a:r>
          </a:p>
        </p:txBody>
      </p:sp>
      <p:sp>
        <p:nvSpPr>
          <p:cNvPr id="13315" name="Content Placeholder 2"/>
          <p:cNvSpPr>
            <a:spLocks noGrp="1"/>
          </p:cNvSpPr>
          <p:nvPr>
            <p:ph sz="quarter" idx="10"/>
          </p:nvPr>
        </p:nvSpPr>
        <p:spPr>
          <a:xfrm>
            <a:off x="533400" y="1352550"/>
            <a:ext cx="8077200" cy="1371600"/>
          </a:xfrm>
        </p:spPr>
        <p:txBody>
          <a:bodyPr/>
          <a:lstStyle/>
          <a:p>
            <a:pPr eaLnBrk="1" hangingPunct="1"/>
            <a:r>
              <a:rPr lang="en-US" dirty="0" smtClean="0">
                <a:ea typeface="ヒラギノ角ゴ Pro W3" pitchFamily="48" charset="-128"/>
                <a:cs typeface="ヒラギノ角ゴ Pro W3" pitchFamily="48" charset="-128"/>
              </a:rPr>
              <a:t>In-game models usually made of meshes</a:t>
            </a:r>
          </a:p>
          <a:p>
            <a:pPr lvl="1" eaLnBrk="1" hangingPunct="1"/>
            <a:r>
              <a:rPr lang="en-US" dirty="0" smtClean="0">
                <a:ea typeface="ヒラギノ角ゴ Pro W3" pitchFamily="48" charset="-128"/>
                <a:cs typeface="ヒラギノ角ゴ Pro W3" pitchFamily="48" charset="-128"/>
              </a:rPr>
              <a:t>Typically triangles</a:t>
            </a:r>
          </a:p>
          <a:p>
            <a:pPr lvl="1" eaLnBrk="1" hangingPunct="1"/>
            <a:r>
              <a:rPr lang="en-US" dirty="0" smtClean="0">
                <a:ea typeface="ヒラギノ角ゴ Pro W3" pitchFamily="48" charset="-128"/>
                <a:cs typeface="ヒラギノ角ゴ Pro W3" pitchFamily="48" charset="-128"/>
              </a:rPr>
              <a:t>Indexed triangle meshes</a:t>
            </a:r>
          </a:p>
          <a:p>
            <a:pPr eaLnBrk="1" hangingPunct="1"/>
            <a:endParaRPr lang="en-US" dirty="0" smtClean="0">
              <a:ea typeface="ヒラギノ角ゴ Pro W3" pitchFamily="48" charset="-128"/>
              <a:cs typeface="ヒラギノ角ゴ Pro W3" pitchFamily="48" charset="-128"/>
            </a:endParaRPr>
          </a:p>
        </p:txBody>
      </p:sp>
      <p:sp>
        <p:nvSpPr>
          <p:cNvPr id="20" name="Freeform 19"/>
          <p:cNvSpPr/>
          <p:nvPr/>
        </p:nvSpPr>
        <p:spPr bwMode="auto">
          <a:xfrm>
            <a:off x="3052763" y="3195638"/>
            <a:ext cx="642937" cy="661151"/>
          </a:xfrm>
          <a:custGeom>
            <a:avLst/>
            <a:gdLst>
              <a:gd name="connsiteX0" fmla="*/ 336550 w 628650"/>
              <a:gd name="connsiteY0" fmla="*/ 0 h 584200"/>
              <a:gd name="connsiteX1" fmla="*/ 0 w 628650"/>
              <a:gd name="connsiteY1" fmla="*/ 584200 h 584200"/>
              <a:gd name="connsiteX2" fmla="*/ 628650 w 628650"/>
              <a:gd name="connsiteY2" fmla="*/ 508000 h 584200"/>
              <a:gd name="connsiteX3" fmla="*/ 336550 w 628650"/>
              <a:gd name="connsiteY3" fmla="*/ 0 h 584200"/>
              <a:gd name="connsiteX0" fmla="*/ 336550 w 685800"/>
              <a:gd name="connsiteY0" fmla="*/ 0 h 850900"/>
              <a:gd name="connsiteX1" fmla="*/ 0 w 685800"/>
              <a:gd name="connsiteY1" fmla="*/ 584200 h 850900"/>
              <a:gd name="connsiteX2" fmla="*/ 685800 w 685800"/>
              <a:gd name="connsiteY2" fmla="*/ 850900 h 850900"/>
              <a:gd name="connsiteX3" fmla="*/ 336550 w 685800"/>
              <a:gd name="connsiteY3" fmla="*/ 0 h 850900"/>
              <a:gd name="connsiteX0" fmla="*/ 336550 w 647700"/>
              <a:gd name="connsiteY0" fmla="*/ 0 h 876300"/>
              <a:gd name="connsiteX1" fmla="*/ 0 w 647700"/>
              <a:gd name="connsiteY1" fmla="*/ 584200 h 876300"/>
              <a:gd name="connsiteX2" fmla="*/ 647700 w 647700"/>
              <a:gd name="connsiteY2" fmla="*/ 876300 h 876300"/>
              <a:gd name="connsiteX3" fmla="*/ 336550 w 647700"/>
              <a:gd name="connsiteY3" fmla="*/ 0 h 876300"/>
              <a:gd name="connsiteX0" fmla="*/ 647700 w 647700"/>
              <a:gd name="connsiteY0" fmla="*/ 0 h 495300"/>
              <a:gd name="connsiteX1" fmla="*/ 0 w 647700"/>
              <a:gd name="connsiteY1" fmla="*/ 203200 h 495300"/>
              <a:gd name="connsiteX2" fmla="*/ 647700 w 647700"/>
              <a:gd name="connsiteY2" fmla="*/ 495300 h 495300"/>
              <a:gd name="connsiteX3" fmla="*/ 647700 w 647700"/>
              <a:gd name="connsiteY3" fmla="*/ 0 h 495300"/>
              <a:gd name="connsiteX0" fmla="*/ 647700 w 647700"/>
              <a:gd name="connsiteY0" fmla="*/ 472239 h 675439"/>
              <a:gd name="connsiteX1" fmla="*/ 0 w 647700"/>
              <a:gd name="connsiteY1" fmla="*/ 675439 h 675439"/>
              <a:gd name="connsiteX2" fmla="*/ 297180 w 647700"/>
              <a:gd name="connsiteY2" fmla="*/ 0 h 675439"/>
              <a:gd name="connsiteX3" fmla="*/ 647700 w 647700"/>
              <a:gd name="connsiteY3" fmla="*/ 472239 h 675439"/>
              <a:gd name="connsiteX0" fmla="*/ 642937 w 642937"/>
              <a:gd name="connsiteY0" fmla="*/ 472239 h 675439"/>
              <a:gd name="connsiteX1" fmla="*/ 0 w 642937"/>
              <a:gd name="connsiteY1" fmla="*/ 675439 h 675439"/>
              <a:gd name="connsiteX2" fmla="*/ 292417 w 642937"/>
              <a:gd name="connsiteY2" fmla="*/ 0 h 675439"/>
              <a:gd name="connsiteX3" fmla="*/ 642937 w 642937"/>
              <a:gd name="connsiteY3" fmla="*/ 472239 h 675439"/>
              <a:gd name="connsiteX0" fmla="*/ 642937 w 642937"/>
              <a:gd name="connsiteY0" fmla="*/ 457951 h 661151"/>
              <a:gd name="connsiteX1" fmla="*/ 0 w 642937"/>
              <a:gd name="connsiteY1" fmla="*/ 661151 h 661151"/>
              <a:gd name="connsiteX2" fmla="*/ 294798 w 642937"/>
              <a:gd name="connsiteY2" fmla="*/ 0 h 661151"/>
              <a:gd name="connsiteX3" fmla="*/ 642937 w 642937"/>
              <a:gd name="connsiteY3" fmla="*/ 457951 h 661151"/>
            </a:gdLst>
            <a:ahLst/>
            <a:cxnLst>
              <a:cxn ang="0">
                <a:pos x="connsiteX0" y="connsiteY0"/>
              </a:cxn>
              <a:cxn ang="0">
                <a:pos x="connsiteX1" y="connsiteY1"/>
              </a:cxn>
              <a:cxn ang="0">
                <a:pos x="connsiteX2" y="connsiteY2"/>
              </a:cxn>
              <a:cxn ang="0">
                <a:pos x="connsiteX3" y="connsiteY3"/>
              </a:cxn>
            </a:cxnLst>
            <a:rect l="l" t="t" r="r" b="b"/>
            <a:pathLst>
              <a:path w="642937" h="661151">
                <a:moveTo>
                  <a:pt x="642937" y="457951"/>
                </a:moveTo>
                <a:lnTo>
                  <a:pt x="0" y="661151"/>
                </a:lnTo>
                <a:lnTo>
                  <a:pt x="294798" y="0"/>
                </a:lnTo>
                <a:lnTo>
                  <a:pt x="642937" y="457951"/>
                </a:lnTo>
                <a:close/>
              </a:path>
            </a:pathLst>
          </a:custGeom>
          <a:solidFill>
            <a:srgbClr val="747100">
              <a:alpha val="49804"/>
            </a:srgbClr>
          </a:solidFill>
          <a:ln w="0"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1" name="Freeform 20"/>
          <p:cNvSpPr/>
          <p:nvPr/>
        </p:nvSpPr>
        <p:spPr bwMode="auto">
          <a:xfrm>
            <a:off x="2662106" y="3206616"/>
            <a:ext cx="679934" cy="653515"/>
          </a:xfrm>
          <a:custGeom>
            <a:avLst/>
            <a:gdLst>
              <a:gd name="connsiteX0" fmla="*/ 336550 w 628650"/>
              <a:gd name="connsiteY0" fmla="*/ 0 h 584200"/>
              <a:gd name="connsiteX1" fmla="*/ 0 w 628650"/>
              <a:gd name="connsiteY1" fmla="*/ 584200 h 584200"/>
              <a:gd name="connsiteX2" fmla="*/ 628650 w 628650"/>
              <a:gd name="connsiteY2" fmla="*/ 508000 h 584200"/>
              <a:gd name="connsiteX3" fmla="*/ 336550 w 628650"/>
              <a:gd name="connsiteY3" fmla="*/ 0 h 584200"/>
              <a:gd name="connsiteX0" fmla="*/ 336550 w 685800"/>
              <a:gd name="connsiteY0" fmla="*/ 0 h 850900"/>
              <a:gd name="connsiteX1" fmla="*/ 0 w 685800"/>
              <a:gd name="connsiteY1" fmla="*/ 584200 h 850900"/>
              <a:gd name="connsiteX2" fmla="*/ 685800 w 685800"/>
              <a:gd name="connsiteY2" fmla="*/ 850900 h 850900"/>
              <a:gd name="connsiteX3" fmla="*/ 336550 w 685800"/>
              <a:gd name="connsiteY3" fmla="*/ 0 h 850900"/>
              <a:gd name="connsiteX0" fmla="*/ 336550 w 647700"/>
              <a:gd name="connsiteY0" fmla="*/ 0 h 876300"/>
              <a:gd name="connsiteX1" fmla="*/ 0 w 647700"/>
              <a:gd name="connsiteY1" fmla="*/ 584200 h 876300"/>
              <a:gd name="connsiteX2" fmla="*/ 647700 w 647700"/>
              <a:gd name="connsiteY2" fmla="*/ 876300 h 876300"/>
              <a:gd name="connsiteX3" fmla="*/ 336550 w 647700"/>
              <a:gd name="connsiteY3" fmla="*/ 0 h 876300"/>
              <a:gd name="connsiteX0" fmla="*/ 647700 w 647700"/>
              <a:gd name="connsiteY0" fmla="*/ 0 h 495300"/>
              <a:gd name="connsiteX1" fmla="*/ 0 w 647700"/>
              <a:gd name="connsiteY1" fmla="*/ 203200 h 495300"/>
              <a:gd name="connsiteX2" fmla="*/ 647700 w 647700"/>
              <a:gd name="connsiteY2" fmla="*/ 495300 h 495300"/>
              <a:gd name="connsiteX3" fmla="*/ 647700 w 647700"/>
              <a:gd name="connsiteY3" fmla="*/ 0 h 495300"/>
              <a:gd name="connsiteX0" fmla="*/ 934854 w 934854"/>
              <a:gd name="connsiteY0" fmla="*/ 0 h 653515"/>
              <a:gd name="connsiteX1" fmla="*/ 0 w 934854"/>
              <a:gd name="connsiteY1" fmla="*/ 361415 h 653515"/>
              <a:gd name="connsiteX2" fmla="*/ 647700 w 934854"/>
              <a:gd name="connsiteY2" fmla="*/ 653515 h 653515"/>
              <a:gd name="connsiteX3" fmla="*/ 934854 w 934854"/>
              <a:gd name="connsiteY3" fmla="*/ 0 h 653515"/>
              <a:gd name="connsiteX0" fmla="*/ 703847 w 703847"/>
              <a:gd name="connsiteY0" fmla="*/ 0 h 653515"/>
              <a:gd name="connsiteX1" fmla="*/ 0 w 703847"/>
              <a:gd name="connsiteY1" fmla="*/ 130408 h 653515"/>
              <a:gd name="connsiteX2" fmla="*/ 416693 w 703847"/>
              <a:gd name="connsiteY2" fmla="*/ 653515 h 653515"/>
              <a:gd name="connsiteX3" fmla="*/ 703847 w 703847"/>
              <a:gd name="connsiteY3" fmla="*/ 0 h 653515"/>
              <a:gd name="connsiteX0" fmla="*/ 694322 w 694322"/>
              <a:gd name="connsiteY0" fmla="*/ 0 h 653515"/>
              <a:gd name="connsiteX1" fmla="*/ 0 w 694322"/>
              <a:gd name="connsiteY1" fmla="*/ 106596 h 653515"/>
              <a:gd name="connsiteX2" fmla="*/ 407168 w 694322"/>
              <a:gd name="connsiteY2" fmla="*/ 653515 h 653515"/>
              <a:gd name="connsiteX3" fmla="*/ 694322 w 694322"/>
              <a:gd name="connsiteY3" fmla="*/ 0 h 653515"/>
              <a:gd name="connsiteX0" fmla="*/ 689559 w 689559"/>
              <a:gd name="connsiteY0" fmla="*/ 0 h 653515"/>
              <a:gd name="connsiteX1" fmla="*/ 0 w 689559"/>
              <a:gd name="connsiteY1" fmla="*/ 63734 h 653515"/>
              <a:gd name="connsiteX2" fmla="*/ 402405 w 689559"/>
              <a:gd name="connsiteY2" fmla="*/ 653515 h 653515"/>
              <a:gd name="connsiteX3" fmla="*/ 689559 w 689559"/>
              <a:gd name="connsiteY3" fmla="*/ 0 h 653515"/>
              <a:gd name="connsiteX0" fmla="*/ 679934 w 679934"/>
              <a:gd name="connsiteY0" fmla="*/ 0 h 653515"/>
              <a:gd name="connsiteX1" fmla="*/ 0 w 679934"/>
              <a:gd name="connsiteY1" fmla="*/ 15608 h 653515"/>
              <a:gd name="connsiteX2" fmla="*/ 392780 w 679934"/>
              <a:gd name="connsiteY2" fmla="*/ 653515 h 653515"/>
              <a:gd name="connsiteX3" fmla="*/ 679934 w 679934"/>
              <a:gd name="connsiteY3" fmla="*/ 0 h 653515"/>
            </a:gdLst>
            <a:ahLst/>
            <a:cxnLst>
              <a:cxn ang="0">
                <a:pos x="connsiteX0" y="connsiteY0"/>
              </a:cxn>
              <a:cxn ang="0">
                <a:pos x="connsiteX1" y="connsiteY1"/>
              </a:cxn>
              <a:cxn ang="0">
                <a:pos x="connsiteX2" y="connsiteY2"/>
              </a:cxn>
              <a:cxn ang="0">
                <a:pos x="connsiteX3" y="connsiteY3"/>
              </a:cxn>
            </a:cxnLst>
            <a:rect l="l" t="t" r="r" b="b"/>
            <a:pathLst>
              <a:path w="679934" h="653515">
                <a:moveTo>
                  <a:pt x="679934" y="0"/>
                </a:moveTo>
                <a:lnTo>
                  <a:pt x="0" y="15608"/>
                </a:lnTo>
                <a:lnTo>
                  <a:pt x="392780" y="653515"/>
                </a:lnTo>
                <a:lnTo>
                  <a:pt x="679934" y="0"/>
                </a:lnTo>
                <a:close/>
              </a:path>
            </a:pathLst>
          </a:custGeom>
          <a:solidFill>
            <a:srgbClr val="747100">
              <a:alpha val="49804"/>
            </a:srgbClr>
          </a:solidFill>
          <a:ln w="0"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 name="Oval 3"/>
          <p:cNvSpPr/>
          <p:nvPr/>
        </p:nvSpPr>
        <p:spPr bwMode="auto">
          <a:xfrm>
            <a:off x="3009766" y="4464184"/>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 name="Oval 4"/>
          <p:cNvSpPr/>
          <p:nvPr/>
        </p:nvSpPr>
        <p:spPr bwMode="auto">
          <a:xfrm>
            <a:off x="2273166" y="3651384"/>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6" name="Oval 5"/>
          <p:cNvSpPr/>
          <p:nvPr/>
        </p:nvSpPr>
        <p:spPr bwMode="auto">
          <a:xfrm>
            <a:off x="2273166" y="4280034"/>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8" name="Oval 7"/>
          <p:cNvSpPr/>
          <p:nvPr/>
        </p:nvSpPr>
        <p:spPr bwMode="auto">
          <a:xfrm>
            <a:off x="2622416" y="3182564"/>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9" name="Oval 8"/>
          <p:cNvSpPr/>
          <p:nvPr/>
        </p:nvSpPr>
        <p:spPr bwMode="auto">
          <a:xfrm>
            <a:off x="3012942" y="3816484"/>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 name="Oval 9"/>
          <p:cNvSpPr/>
          <p:nvPr/>
        </p:nvSpPr>
        <p:spPr bwMode="auto">
          <a:xfrm>
            <a:off x="3644766" y="4102234"/>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8" name="Oval 17"/>
          <p:cNvSpPr/>
          <p:nvPr/>
        </p:nvSpPr>
        <p:spPr bwMode="auto">
          <a:xfrm>
            <a:off x="3308216" y="3171960"/>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9" name="Oval 18"/>
          <p:cNvSpPr/>
          <p:nvPr/>
        </p:nvSpPr>
        <p:spPr bwMode="auto">
          <a:xfrm>
            <a:off x="3644766" y="3613284"/>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5" name="TextBox 24"/>
          <p:cNvSpPr txBox="1"/>
          <p:nvPr/>
        </p:nvSpPr>
        <p:spPr>
          <a:xfrm>
            <a:off x="2082273" y="4305900"/>
            <a:ext cx="312906" cy="307777"/>
          </a:xfrm>
          <a:prstGeom prst="rect">
            <a:avLst/>
          </a:prstGeom>
          <a:noFill/>
        </p:spPr>
        <p:txBody>
          <a:bodyPr wrap="none" rtlCol="0">
            <a:spAutoFit/>
          </a:bodyPr>
          <a:lstStyle/>
          <a:p>
            <a:r>
              <a:rPr lang="en-US" sz="1400" b="1" dirty="0" smtClean="0">
                <a:solidFill>
                  <a:schemeClr val="bg1"/>
                </a:solidFill>
              </a:rPr>
              <a:t>0</a:t>
            </a:r>
            <a:endParaRPr lang="en-US" sz="1400" b="1" dirty="0">
              <a:solidFill>
                <a:schemeClr val="bg1"/>
              </a:solidFill>
            </a:endParaRPr>
          </a:p>
        </p:txBody>
      </p:sp>
      <p:sp>
        <p:nvSpPr>
          <p:cNvPr id="26" name="TextBox 25"/>
          <p:cNvSpPr txBox="1"/>
          <p:nvPr/>
        </p:nvSpPr>
        <p:spPr>
          <a:xfrm>
            <a:off x="2760850" y="4419800"/>
            <a:ext cx="312906" cy="307777"/>
          </a:xfrm>
          <a:prstGeom prst="rect">
            <a:avLst/>
          </a:prstGeom>
          <a:noFill/>
        </p:spPr>
        <p:txBody>
          <a:bodyPr wrap="none" rtlCol="0">
            <a:spAutoFit/>
          </a:bodyPr>
          <a:lstStyle/>
          <a:p>
            <a:r>
              <a:rPr lang="en-US" sz="1400" b="1" dirty="0" smtClean="0">
                <a:solidFill>
                  <a:schemeClr val="bg1"/>
                </a:solidFill>
              </a:rPr>
              <a:t>1</a:t>
            </a:r>
            <a:endParaRPr lang="en-US" sz="1400" b="1" dirty="0">
              <a:solidFill>
                <a:schemeClr val="bg1"/>
              </a:solidFill>
            </a:endParaRPr>
          </a:p>
        </p:txBody>
      </p:sp>
      <p:sp>
        <p:nvSpPr>
          <p:cNvPr id="27" name="TextBox 26"/>
          <p:cNvSpPr txBox="1"/>
          <p:nvPr/>
        </p:nvSpPr>
        <p:spPr>
          <a:xfrm>
            <a:off x="2057400" y="3711773"/>
            <a:ext cx="312906" cy="307777"/>
          </a:xfrm>
          <a:prstGeom prst="rect">
            <a:avLst/>
          </a:prstGeom>
          <a:noFill/>
        </p:spPr>
        <p:txBody>
          <a:bodyPr wrap="none" rtlCol="0">
            <a:spAutoFit/>
          </a:bodyPr>
          <a:lstStyle/>
          <a:p>
            <a:r>
              <a:rPr lang="en-US" sz="1400" b="1" dirty="0" smtClean="0">
                <a:solidFill>
                  <a:schemeClr val="bg1"/>
                </a:solidFill>
              </a:rPr>
              <a:t>2</a:t>
            </a:r>
            <a:endParaRPr lang="en-US" sz="1400" b="1" dirty="0">
              <a:solidFill>
                <a:schemeClr val="bg1"/>
              </a:solidFill>
            </a:endParaRPr>
          </a:p>
        </p:txBody>
      </p:sp>
      <p:sp>
        <p:nvSpPr>
          <p:cNvPr id="28" name="TextBox 27"/>
          <p:cNvSpPr txBox="1"/>
          <p:nvPr/>
        </p:nvSpPr>
        <p:spPr>
          <a:xfrm>
            <a:off x="2793727" y="3810200"/>
            <a:ext cx="312906" cy="307777"/>
          </a:xfrm>
          <a:prstGeom prst="rect">
            <a:avLst/>
          </a:prstGeom>
          <a:noFill/>
        </p:spPr>
        <p:txBody>
          <a:bodyPr wrap="none" rtlCol="0">
            <a:spAutoFit/>
          </a:bodyPr>
          <a:lstStyle/>
          <a:p>
            <a:r>
              <a:rPr lang="en-US" sz="1400" b="1" dirty="0" smtClean="0">
                <a:solidFill>
                  <a:schemeClr val="bg1"/>
                </a:solidFill>
              </a:rPr>
              <a:t>3</a:t>
            </a:r>
            <a:endParaRPr lang="en-US" sz="1400" b="1" dirty="0">
              <a:solidFill>
                <a:schemeClr val="bg1"/>
              </a:solidFill>
            </a:endParaRPr>
          </a:p>
        </p:txBody>
      </p:sp>
      <p:sp>
        <p:nvSpPr>
          <p:cNvPr id="29" name="TextBox 28"/>
          <p:cNvSpPr txBox="1"/>
          <p:nvPr/>
        </p:nvSpPr>
        <p:spPr>
          <a:xfrm>
            <a:off x="2391075" y="2942325"/>
            <a:ext cx="312906" cy="307777"/>
          </a:xfrm>
          <a:prstGeom prst="rect">
            <a:avLst/>
          </a:prstGeom>
          <a:noFill/>
        </p:spPr>
        <p:txBody>
          <a:bodyPr wrap="none" rtlCol="0">
            <a:spAutoFit/>
          </a:bodyPr>
          <a:lstStyle/>
          <a:p>
            <a:r>
              <a:rPr lang="en-US" sz="1400" b="1" dirty="0" smtClean="0">
                <a:solidFill>
                  <a:schemeClr val="bg1"/>
                </a:solidFill>
              </a:rPr>
              <a:t>4</a:t>
            </a:r>
            <a:endParaRPr lang="en-US" sz="1400" b="1" dirty="0">
              <a:solidFill>
                <a:schemeClr val="bg1"/>
              </a:solidFill>
            </a:endParaRPr>
          </a:p>
        </p:txBody>
      </p:sp>
      <p:sp>
        <p:nvSpPr>
          <p:cNvPr id="30" name="TextBox 29"/>
          <p:cNvSpPr txBox="1"/>
          <p:nvPr/>
        </p:nvSpPr>
        <p:spPr>
          <a:xfrm>
            <a:off x="3628725" y="3895225"/>
            <a:ext cx="312906" cy="307777"/>
          </a:xfrm>
          <a:prstGeom prst="rect">
            <a:avLst/>
          </a:prstGeom>
          <a:noFill/>
        </p:spPr>
        <p:txBody>
          <a:bodyPr wrap="none" rtlCol="0">
            <a:spAutoFit/>
          </a:bodyPr>
          <a:lstStyle/>
          <a:p>
            <a:r>
              <a:rPr lang="en-US" sz="1400" b="1" dirty="0" smtClean="0">
                <a:solidFill>
                  <a:schemeClr val="bg1"/>
                </a:solidFill>
              </a:rPr>
              <a:t>6</a:t>
            </a:r>
            <a:endParaRPr lang="en-US" sz="1400" b="1" dirty="0">
              <a:solidFill>
                <a:schemeClr val="bg1"/>
              </a:solidFill>
            </a:endParaRPr>
          </a:p>
        </p:txBody>
      </p:sp>
      <p:sp>
        <p:nvSpPr>
          <p:cNvPr id="31" name="TextBox 30"/>
          <p:cNvSpPr txBox="1"/>
          <p:nvPr/>
        </p:nvSpPr>
        <p:spPr>
          <a:xfrm>
            <a:off x="3647975" y="3390700"/>
            <a:ext cx="312906" cy="307777"/>
          </a:xfrm>
          <a:prstGeom prst="rect">
            <a:avLst/>
          </a:prstGeom>
          <a:noFill/>
        </p:spPr>
        <p:txBody>
          <a:bodyPr wrap="none" rtlCol="0">
            <a:spAutoFit/>
          </a:bodyPr>
          <a:lstStyle/>
          <a:p>
            <a:r>
              <a:rPr lang="en-US" sz="1400" b="1" dirty="0" smtClean="0">
                <a:solidFill>
                  <a:schemeClr val="bg1"/>
                </a:solidFill>
              </a:rPr>
              <a:t>8</a:t>
            </a:r>
            <a:endParaRPr lang="en-US" sz="1400" b="1" dirty="0">
              <a:solidFill>
                <a:schemeClr val="bg1"/>
              </a:solidFill>
            </a:endParaRPr>
          </a:p>
        </p:txBody>
      </p:sp>
      <p:sp>
        <p:nvSpPr>
          <p:cNvPr id="32" name="TextBox 31"/>
          <p:cNvSpPr txBox="1"/>
          <p:nvPr/>
        </p:nvSpPr>
        <p:spPr>
          <a:xfrm>
            <a:off x="3303792" y="2895800"/>
            <a:ext cx="312906" cy="307777"/>
          </a:xfrm>
          <a:prstGeom prst="rect">
            <a:avLst/>
          </a:prstGeom>
          <a:noFill/>
        </p:spPr>
        <p:txBody>
          <a:bodyPr wrap="none" rtlCol="0">
            <a:spAutoFit/>
          </a:bodyPr>
          <a:lstStyle/>
          <a:p>
            <a:r>
              <a:rPr lang="en-US" sz="1400" b="1" dirty="0" smtClean="0">
                <a:solidFill>
                  <a:schemeClr val="bg1"/>
                </a:solidFill>
              </a:rPr>
              <a:t>9</a:t>
            </a:r>
            <a:endParaRPr lang="en-US" sz="1400" b="1" dirty="0">
              <a:solidFill>
                <a:schemeClr val="bg1"/>
              </a:solidFill>
            </a:endParaRPr>
          </a:p>
        </p:txBody>
      </p:sp>
      <p:graphicFrame>
        <p:nvGraphicFramePr>
          <p:cNvPr id="33" name="Table 32"/>
          <p:cNvGraphicFramePr>
            <a:graphicFrameLocks noGrp="1"/>
          </p:cNvGraphicFramePr>
          <p:nvPr/>
        </p:nvGraphicFramePr>
        <p:xfrm>
          <a:off x="5410200" y="1885950"/>
          <a:ext cx="1600200" cy="3048000"/>
        </p:xfrm>
        <a:graphic>
          <a:graphicData uri="http://schemas.openxmlformats.org/drawingml/2006/table">
            <a:tbl>
              <a:tblPr firstRow="1" bandRow="1">
                <a:tableStyleId>{8A107856-5554-42FB-B03E-39F5DBC370BA}</a:tableStyleId>
              </a:tblPr>
              <a:tblGrid>
                <a:gridCol w="228600"/>
                <a:gridCol w="1371600"/>
              </a:tblGrid>
              <a:tr h="137160">
                <a:tc gridSpan="2">
                  <a:txBody>
                    <a:bodyPr/>
                    <a:lstStyle/>
                    <a:p>
                      <a:r>
                        <a:rPr lang="en-US" sz="1400" b="1" dirty="0" smtClean="0">
                          <a:solidFill>
                            <a:schemeClr val="bg1"/>
                          </a:solidFill>
                        </a:rPr>
                        <a:t>Vertex </a:t>
                      </a:r>
                      <a:r>
                        <a:rPr lang="en-US" sz="1400" b="1" dirty="0" err="1" smtClean="0">
                          <a:solidFill>
                            <a:schemeClr val="bg1"/>
                          </a:solidFill>
                        </a:rPr>
                        <a:t>Coords</a:t>
                      </a:r>
                      <a:endParaRPr lang="en-US" sz="1400" b="1" dirty="0">
                        <a:solidFill>
                          <a:schemeClr val="bg1"/>
                        </a:solidFill>
                      </a:endParaRPr>
                    </a:p>
                  </a:txBody>
                  <a:tcPr/>
                </a:tc>
                <a:tc hMerge="1">
                  <a:txBody>
                    <a:bodyPr/>
                    <a:lstStyle/>
                    <a:p>
                      <a:endParaRPr lang="en-US" sz="600" b="0" dirty="0">
                        <a:solidFill>
                          <a:schemeClr val="tx1">
                            <a:lumMod val="50000"/>
                          </a:schemeClr>
                        </a:solidFill>
                      </a:endParaRPr>
                    </a:p>
                  </a:txBody>
                  <a:tcPr/>
                </a:tc>
              </a:tr>
              <a:tr h="137160">
                <a:tc>
                  <a:txBody>
                    <a:bodyPr/>
                    <a:lstStyle/>
                    <a:p>
                      <a:r>
                        <a:rPr lang="en-US" sz="1200" b="0" dirty="0" smtClean="0">
                          <a:solidFill>
                            <a:schemeClr val="bg1"/>
                          </a:solidFill>
                        </a:rPr>
                        <a:t>0</a:t>
                      </a:r>
                      <a:endParaRPr lang="en-US" sz="1200" b="0" dirty="0">
                        <a:solidFill>
                          <a:schemeClr val="bg1"/>
                        </a:solidFill>
                      </a:endParaRPr>
                    </a:p>
                  </a:txBody>
                  <a:tcPr/>
                </a:tc>
                <a:tc>
                  <a:txBody>
                    <a:bodyPr/>
                    <a:lstStyle/>
                    <a:p>
                      <a:r>
                        <a:rPr lang="en-US" sz="1200" b="0" dirty="0" smtClean="0">
                          <a:solidFill>
                            <a:schemeClr val="bg1"/>
                          </a:solidFill>
                        </a:rPr>
                        <a:t>&lt;-.5,</a:t>
                      </a:r>
                      <a:r>
                        <a:rPr lang="en-US" sz="1200" b="0" baseline="0" dirty="0" smtClean="0">
                          <a:solidFill>
                            <a:schemeClr val="bg1"/>
                          </a:solidFill>
                        </a:rPr>
                        <a:t> 0, 0&gt;</a:t>
                      </a:r>
                      <a:endParaRPr lang="en-US" sz="1200" b="0" dirty="0">
                        <a:solidFill>
                          <a:schemeClr val="bg1"/>
                        </a:solidFill>
                      </a:endParaRPr>
                    </a:p>
                  </a:txBody>
                  <a:tcPr/>
                </a:tc>
              </a:tr>
              <a:tr h="137160">
                <a:tc>
                  <a:txBody>
                    <a:bodyPr/>
                    <a:lstStyle/>
                    <a:p>
                      <a:r>
                        <a:rPr lang="en-US" sz="1200" b="0" dirty="0" smtClean="0">
                          <a:solidFill>
                            <a:schemeClr val="bg1"/>
                          </a:solidFill>
                        </a:rPr>
                        <a:t>1</a:t>
                      </a:r>
                      <a:endParaRPr lang="en-US" sz="1200" b="0" dirty="0">
                        <a:solidFill>
                          <a:schemeClr val="bg1"/>
                        </a:solidFill>
                      </a:endParaRPr>
                    </a:p>
                  </a:txBody>
                  <a:tcPr/>
                </a:tc>
                <a:tc>
                  <a:txBody>
                    <a:bodyPr/>
                    <a:lstStyle/>
                    <a:p>
                      <a:r>
                        <a:rPr lang="en-US" sz="1200" b="0" dirty="0" smtClean="0">
                          <a:solidFill>
                            <a:schemeClr val="bg1"/>
                          </a:solidFill>
                        </a:rPr>
                        <a:t>&lt;0,</a:t>
                      </a:r>
                      <a:r>
                        <a:rPr lang="en-US" sz="1200" b="0" baseline="0" dirty="0" smtClean="0">
                          <a:solidFill>
                            <a:schemeClr val="bg1"/>
                          </a:solidFill>
                        </a:rPr>
                        <a:t> 0, 0&gt;</a:t>
                      </a:r>
                      <a:endParaRPr lang="en-US" sz="1200" b="0" dirty="0">
                        <a:solidFill>
                          <a:schemeClr val="bg1"/>
                        </a:solidFill>
                      </a:endParaRPr>
                    </a:p>
                  </a:txBody>
                  <a:tcPr/>
                </a:tc>
              </a:tr>
              <a:tr h="137160">
                <a:tc>
                  <a:txBody>
                    <a:bodyPr/>
                    <a:lstStyle/>
                    <a:p>
                      <a:r>
                        <a:rPr lang="en-US" sz="1200" b="0" dirty="0" smtClean="0">
                          <a:solidFill>
                            <a:schemeClr val="bg1"/>
                          </a:solidFill>
                        </a:rPr>
                        <a:t>2</a:t>
                      </a:r>
                      <a:endParaRPr lang="en-US" sz="1200" b="0" dirty="0">
                        <a:solidFill>
                          <a:schemeClr val="bg1"/>
                        </a:solidFill>
                      </a:endParaRPr>
                    </a:p>
                  </a:txBody>
                  <a:tcPr/>
                </a:tc>
                <a:tc>
                  <a:txBody>
                    <a:bodyPr/>
                    <a:lstStyle/>
                    <a:p>
                      <a:r>
                        <a:rPr lang="en-US" sz="1200" b="0" dirty="0" smtClean="0">
                          <a:solidFill>
                            <a:schemeClr val="bg1"/>
                          </a:solidFill>
                        </a:rPr>
                        <a:t>&lt;-.5, 0, .5&gt;</a:t>
                      </a:r>
                      <a:endParaRPr lang="en-US" sz="1200" b="0" dirty="0">
                        <a:solidFill>
                          <a:schemeClr val="bg1"/>
                        </a:solidFill>
                      </a:endParaRPr>
                    </a:p>
                  </a:txBody>
                  <a:tcPr/>
                </a:tc>
              </a:tr>
              <a:tr h="137160">
                <a:tc>
                  <a:txBody>
                    <a:bodyPr/>
                    <a:lstStyle/>
                    <a:p>
                      <a:r>
                        <a:rPr lang="en-US" sz="1200" b="0" dirty="0" smtClean="0">
                          <a:solidFill>
                            <a:schemeClr val="bg1"/>
                          </a:solidFill>
                        </a:rPr>
                        <a:t>3</a:t>
                      </a:r>
                      <a:endParaRPr lang="en-US" sz="1200" b="0" dirty="0">
                        <a:solidFill>
                          <a:schemeClr val="bg1"/>
                        </a:solidFill>
                      </a:endParaRPr>
                    </a:p>
                  </a:txBody>
                  <a:tcPr/>
                </a:tc>
                <a:tc>
                  <a:txBody>
                    <a:bodyPr/>
                    <a:lstStyle/>
                    <a:p>
                      <a:r>
                        <a:rPr lang="en-US" sz="1200" b="0" dirty="0" smtClean="0">
                          <a:solidFill>
                            <a:schemeClr val="bg1"/>
                          </a:solidFill>
                        </a:rPr>
                        <a:t>&lt;0, 0, .5&gt;</a:t>
                      </a:r>
                      <a:endParaRPr lang="en-US" sz="1200" b="0" dirty="0">
                        <a:solidFill>
                          <a:schemeClr val="bg1"/>
                        </a:solidFill>
                      </a:endParaRPr>
                    </a:p>
                  </a:txBody>
                  <a:tcPr/>
                </a:tc>
              </a:tr>
              <a:tr h="137160">
                <a:tc>
                  <a:txBody>
                    <a:bodyPr/>
                    <a:lstStyle/>
                    <a:p>
                      <a:r>
                        <a:rPr lang="en-US" sz="1200" b="0" dirty="0" smtClean="0">
                          <a:solidFill>
                            <a:schemeClr val="bg1"/>
                          </a:solidFill>
                        </a:rPr>
                        <a:t>4</a:t>
                      </a:r>
                      <a:endParaRPr lang="en-US" sz="1200" b="0" dirty="0">
                        <a:solidFill>
                          <a:schemeClr val="bg1"/>
                        </a:solidFill>
                      </a:endParaRPr>
                    </a:p>
                  </a:txBody>
                  <a:tcPr/>
                </a:tc>
                <a:tc>
                  <a:txBody>
                    <a:bodyPr/>
                    <a:lstStyle/>
                    <a:p>
                      <a:r>
                        <a:rPr lang="en-US" sz="1200" b="0" dirty="0" smtClean="0">
                          <a:solidFill>
                            <a:schemeClr val="bg1"/>
                          </a:solidFill>
                        </a:rPr>
                        <a:t>&lt;-.25, 0, 1&gt;</a:t>
                      </a:r>
                      <a:endParaRPr lang="en-US" sz="1200" b="0" dirty="0">
                        <a:solidFill>
                          <a:schemeClr val="bg1"/>
                        </a:solidFill>
                      </a:endParaRPr>
                    </a:p>
                  </a:txBody>
                  <a:tcPr/>
                </a:tc>
              </a:tr>
              <a:tr h="137160">
                <a:tc>
                  <a:txBody>
                    <a:bodyPr/>
                    <a:lstStyle/>
                    <a:p>
                      <a:r>
                        <a:rPr lang="en-US" sz="1200" b="0" dirty="0" smtClean="0">
                          <a:solidFill>
                            <a:schemeClr val="bg1"/>
                          </a:solidFill>
                        </a:rPr>
                        <a:t>5</a:t>
                      </a:r>
                      <a:endParaRPr lang="en-US" sz="1200" b="0" dirty="0">
                        <a:solidFill>
                          <a:schemeClr val="bg1"/>
                        </a:solidFill>
                      </a:endParaRPr>
                    </a:p>
                  </a:txBody>
                  <a:tcPr/>
                </a:tc>
                <a:tc>
                  <a:txBody>
                    <a:bodyPr/>
                    <a:lstStyle/>
                    <a:p>
                      <a:r>
                        <a:rPr lang="en-US" sz="1200" b="0" dirty="0" smtClean="0">
                          <a:solidFill>
                            <a:schemeClr val="bg1"/>
                          </a:solidFill>
                        </a:rPr>
                        <a:t>&lt;-.5, 1, 0&gt;</a:t>
                      </a:r>
                      <a:endParaRPr lang="en-US" sz="1200" b="0" dirty="0">
                        <a:solidFill>
                          <a:schemeClr val="bg1"/>
                        </a:solidFill>
                      </a:endParaRPr>
                    </a:p>
                  </a:txBody>
                  <a:tcPr/>
                </a:tc>
              </a:tr>
              <a:tr h="137160">
                <a:tc>
                  <a:txBody>
                    <a:bodyPr/>
                    <a:lstStyle/>
                    <a:p>
                      <a:r>
                        <a:rPr lang="en-US" sz="1200" b="0" dirty="0" smtClean="0">
                          <a:solidFill>
                            <a:schemeClr val="bg1"/>
                          </a:solidFill>
                        </a:rPr>
                        <a:t>6</a:t>
                      </a:r>
                      <a:endParaRPr lang="en-US" sz="1200" b="0" dirty="0">
                        <a:solidFill>
                          <a:schemeClr val="bg1"/>
                        </a:solidFill>
                      </a:endParaRPr>
                    </a:p>
                  </a:txBody>
                  <a:tcPr/>
                </a:tc>
                <a:tc>
                  <a:txBody>
                    <a:bodyPr/>
                    <a:lstStyle/>
                    <a:p>
                      <a:r>
                        <a:rPr lang="en-US" sz="1200" b="0" dirty="0" smtClean="0">
                          <a:solidFill>
                            <a:schemeClr val="bg1"/>
                          </a:solidFill>
                        </a:rPr>
                        <a:t>&lt;0, 1,</a:t>
                      </a:r>
                      <a:r>
                        <a:rPr lang="en-US" sz="1200" b="0" baseline="0" dirty="0" smtClean="0">
                          <a:solidFill>
                            <a:schemeClr val="bg1"/>
                          </a:solidFill>
                        </a:rPr>
                        <a:t> 0&gt;</a:t>
                      </a:r>
                      <a:endParaRPr lang="en-US" sz="1200" b="0" dirty="0">
                        <a:solidFill>
                          <a:schemeClr val="bg1"/>
                        </a:solidFill>
                      </a:endParaRPr>
                    </a:p>
                  </a:txBody>
                  <a:tcPr/>
                </a:tc>
              </a:tr>
              <a:tr h="137160">
                <a:tc>
                  <a:txBody>
                    <a:bodyPr/>
                    <a:lstStyle/>
                    <a:p>
                      <a:r>
                        <a:rPr lang="en-US" sz="1200" b="0" dirty="0" smtClean="0">
                          <a:solidFill>
                            <a:schemeClr val="bg1"/>
                          </a:solidFill>
                        </a:rPr>
                        <a:t>7</a:t>
                      </a:r>
                      <a:endParaRPr lang="en-US" sz="1200" b="0" dirty="0">
                        <a:solidFill>
                          <a:schemeClr val="bg1"/>
                        </a:solidFill>
                      </a:endParaRPr>
                    </a:p>
                  </a:txBody>
                  <a:tcPr/>
                </a:tc>
                <a:tc>
                  <a:txBody>
                    <a:bodyPr/>
                    <a:lstStyle/>
                    <a:p>
                      <a:r>
                        <a:rPr lang="en-US" sz="1200" b="0" dirty="0" smtClean="0">
                          <a:solidFill>
                            <a:schemeClr val="bg1"/>
                          </a:solidFill>
                        </a:rPr>
                        <a:t>&lt;-.5, 1, .5&gt;</a:t>
                      </a:r>
                      <a:endParaRPr lang="en-US" sz="1200" b="0" dirty="0">
                        <a:solidFill>
                          <a:schemeClr val="bg1"/>
                        </a:solidFill>
                      </a:endParaRPr>
                    </a:p>
                  </a:txBody>
                  <a:tcPr/>
                </a:tc>
              </a:tr>
              <a:tr h="137160">
                <a:tc>
                  <a:txBody>
                    <a:bodyPr/>
                    <a:lstStyle/>
                    <a:p>
                      <a:r>
                        <a:rPr lang="en-US" sz="1200" b="0" dirty="0" smtClean="0">
                          <a:solidFill>
                            <a:schemeClr val="bg1"/>
                          </a:solidFill>
                        </a:rPr>
                        <a:t>8</a:t>
                      </a:r>
                      <a:endParaRPr lang="en-US" sz="1200" b="0" dirty="0">
                        <a:solidFill>
                          <a:schemeClr val="bg1"/>
                        </a:solidFill>
                      </a:endParaRPr>
                    </a:p>
                  </a:txBody>
                  <a:tcPr/>
                </a:tc>
                <a:tc>
                  <a:txBody>
                    <a:bodyPr/>
                    <a:lstStyle/>
                    <a:p>
                      <a:r>
                        <a:rPr lang="en-US" sz="1200" b="0" dirty="0" smtClean="0">
                          <a:solidFill>
                            <a:schemeClr val="bg1"/>
                          </a:solidFill>
                        </a:rPr>
                        <a:t>&lt;0, 1, .5&gt;</a:t>
                      </a:r>
                      <a:endParaRPr lang="en-US" sz="1200" b="0" dirty="0">
                        <a:solidFill>
                          <a:schemeClr val="bg1"/>
                        </a:solidFill>
                      </a:endParaRPr>
                    </a:p>
                  </a:txBody>
                  <a:tcPr/>
                </a:tc>
              </a:tr>
              <a:tr h="137160">
                <a:tc>
                  <a:txBody>
                    <a:bodyPr/>
                    <a:lstStyle/>
                    <a:p>
                      <a:r>
                        <a:rPr lang="en-US" sz="1200" b="0" dirty="0" smtClean="0">
                          <a:solidFill>
                            <a:schemeClr val="bg1"/>
                          </a:solidFill>
                        </a:rPr>
                        <a:t>9</a:t>
                      </a:r>
                      <a:endParaRPr lang="en-US" sz="1200" b="0" dirty="0">
                        <a:solidFill>
                          <a:schemeClr val="bg1"/>
                        </a:solidFill>
                      </a:endParaRPr>
                    </a:p>
                  </a:txBody>
                  <a:tcPr/>
                </a:tc>
                <a:tc>
                  <a:txBody>
                    <a:bodyPr/>
                    <a:lstStyle/>
                    <a:p>
                      <a:r>
                        <a:rPr lang="en-US" sz="1200" b="0" dirty="0" smtClean="0">
                          <a:solidFill>
                            <a:schemeClr val="bg1"/>
                          </a:solidFill>
                        </a:rPr>
                        <a:t>&lt;-.25,</a:t>
                      </a:r>
                      <a:r>
                        <a:rPr lang="en-US" sz="1200" b="0" baseline="0" dirty="0" smtClean="0">
                          <a:solidFill>
                            <a:schemeClr val="bg1"/>
                          </a:solidFill>
                        </a:rPr>
                        <a:t> 1, 1&gt;</a:t>
                      </a:r>
                      <a:endParaRPr lang="en-US" sz="1200" b="0" dirty="0">
                        <a:solidFill>
                          <a:schemeClr val="bg1"/>
                        </a:solidFill>
                      </a:endParaRPr>
                    </a:p>
                  </a:txBody>
                  <a:tcPr/>
                </a:tc>
              </a:tr>
            </a:tbl>
          </a:graphicData>
        </a:graphic>
      </p:graphicFrame>
      <p:graphicFrame>
        <p:nvGraphicFramePr>
          <p:cNvPr id="35" name="Table 34"/>
          <p:cNvGraphicFramePr>
            <a:graphicFrameLocks noGrp="1"/>
          </p:cNvGraphicFramePr>
          <p:nvPr/>
        </p:nvGraphicFramePr>
        <p:xfrm>
          <a:off x="7239000" y="1885950"/>
          <a:ext cx="1295400" cy="2529840"/>
        </p:xfrm>
        <a:graphic>
          <a:graphicData uri="http://schemas.openxmlformats.org/drawingml/2006/table">
            <a:tbl>
              <a:tblPr firstRow="1" bandRow="1">
                <a:tableStyleId>{8A107856-5554-42FB-B03E-39F5DBC370BA}</a:tableStyleId>
              </a:tblPr>
              <a:tblGrid>
                <a:gridCol w="1295400"/>
              </a:tblGrid>
              <a:tr h="133350">
                <a:tc>
                  <a:txBody>
                    <a:bodyPr/>
                    <a:lstStyle/>
                    <a:p>
                      <a:pPr algn="ctr"/>
                      <a:r>
                        <a:rPr lang="en-US" sz="1400" b="1" dirty="0" smtClean="0">
                          <a:solidFill>
                            <a:schemeClr val="bg1"/>
                          </a:solidFill>
                        </a:rPr>
                        <a:t>Triangle</a:t>
                      </a:r>
                      <a:r>
                        <a:rPr lang="en-US" sz="1400" b="1" baseline="0" dirty="0" smtClean="0">
                          <a:solidFill>
                            <a:schemeClr val="bg1"/>
                          </a:solidFill>
                        </a:rPr>
                        <a:t>s</a:t>
                      </a:r>
                      <a:endParaRPr lang="en-US" sz="1400" b="1" dirty="0">
                        <a:solidFill>
                          <a:schemeClr val="bg1"/>
                        </a:solidFill>
                      </a:endParaRPr>
                    </a:p>
                  </a:txBody>
                  <a:tcPr/>
                </a:tc>
              </a:tr>
              <a:tr h="274320">
                <a:tc>
                  <a:txBody>
                    <a:bodyPr/>
                    <a:lstStyle/>
                    <a:p>
                      <a:pPr algn="l"/>
                      <a:r>
                        <a:rPr lang="en-US" sz="1200" b="0" dirty="0" smtClean="0">
                          <a:solidFill>
                            <a:schemeClr val="bg1"/>
                          </a:solidFill>
                        </a:rPr>
                        <a:t>0, 1, 2</a:t>
                      </a:r>
                      <a:endParaRPr lang="en-US" sz="1200" b="0" dirty="0">
                        <a:solidFill>
                          <a:schemeClr val="bg1"/>
                        </a:solidFill>
                      </a:endParaRPr>
                    </a:p>
                  </a:txBody>
                  <a:tcPr/>
                </a:tc>
              </a:tr>
              <a:tr h="274320">
                <a:tc>
                  <a:txBody>
                    <a:bodyPr/>
                    <a:lstStyle/>
                    <a:p>
                      <a:pPr algn="l"/>
                      <a:r>
                        <a:rPr lang="en-US" sz="1200" dirty="0" smtClean="0">
                          <a:solidFill>
                            <a:schemeClr val="bg1"/>
                          </a:solidFill>
                        </a:rPr>
                        <a:t>1, 3, 2</a:t>
                      </a:r>
                      <a:endParaRPr lang="en-US" sz="1200" dirty="0">
                        <a:solidFill>
                          <a:schemeClr val="bg1"/>
                        </a:solidFill>
                      </a:endParaRPr>
                    </a:p>
                  </a:txBody>
                  <a:tcPr/>
                </a:tc>
              </a:tr>
              <a:tr h="274320">
                <a:tc>
                  <a:txBody>
                    <a:bodyPr/>
                    <a:lstStyle/>
                    <a:p>
                      <a:pPr algn="l"/>
                      <a:r>
                        <a:rPr lang="en-US" sz="1200" dirty="0" smtClean="0">
                          <a:solidFill>
                            <a:schemeClr val="bg1"/>
                          </a:solidFill>
                        </a:rPr>
                        <a:t>2, 3, 4</a:t>
                      </a:r>
                      <a:endParaRPr lang="en-US" sz="1200" dirty="0">
                        <a:solidFill>
                          <a:schemeClr val="bg1"/>
                        </a:solidFill>
                      </a:endParaRPr>
                    </a:p>
                  </a:txBody>
                  <a:tcPr/>
                </a:tc>
              </a:tr>
              <a:tr h="274320">
                <a:tc>
                  <a:txBody>
                    <a:bodyPr/>
                    <a:lstStyle/>
                    <a:p>
                      <a:pPr algn="l"/>
                      <a:r>
                        <a:rPr lang="en-US" sz="1200" dirty="0" smtClean="0">
                          <a:solidFill>
                            <a:schemeClr val="bg1"/>
                          </a:solidFill>
                        </a:rPr>
                        <a:t>1, 6, 3</a:t>
                      </a:r>
                      <a:endParaRPr lang="en-US" sz="1200" dirty="0">
                        <a:solidFill>
                          <a:schemeClr val="bg1"/>
                        </a:solidFill>
                      </a:endParaRPr>
                    </a:p>
                  </a:txBody>
                  <a:tcPr/>
                </a:tc>
              </a:tr>
              <a:tr h="274320">
                <a:tc>
                  <a:txBody>
                    <a:bodyPr/>
                    <a:lstStyle/>
                    <a:p>
                      <a:pPr algn="l"/>
                      <a:r>
                        <a:rPr lang="en-US" sz="1200" dirty="0" smtClean="0">
                          <a:solidFill>
                            <a:schemeClr val="bg1"/>
                          </a:solidFill>
                        </a:rPr>
                        <a:t>3, 6, 8</a:t>
                      </a:r>
                      <a:endParaRPr lang="en-US" sz="1200" dirty="0">
                        <a:solidFill>
                          <a:schemeClr val="bg1"/>
                        </a:solidFill>
                      </a:endParaRPr>
                    </a:p>
                  </a:txBody>
                  <a:tcPr/>
                </a:tc>
              </a:tr>
              <a:tr h="274320">
                <a:tc>
                  <a:txBody>
                    <a:bodyPr/>
                    <a:lstStyle/>
                    <a:p>
                      <a:pPr algn="l"/>
                      <a:r>
                        <a:rPr lang="en-US" sz="1200" dirty="0" smtClean="0">
                          <a:solidFill>
                            <a:schemeClr val="bg1"/>
                          </a:solidFill>
                        </a:rPr>
                        <a:t>3, 8, 9</a:t>
                      </a:r>
                      <a:endParaRPr lang="en-US" sz="1200" dirty="0">
                        <a:solidFill>
                          <a:schemeClr val="bg1"/>
                        </a:solidFill>
                      </a:endParaRPr>
                    </a:p>
                  </a:txBody>
                  <a:tcPr/>
                </a:tc>
              </a:tr>
              <a:tr h="274320">
                <a:tc>
                  <a:txBody>
                    <a:bodyPr/>
                    <a:lstStyle/>
                    <a:p>
                      <a:pPr algn="l"/>
                      <a:r>
                        <a:rPr lang="en-US" sz="1200" dirty="0" smtClean="0">
                          <a:solidFill>
                            <a:schemeClr val="bg1"/>
                          </a:solidFill>
                        </a:rPr>
                        <a:t>3, 9, 4</a:t>
                      </a:r>
                      <a:endParaRPr lang="en-US" sz="1200" dirty="0">
                        <a:solidFill>
                          <a:schemeClr val="bg1"/>
                        </a:solidFill>
                      </a:endParaRPr>
                    </a:p>
                  </a:txBody>
                  <a:tcPr/>
                </a:tc>
              </a:tr>
              <a:tr h="274320">
                <a:tc>
                  <a:txBody>
                    <a:bodyPr/>
                    <a:lstStyle/>
                    <a:p>
                      <a:pPr algn="l"/>
                      <a:r>
                        <a:rPr lang="en-US" sz="1400" dirty="0" smtClean="0">
                          <a:solidFill>
                            <a:schemeClr val="bg1"/>
                          </a:solidFill>
                        </a:rPr>
                        <a:t>…</a:t>
                      </a:r>
                      <a:endParaRPr lang="en-US" sz="1400" dirty="0">
                        <a:solidFill>
                          <a:schemeClr val="bg1"/>
                        </a:solidFill>
                      </a:endParaRPr>
                    </a:p>
                  </a:txBody>
                  <a:tcPr/>
                </a:tc>
              </a:tr>
            </a:tbl>
          </a:graphicData>
        </a:graphic>
      </p:graphicFrame>
      <p:grpSp>
        <p:nvGrpSpPr>
          <p:cNvPr id="45" name="Group 44"/>
          <p:cNvGrpSpPr/>
          <p:nvPr/>
        </p:nvGrpSpPr>
        <p:grpSpPr>
          <a:xfrm>
            <a:off x="8065981" y="2217315"/>
            <a:ext cx="192822" cy="1844879"/>
            <a:chOff x="8065981" y="2217315"/>
            <a:chExt cx="192822" cy="1844879"/>
          </a:xfrm>
        </p:grpSpPr>
        <p:sp>
          <p:nvSpPr>
            <p:cNvPr id="36" name="Freeform 35"/>
            <p:cNvSpPr>
              <a:spLocks noChangeAspect="1"/>
            </p:cNvSpPr>
            <p:nvPr/>
          </p:nvSpPr>
          <p:spPr bwMode="auto">
            <a:xfrm>
              <a:off x="8075703" y="3895551"/>
              <a:ext cx="173379" cy="166643"/>
            </a:xfrm>
            <a:custGeom>
              <a:avLst/>
              <a:gdLst>
                <a:gd name="connsiteX0" fmla="*/ 336550 w 628650"/>
                <a:gd name="connsiteY0" fmla="*/ 0 h 584200"/>
                <a:gd name="connsiteX1" fmla="*/ 0 w 628650"/>
                <a:gd name="connsiteY1" fmla="*/ 584200 h 584200"/>
                <a:gd name="connsiteX2" fmla="*/ 628650 w 628650"/>
                <a:gd name="connsiteY2" fmla="*/ 508000 h 584200"/>
                <a:gd name="connsiteX3" fmla="*/ 336550 w 628650"/>
                <a:gd name="connsiteY3" fmla="*/ 0 h 584200"/>
                <a:gd name="connsiteX0" fmla="*/ 336550 w 685800"/>
                <a:gd name="connsiteY0" fmla="*/ 0 h 850900"/>
                <a:gd name="connsiteX1" fmla="*/ 0 w 685800"/>
                <a:gd name="connsiteY1" fmla="*/ 584200 h 850900"/>
                <a:gd name="connsiteX2" fmla="*/ 685800 w 685800"/>
                <a:gd name="connsiteY2" fmla="*/ 850900 h 850900"/>
                <a:gd name="connsiteX3" fmla="*/ 336550 w 685800"/>
                <a:gd name="connsiteY3" fmla="*/ 0 h 850900"/>
                <a:gd name="connsiteX0" fmla="*/ 336550 w 647700"/>
                <a:gd name="connsiteY0" fmla="*/ 0 h 876300"/>
                <a:gd name="connsiteX1" fmla="*/ 0 w 647700"/>
                <a:gd name="connsiteY1" fmla="*/ 584200 h 876300"/>
                <a:gd name="connsiteX2" fmla="*/ 647700 w 647700"/>
                <a:gd name="connsiteY2" fmla="*/ 876300 h 876300"/>
                <a:gd name="connsiteX3" fmla="*/ 336550 w 647700"/>
                <a:gd name="connsiteY3" fmla="*/ 0 h 876300"/>
                <a:gd name="connsiteX0" fmla="*/ 647700 w 647700"/>
                <a:gd name="connsiteY0" fmla="*/ 0 h 495300"/>
                <a:gd name="connsiteX1" fmla="*/ 0 w 647700"/>
                <a:gd name="connsiteY1" fmla="*/ 203200 h 495300"/>
                <a:gd name="connsiteX2" fmla="*/ 647700 w 647700"/>
                <a:gd name="connsiteY2" fmla="*/ 495300 h 495300"/>
                <a:gd name="connsiteX3" fmla="*/ 647700 w 647700"/>
                <a:gd name="connsiteY3" fmla="*/ 0 h 495300"/>
                <a:gd name="connsiteX0" fmla="*/ 934854 w 934854"/>
                <a:gd name="connsiteY0" fmla="*/ 0 h 653515"/>
                <a:gd name="connsiteX1" fmla="*/ 0 w 934854"/>
                <a:gd name="connsiteY1" fmla="*/ 361415 h 653515"/>
                <a:gd name="connsiteX2" fmla="*/ 647700 w 934854"/>
                <a:gd name="connsiteY2" fmla="*/ 653515 h 653515"/>
                <a:gd name="connsiteX3" fmla="*/ 934854 w 934854"/>
                <a:gd name="connsiteY3" fmla="*/ 0 h 653515"/>
                <a:gd name="connsiteX0" fmla="*/ 703847 w 703847"/>
                <a:gd name="connsiteY0" fmla="*/ 0 h 653515"/>
                <a:gd name="connsiteX1" fmla="*/ 0 w 703847"/>
                <a:gd name="connsiteY1" fmla="*/ 130408 h 653515"/>
                <a:gd name="connsiteX2" fmla="*/ 416693 w 703847"/>
                <a:gd name="connsiteY2" fmla="*/ 653515 h 653515"/>
                <a:gd name="connsiteX3" fmla="*/ 703847 w 703847"/>
                <a:gd name="connsiteY3" fmla="*/ 0 h 653515"/>
                <a:gd name="connsiteX0" fmla="*/ 694322 w 694322"/>
                <a:gd name="connsiteY0" fmla="*/ 0 h 653515"/>
                <a:gd name="connsiteX1" fmla="*/ 0 w 694322"/>
                <a:gd name="connsiteY1" fmla="*/ 106596 h 653515"/>
                <a:gd name="connsiteX2" fmla="*/ 407168 w 694322"/>
                <a:gd name="connsiteY2" fmla="*/ 653515 h 653515"/>
                <a:gd name="connsiteX3" fmla="*/ 694322 w 694322"/>
                <a:gd name="connsiteY3" fmla="*/ 0 h 653515"/>
                <a:gd name="connsiteX0" fmla="*/ 689559 w 689559"/>
                <a:gd name="connsiteY0" fmla="*/ 0 h 653515"/>
                <a:gd name="connsiteX1" fmla="*/ 0 w 689559"/>
                <a:gd name="connsiteY1" fmla="*/ 63734 h 653515"/>
                <a:gd name="connsiteX2" fmla="*/ 402405 w 689559"/>
                <a:gd name="connsiteY2" fmla="*/ 653515 h 653515"/>
                <a:gd name="connsiteX3" fmla="*/ 689559 w 689559"/>
                <a:gd name="connsiteY3" fmla="*/ 0 h 653515"/>
                <a:gd name="connsiteX0" fmla="*/ 679934 w 679934"/>
                <a:gd name="connsiteY0" fmla="*/ 0 h 653515"/>
                <a:gd name="connsiteX1" fmla="*/ 0 w 679934"/>
                <a:gd name="connsiteY1" fmla="*/ 15608 h 653515"/>
                <a:gd name="connsiteX2" fmla="*/ 392780 w 679934"/>
                <a:gd name="connsiteY2" fmla="*/ 653515 h 653515"/>
                <a:gd name="connsiteX3" fmla="*/ 679934 w 679934"/>
                <a:gd name="connsiteY3" fmla="*/ 0 h 653515"/>
              </a:gdLst>
              <a:ahLst/>
              <a:cxnLst>
                <a:cxn ang="0">
                  <a:pos x="connsiteX0" y="connsiteY0"/>
                </a:cxn>
                <a:cxn ang="0">
                  <a:pos x="connsiteX1" y="connsiteY1"/>
                </a:cxn>
                <a:cxn ang="0">
                  <a:pos x="connsiteX2" y="connsiteY2"/>
                </a:cxn>
                <a:cxn ang="0">
                  <a:pos x="connsiteX3" y="connsiteY3"/>
                </a:cxn>
              </a:cxnLst>
              <a:rect l="l" t="t" r="r" b="b"/>
              <a:pathLst>
                <a:path w="679934" h="653515">
                  <a:moveTo>
                    <a:pt x="679934" y="0"/>
                  </a:moveTo>
                  <a:lnTo>
                    <a:pt x="0" y="15608"/>
                  </a:lnTo>
                  <a:lnTo>
                    <a:pt x="392780" y="653515"/>
                  </a:lnTo>
                  <a:lnTo>
                    <a:pt x="679934" y="0"/>
                  </a:lnTo>
                  <a:close/>
                </a:path>
              </a:pathLst>
            </a:custGeom>
            <a:solidFill>
              <a:srgbClr val="747100">
                <a:alpha val="49804"/>
              </a:srgbClr>
            </a:solidFill>
            <a:ln w="0"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7" name="Freeform 36"/>
            <p:cNvSpPr>
              <a:spLocks noChangeAspect="1"/>
            </p:cNvSpPr>
            <p:nvPr/>
          </p:nvSpPr>
          <p:spPr bwMode="auto">
            <a:xfrm>
              <a:off x="8080419" y="3619020"/>
              <a:ext cx="163946" cy="168590"/>
            </a:xfrm>
            <a:custGeom>
              <a:avLst/>
              <a:gdLst>
                <a:gd name="connsiteX0" fmla="*/ 336550 w 628650"/>
                <a:gd name="connsiteY0" fmla="*/ 0 h 584200"/>
                <a:gd name="connsiteX1" fmla="*/ 0 w 628650"/>
                <a:gd name="connsiteY1" fmla="*/ 584200 h 584200"/>
                <a:gd name="connsiteX2" fmla="*/ 628650 w 628650"/>
                <a:gd name="connsiteY2" fmla="*/ 508000 h 584200"/>
                <a:gd name="connsiteX3" fmla="*/ 336550 w 628650"/>
                <a:gd name="connsiteY3" fmla="*/ 0 h 584200"/>
                <a:gd name="connsiteX0" fmla="*/ 336550 w 685800"/>
                <a:gd name="connsiteY0" fmla="*/ 0 h 850900"/>
                <a:gd name="connsiteX1" fmla="*/ 0 w 685800"/>
                <a:gd name="connsiteY1" fmla="*/ 584200 h 850900"/>
                <a:gd name="connsiteX2" fmla="*/ 685800 w 685800"/>
                <a:gd name="connsiteY2" fmla="*/ 850900 h 850900"/>
                <a:gd name="connsiteX3" fmla="*/ 336550 w 685800"/>
                <a:gd name="connsiteY3" fmla="*/ 0 h 850900"/>
                <a:gd name="connsiteX0" fmla="*/ 336550 w 647700"/>
                <a:gd name="connsiteY0" fmla="*/ 0 h 876300"/>
                <a:gd name="connsiteX1" fmla="*/ 0 w 647700"/>
                <a:gd name="connsiteY1" fmla="*/ 584200 h 876300"/>
                <a:gd name="connsiteX2" fmla="*/ 647700 w 647700"/>
                <a:gd name="connsiteY2" fmla="*/ 876300 h 876300"/>
                <a:gd name="connsiteX3" fmla="*/ 336550 w 647700"/>
                <a:gd name="connsiteY3" fmla="*/ 0 h 876300"/>
                <a:gd name="connsiteX0" fmla="*/ 647700 w 647700"/>
                <a:gd name="connsiteY0" fmla="*/ 0 h 495300"/>
                <a:gd name="connsiteX1" fmla="*/ 0 w 647700"/>
                <a:gd name="connsiteY1" fmla="*/ 203200 h 495300"/>
                <a:gd name="connsiteX2" fmla="*/ 647700 w 647700"/>
                <a:gd name="connsiteY2" fmla="*/ 495300 h 495300"/>
                <a:gd name="connsiteX3" fmla="*/ 647700 w 647700"/>
                <a:gd name="connsiteY3" fmla="*/ 0 h 495300"/>
                <a:gd name="connsiteX0" fmla="*/ 647700 w 647700"/>
                <a:gd name="connsiteY0" fmla="*/ 472239 h 675439"/>
                <a:gd name="connsiteX1" fmla="*/ 0 w 647700"/>
                <a:gd name="connsiteY1" fmla="*/ 675439 h 675439"/>
                <a:gd name="connsiteX2" fmla="*/ 297180 w 647700"/>
                <a:gd name="connsiteY2" fmla="*/ 0 h 675439"/>
                <a:gd name="connsiteX3" fmla="*/ 647700 w 647700"/>
                <a:gd name="connsiteY3" fmla="*/ 472239 h 675439"/>
                <a:gd name="connsiteX0" fmla="*/ 642937 w 642937"/>
                <a:gd name="connsiteY0" fmla="*/ 472239 h 675439"/>
                <a:gd name="connsiteX1" fmla="*/ 0 w 642937"/>
                <a:gd name="connsiteY1" fmla="*/ 675439 h 675439"/>
                <a:gd name="connsiteX2" fmla="*/ 292417 w 642937"/>
                <a:gd name="connsiteY2" fmla="*/ 0 h 675439"/>
                <a:gd name="connsiteX3" fmla="*/ 642937 w 642937"/>
                <a:gd name="connsiteY3" fmla="*/ 472239 h 675439"/>
                <a:gd name="connsiteX0" fmla="*/ 642937 w 642937"/>
                <a:gd name="connsiteY0" fmla="*/ 457951 h 661151"/>
                <a:gd name="connsiteX1" fmla="*/ 0 w 642937"/>
                <a:gd name="connsiteY1" fmla="*/ 661151 h 661151"/>
                <a:gd name="connsiteX2" fmla="*/ 294798 w 642937"/>
                <a:gd name="connsiteY2" fmla="*/ 0 h 661151"/>
                <a:gd name="connsiteX3" fmla="*/ 642937 w 642937"/>
                <a:gd name="connsiteY3" fmla="*/ 457951 h 661151"/>
              </a:gdLst>
              <a:ahLst/>
              <a:cxnLst>
                <a:cxn ang="0">
                  <a:pos x="connsiteX0" y="connsiteY0"/>
                </a:cxn>
                <a:cxn ang="0">
                  <a:pos x="connsiteX1" y="connsiteY1"/>
                </a:cxn>
                <a:cxn ang="0">
                  <a:pos x="connsiteX2" y="connsiteY2"/>
                </a:cxn>
                <a:cxn ang="0">
                  <a:pos x="connsiteX3" y="connsiteY3"/>
                </a:cxn>
              </a:cxnLst>
              <a:rect l="l" t="t" r="r" b="b"/>
              <a:pathLst>
                <a:path w="642937" h="661151">
                  <a:moveTo>
                    <a:pt x="642937" y="457951"/>
                  </a:moveTo>
                  <a:lnTo>
                    <a:pt x="0" y="661151"/>
                  </a:lnTo>
                  <a:lnTo>
                    <a:pt x="294798" y="0"/>
                  </a:lnTo>
                  <a:lnTo>
                    <a:pt x="642937" y="457951"/>
                  </a:lnTo>
                  <a:close/>
                </a:path>
              </a:pathLst>
            </a:custGeom>
            <a:solidFill>
              <a:srgbClr val="747100">
                <a:alpha val="49804"/>
              </a:srgbClr>
            </a:solidFill>
            <a:ln w="0"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8" name="Freeform 37"/>
            <p:cNvSpPr>
              <a:spLocks noChangeAspect="1"/>
            </p:cNvSpPr>
            <p:nvPr/>
          </p:nvSpPr>
          <p:spPr bwMode="auto">
            <a:xfrm>
              <a:off x="8081026" y="3359530"/>
              <a:ext cx="162732" cy="126299"/>
            </a:xfrm>
            <a:custGeom>
              <a:avLst/>
              <a:gdLst>
                <a:gd name="connsiteX0" fmla="*/ 336550 w 628650"/>
                <a:gd name="connsiteY0" fmla="*/ 0 h 584200"/>
                <a:gd name="connsiteX1" fmla="*/ 0 w 628650"/>
                <a:gd name="connsiteY1" fmla="*/ 584200 h 584200"/>
                <a:gd name="connsiteX2" fmla="*/ 628650 w 628650"/>
                <a:gd name="connsiteY2" fmla="*/ 508000 h 584200"/>
                <a:gd name="connsiteX3" fmla="*/ 336550 w 628650"/>
                <a:gd name="connsiteY3" fmla="*/ 0 h 584200"/>
                <a:gd name="connsiteX0" fmla="*/ 336550 w 685800"/>
                <a:gd name="connsiteY0" fmla="*/ 0 h 850900"/>
                <a:gd name="connsiteX1" fmla="*/ 0 w 685800"/>
                <a:gd name="connsiteY1" fmla="*/ 584200 h 850900"/>
                <a:gd name="connsiteX2" fmla="*/ 685800 w 685800"/>
                <a:gd name="connsiteY2" fmla="*/ 850900 h 850900"/>
                <a:gd name="connsiteX3" fmla="*/ 336550 w 685800"/>
                <a:gd name="connsiteY3" fmla="*/ 0 h 850900"/>
                <a:gd name="connsiteX0" fmla="*/ 336550 w 647700"/>
                <a:gd name="connsiteY0" fmla="*/ 0 h 876300"/>
                <a:gd name="connsiteX1" fmla="*/ 0 w 647700"/>
                <a:gd name="connsiteY1" fmla="*/ 584200 h 876300"/>
                <a:gd name="connsiteX2" fmla="*/ 647700 w 647700"/>
                <a:gd name="connsiteY2" fmla="*/ 876300 h 876300"/>
                <a:gd name="connsiteX3" fmla="*/ 336550 w 647700"/>
                <a:gd name="connsiteY3" fmla="*/ 0 h 876300"/>
                <a:gd name="connsiteX0" fmla="*/ 647700 w 647700"/>
                <a:gd name="connsiteY0" fmla="*/ 0 h 495300"/>
                <a:gd name="connsiteX1" fmla="*/ 0 w 647700"/>
                <a:gd name="connsiteY1" fmla="*/ 203200 h 495300"/>
                <a:gd name="connsiteX2" fmla="*/ 647700 w 647700"/>
                <a:gd name="connsiteY2" fmla="*/ 495300 h 495300"/>
                <a:gd name="connsiteX3" fmla="*/ 647700 w 647700"/>
                <a:gd name="connsiteY3" fmla="*/ 0 h 495300"/>
                <a:gd name="connsiteX0" fmla="*/ 638175 w 638175"/>
                <a:gd name="connsiteY0" fmla="*/ 0 h 495300"/>
                <a:gd name="connsiteX1" fmla="*/ 0 w 638175"/>
                <a:gd name="connsiteY1" fmla="*/ 203200 h 495300"/>
                <a:gd name="connsiteX2" fmla="*/ 638175 w 638175"/>
                <a:gd name="connsiteY2" fmla="*/ 495300 h 495300"/>
                <a:gd name="connsiteX3" fmla="*/ 638175 w 638175"/>
                <a:gd name="connsiteY3" fmla="*/ 0 h 495300"/>
              </a:gdLst>
              <a:ahLst/>
              <a:cxnLst>
                <a:cxn ang="0">
                  <a:pos x="connsiteX0" y="connsiteY0"/>
                </a:cxn>
                <a:cxn ang="0">
                  <a:pos x="connsiteX1" y="connsiteY1"/>
                </a:cxn>
                <a:cxn ang="0">
                  <a:pos x="connsiteX2" y="connsiteY2"/>
                </a:cxn>
                <a:cxn ang="0">
                  <a:pos x="connsiteX3" y="connsiteY3"/>
                </a:cxn>
              </a:cxnLst>
              <a:rect l="l" t="t" r="r" b="b"/>
              <a:pathLst>
                <a:path w="638175" h="495300">
                  <a:moveTo>
                    <a:pt x="638175" y="0"/>
                  </a:moveTo>
                  <a:lnTo>
                    <a:pt x="0" y="203200"/>
                  </a:lnTo>
                  <a:lnTo>
                    <a:pt x="638175" y="495300"/>
                  </a:lnTo>
                  <a:lnTo>
                    <a:pt x="638175" y="0"/>
                  </a:lnTo>
                  <a:close/>
                </a:path>
              </a:pathLst>
            </a:custGeom>
            <a:solidFill>
              <a:srgbClr val="A4A000">
                <a:alpha val="49804"/>
              </a:srgbClr>
            </a:solidFill>
            <a:ln w="0"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9" name="Freeform 38"/>
            <p:cNvSpPr>
              <a:spLocks noChangeAspect="1"/>
            </p:cNvSpPr>
            <p:nvPr/>
          </p:nvSpPr>
          <p:spPr bwMode="auto">
            <a:xfrm>
              <a:off x="8081836" y="3058926"/>
              <a:ext cx="161113" cy="168196"/>
            </a:xfrm>
            <a:custGeom>
              <a:avLst/>
              <a:gdLst>
                <a:gd name="connsiteX0" fmla="*/ 336550 w 628650"/>
                <a:gd name="connsiteY0" fmla="*/ 0 h 584200"/>
                <a:gd name="connsiteX1" fmla="*/ 0 w 628650"/>
                <a:gd name="connsiteY1" fmla="*/ 584200 h 584200"/>
                <a:gd name="connsiteX2" fmla="*/ 628650 w 628650"/>
                <a:gd name="connsiteY2" fmla="*/ 508000 h 584200"/>
                <a:gd name="connsiteX3" fmla="*/ 336550 w 628650"/>
                <a:gd name="connsiteY3" fmla="*/ 0 h 584200"/>
                <a:gd name="connsiteX0" fmla="*/ 336550 w 666750"/>
                <a:gd name="connsiteY0" fmla="*/ 0 h 584200"/>
                <a:gd name="connsiteX1" fmla="*/ 0 w 666750"/>
                <a:gd name="connsiteY1" fmla="*/ 584200 h 584200"/>
                <a:gd name="connsiteX2" fmla="*/ 666750 w 666750"/>
                <a:gd name="connsiteY2" fmla="*/ 209550 h 584200"/>
                <a:gd name="connsiteX3" fmla="*/ 336550 w 666750"/>
                <a:gd name="connsiteY3" fmla="*/ 0 h 584200"/>
                <a:gd name="connsiteX0" fmla="*/ 342900 w 673100"/>
                <a:gd name="connsiteY0" fmla="*/ 0 h 577850"/>
                <a:gd name="connsiteX1" fmla="*/ 0 w 673100"/>
                <a:gd name="connsiteY1" fmla="*/ 577850 h 577850"/>
                <a:gd name="connsiteX2" fmla="*/ 673100 w 673100"/>
                <a:gd name="connsiteY2" fmla="*/ 209550 h 577850"/>
                <a:gd name="connsiteX3" fmla="*/ 342900 w 673100"/>
                <a:gd name="connsiteY3" fmla="*/ 0 h 577850"/>
                <a:gd name="connsiteX0" fmla="*/ 336550 w 666750"/>
                <a:gd name="connsiteY0" fmla="*/ 0 h 590550"/>
                <a:gd name="connsiteX1" fmla="*/ 0 w 666750"/>
                <a:gd name="connsiteY1" fmla="*/ 590550 h 590550"/>
                <a:gd name="connsiteX2" fmla="*/ 666750 w 666750"/>
                <a:gd name="connsiteY2" fmla="*/ 209550 h 590550"/>
                <a:gd name="connsiteX3" fmla="*/ 336550 w 666750"/>
                <a:gd name="connsiteY3" fmla="*/ 0 h 590550"/>
                <a:gd name="connsiteX0" fmla="*/ 0 w 666750"/>
                <a:gd name="connsiteY0" fmla="*/ 0 h 647700"/>
                <a:gd name="connsiteX1" fmla="*/ 0 w 666750"/>
                <a:gd name="connsiteY1" fmla="*/ 647700 h 647700"/>
                <a:gd name="connsiteX2" fmla="*/ 666750 w 666750"/>
                <a:gd name="connsiteY2" fmla="*/ 266700 h 647700"/>
                <a:gd name="connsiteX3" fmla="*/ 0 w 666750"/>
                <a:gd name="connsiteY3" fmla="*/ 0 h 647700"/>
                <a:gd name="connsiteX0" fmla="*/ 0 w 635000"/>
                <a:gd name="connsiteY0" fmla="*/ 0 h 647700"/>
                <a:gd name="connsiteX1" fmla="*/ 0 w 635000"/>
                <a:gd name="connsiteY1" fmla="*/ 647700 h 647700"/>
                <a:gd name="connsiteX2" fmla="*/ 635000 w 635000"/>
                <a:gd name="connsiteY2" fmla="*/ 285750 h 647700"/>
                <a:gd name="connsiteX3" fmla="*/ 0 w 635000"/>
                <a:gd name="connsiteY3" fmla="*/ 0 h 647700"/>
                <a:gd name="connsiteX0" fmla="*/ 0 w 635000"/>
                <a:gd name="connsiteY0" fmla="*/ 0 h 654843"/>
                <a:gd name="connsiteX1" fmla="*/ 4763 w 635000"/>
                <a:gd name="connsiteY1" fmla="*/ 654843 h 654843"/>
                <a:gd name="connsiteX2" fmla="*/ 635000 w 635000"/>
                <a:gd name="connsiteY2" fmla="*/ 285750 h 654843"/>
                <a:gd name="connsiteX3" fmla="*/ 0 w 635000"/>
                <a:gd name="connsiteY3" fmla="*/ 0 h 654843"/>
                <a:gd name="connsiteX0" fmla="*/ 3969 w 631825"/>
                <a:gd name="connsiteY0" fmla="*/ 0 h 659606"/>
                <a:gd name="connsiteX1" fmla="*/ 1588 w 631825"/>
                <a:gd name="connsiteY1" fmla="*/ 659606 h 659606"/>
                <a:gd name="connsiteX2" fmla="*/ 631825 w 631825"/>
                <a:gd name="connsiteY2" fmla="*/ 290513 h 659606"/>
                <a:gd name="connsiteX3" fmla="*/ 3969 w 631825"/>
                <a:gd name="connsiteY3" fmla="*/ 0 h 659606"/>
              </a:gdLst>
              <a:ahLst/>
              <a:cxnLst>
                <a:cxn ang="0">
                  <a:pos x="connsiteX0" y="connsiteY0"/>
                </a:cxn>
                <a:cxn ang="0">
                  <a:pos x="connsiteX1" y="connsiteY1"/>
                </a:cxn>
                <a:cxn ang="0">
                  <a:pos x="connsiteX2" y="connsiteY2"/>
                </a:cxn>
                <a:cxn ang="0">
                  <a:pos x="connsiteX3" y="connsiteY3"/>
                </a:cxn>
              </a:cxnLst>
              <a:rect l="l" t="t" r="r" b="b"/>
              <a:pathLst>
                <a:path w="631825" h="659606">
                  <a:moveTo>
                    <a:pt x="3969" y="0"/>
                  </a:moveTo>
                  <a:cubicBezTo>
                    <a:pt x="5557" y="218281"/>
                    <a:pt x="0" y="441325"/>
                    <a:pt x="1588" y="659606"/>
                  </a:cubicBezTo>
                  <a:lnTo>
                    <a:pt x="631825" y="290513"/>
                  </a:lnTo>
                  <a:lnTo>
                    <a:pt x="3969" y="0"/>
                  </a:lnTo>
                  <a:close/>
                </a:path>
              </a:pathLst>
            </a:custGeom>
            <a:solidFill>
              <a:srgbClr val="A4A000">
                <a:alpha val="49804"/>
              </a:srgbClr>
            </a:solidFill>
            <a:ln w="0"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0" name="Freeform 39"/>
            <p:cNvSpPr>
              <a:spLocks noChangeAspect="1"/>
            </p:cNvSpPr>
            <p:nvPr/>
          </p:nvSpPr>
          <p:spPr bwMode="auto">
            <a:xfrm>
              <a:off x="8069186" y="2799643"/>
              <a:ext cx="186412" cy="153574"/>
            </a:xfrm>
            <a:custGeom>
              <a:avLst/>
              <a:gdLst>
                <a:gd name="connsiteX0" fmla="*/ 336550 w 628650"/>
                <a:gd name="connsiteY0" fmla="*/ 0 h 584200"/>
                <a:gd name="connsiteX1" fmla="*/ 0 w 628650"/>
                <a:gd name="connsiteY1" fmla="*/ 584200 h 584200"/>
                <a:gd name="connsiteX2" fmla="*/ 628650 w 628650"/>
                <a:gd name="connsiteY2" fmla="*/ 508000 h 584200"/>
                <a:gd name="connsiteX3" fmla="*/ 336550 w 628650"/>
                <a:gd name="connsiteY3" fmla="*/ 0 h 584200"/>
                <a:gd name="connsiteX0" fmla="*/ 336550 w 742950"/>
                <a:gd name="connsiteY0" fmla="*/ 0 h 736600"/>
                <a:gd name="connsiteX1" fmla="*/ 0 w 742950"/>
                <a:gd name="connsiteY1" fmla="*/ 584200 h 736600"/>
                <a:gd name="connsiteX2" fmla="*/ 742950 w 742950"/>
                <a:gd name="connsiteY2" fmla="*/ 736600 h 736600"/>
                <a:gd name="connsiteX3" fmla="*/ 336550 w 742950"/>
                <a:gd name="connsiteY3" fmla="*/ 0 h 736600"/>
                <a:gd name="connsiteX0" fmla="*/ 355600 w 742950"/>
                <a:gd name="connsiteY0" fmla="*/ 0 h 520700"/>
                <a:gd name="connsiteX1" fmla="*/ 0 w 742950"/>
                <a:gd name="connsiteY1" fmla="*/ 368300 h 520700"/>
                <a:gd name="connsiteX2" fmla="*/ 742950 w 742950"/>
                <a:gd name="connsiteY2" fmla="*/ 520700 h 520700"/>
                <a:gd name="connsiteX3" fmla="*/ 355600 w 742950"/>
                <a:gd name="connsiteY3" fmla="*/ 0 h 520700"/>
                <a:gd name="connsiteX0" fmla="*/ 360363 w 742950"/>
                <a:gd name="connsiteY0" fmla="*/ 0 h 539750"/>
                <a:gd name="connsiteX1" fmla="*/ 0 w 742950"/>
                <a:gd name="connsiteY1" fmla="*/ 387350 h 539750"/>
                <a:gd name="connsiteX2" fmla="*/ 742950 w 742950"/>
                <a:gd name="connsiteY2" fmla="*/ 539750 h 539750"/>
                <a:gd name="connsiteX3" fmla="*/ 360363 w 742950"/>
                <a:gd name="connsiteY3" fmla="*/ 0 h 539750"/>
                <a:gd name="connsiteX0" fmla="*/ 360363 w 742950"/>
                <a:gd name="connsiteY0" fmla="*/ 0 h 577850"/>
                <a:gd name="connsiteX1" fmla="*/ 0 w 742950"/>
                <a:gd name="connsiteY1" fmla="*/ 425450 h 577850"/>
                <a:gd name="connsiteX2" fmla="*/ 742950 w 742950"/>
                <a:gd name="connsiteY2" fmla="*/ 577850 h 577850"/>
                <a:gd name="connsiteX3" fmla="*/ 360363 w 742950"/>
                <a:gd name="connsiteY3" fmla="*/ 0 h 577850"/>
                <a:gd name="connsiteX0" fmla="*/ 379613 w 742950"/>
                <a:gd name="connsiteY0" fmla="*/ 0 h 635602"/>
                <a:gd name="connsiteX1" fmla="*/ 0 w 742950"/>
                <a:gd name="connsiteY1" fmla="*/ 483202 h 635602"/>
                <a:gd name="connsiteX2" fmla="*/ 742950 w 742950"/>
                <a:gd name="connsiteY2" fmla="*/ 635602 h 635602"/>
                <a:gd name="connsiteX3" fmla="*/ 379613 w 742950"/>
                <a:gd name="connsiteY3" fmla="*/ 0 h 635602"/>
                <a:gd name="connsiteX0" fmla="*/ 362944 w 742950"/>
                <a:gd name="connsiteY0" fmla="*/ 0 h 611789"/>
                <a:gd name="connsiteX1" fmla="*/ 0 w 742950"/>
                <a:gd name="connsiteY1" fmla="*/ 459389 h 611789"/>
                <a:gd name="connsiteX2" fmla="*/ 742950 w 742950"/>
                <a:gd name="connsiteY2" fmla="*/ 611789 h 611789"/>
                <a:gd name="connsiteX3" fmla="*/ 362944 w 742950"/>
                <a:gd name="connsiteY3" fmla="*/ 0 h 611789"/>
                <a:gd name="connsiteX0" fmla="*/ 355800 w 735806"/>
                <a:gd name="connsiteY0" fmla="*/ 0 h 611789"/>
                <a:gd name="connsiteX1" fmla="*/ 0 w 735806"/>
                <a:gd name="connsiteY1" fmla="*/ 454626 h 611789"/>
                <a:gd name="connsiteX2" fmla="*/ 735806 w 735806"/>
                <a:gd name="connsiteY2" fmla="*/ 611789 h 611789"/>
                <a:gd name="connsiteX3" fmla="*/ 355800 w 735806"/>
                <a:gd name="connsiteY3" fmla="*/ 0 h 611789"/>
                <a:gd name="connsiteX0" fmla="*/ 355800 w 735806"/>
                <a:gd name="connsiteY0" fmla="*/ 0 h 602264"/>
                <a:gd name="connsiteX1" fmla="*/ 0 w 735806"/>
                <a:gd name="connsiteY1" fmla="*/ 454626 h 602264"/>
                <a:gd name="connsiteX2" fmla="*/ 735806 w 735806"/>
                <a:gd name="connsiteY2" fmla="*/ 602264 h 602264"/>
                <a:gd name="connsiteX3" fmla="*/ 355800 w 735806"/>
                <a:gd name="connsiteY3" fmla="*/ 0 h 602264"/>
                <a:gd name="connsiteX0" fmla="*/ 355800 w 731043"/>
                <a:gd name="connsiteY0" fmla="*/ 0 h 602264"/>
                <a:gd name="connsiteX1" fmla="*/ 0 w 731043"/>
                <a:gd name="connsiteY1" fmla="*/ 454626 h 602264"/>
                <a:gd name="connsiteX2" fmla="*/ 731043 w 731043"/>
                <a:gd name="connsiteY2" fmla="*/ 602264 h 602264"/>
                <a:gd name="connsiteX3" fmla="*/ 355800 w 731043"/>
                <a:gd name="connsiteY3" fmla="*/ 0 h 602264"/>
              </a:gdLst>
              <a:ahLst/>
              <a:cxnLst>
                <a:cxn ang="0">
                  <a:pos x="connsiteX0" y="connsiteY0"/>
                </a:cxn>
                <a:cxn ang="0">
                  <a:pos x="connsiteX1" y="connsiteY1"/>
                </a:cxn>
                <a:cxn ang="0">
                  <a:pos x="connsiteX2" y="connsiteY2"/>
                </a:cxn>
                <a:cxn ang="0">
                  <a:pos x="connsiteX3" y="connsiteY3"/>
                </a:cxn>
              </a:cxnLst>
              <a:rect l="l" t="t" r="r" b="b"/>
              <a:pathLst>
                <a:path w="731043" h="602264">
                  <a:moveTo>
                    <a:pt x="355800" y="0"/>
                  </a:moveTo>
                  <a:lnTo>
                    <a:pt x="0" y="454626"/>
                  </a:lnTo>
                  <a:lnTo>
                    <a:pt x="731043" y="602264"/>
                  </a:lnTo>
                  <a:lnTo>
                    <a:pt x="355800" y="0"/>
                  </a:lnTo>
                  <a:close/>
                </a:path>
              </a:pathLst>
            </a:custGeom>
            <a:solidFill>
              <a:srgbClr val="FFFF00">
                <a:alpha val="50000"/>
              </a:srgbClr>
            </a:solidFill>
            <a:ln w="0"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1" name="Freeform 40"/>
            <p:cNvSpPr>
              <a:spLocks noChangeAspect="1"/>
            </p:cNvSpPr>
            <p:nvPr/>
          </p:nvSpPr>
          <p:spPr bwMode="auto">
            <a:xfrm>
              <a:off x="8065981" y="2491746"/>
              <a:ext cx="192822" cy="211308"/>
            </a:xfrm>
            <a:custGeom>
              <a:avLst/>
              <a:gdLst>
                <a:gd name="connsiteX0" fmla="*/ 336550 w 628650"/>
                <a:gd name="connsiteY0" fmla="*/ 0 h 584200"/>
                <a:gd name="connsiteX1" fmla="*/ 0 w 628650"/>
                <a:gd name="connsiteY1" fmla="*/ 584200 h 584200"/>
                <a:gd name="connsiteX2" fmla="*/ 628650 w 628650"/>
                <a:gd name="connsiteY2" fmla="*/ 508000 h 584200"/>
                <a:gd name="connsiteX3" fmla="*/ 336550 w 628650"/>
                <a:gd name="connsiteY3" fmla="*/ 0 h 584200"/>
                <a:gd name="connsiteX0" fmla="*/ 336550 w 781050"/>
                <a:gd name="connsiteY0" fmla="*/ 0 h 1384300"/>
                <a:gd name="connsiteX1" fmla="*/ 0 w 781050"/>
                <a:gd name="connsiteY1" fmla="*/ 584200 h 1384300"/>
                <a:gd name="connsiteX2" fmla="*/ 781050 w 781050"/>
                <a:gd name="connsiteY2" fmla="*/ 1384300 h 1384300"/>
                <a:gd name="connsiteX3" fmla="*/ 336550 w 781050"/>
                <a:gd name="connsiteY3" fmla="*/ 0 h 1384300"/>
                <a:gd name="connsiteX0" fmla="*/ 311150 w 755650"/>
                <a:gd name="connsiteY0" fmla="*/ 0 h 1384300"/>
                <a:gd name="connsiteX1" fmla="*/ 0 w 755650"/>
                <a:gd name="connsiteY1" fmla="*/ 565150 h 1384300"/>
                <a:gd name="connsiteX2" fmla="*/ 755650 w 755650"/>
                <a:gd name="connsiteY2" fmla="*/ 1384300 h 1384300"/>
                <a:gd name="connsiteX3" fmla="*/ 311150 w 755650"/>
                <a:gd name="connsiteY3" fmla="*/ 0 h 1384300"/>
                <a:gd name="connsiteX0" fmla="*/ 749300 w 755650"/>
                <a:gd name="connsiteY0" fmla="*/ 171450 h 819150"/>
                <a:gd name="connsiteX1" fmla="*/ 0 w 755650"/>
                <a:gd name="connsiteY1" fmla="*/ 0 h 819150"/>
                <a:gd name="connsiteX2" fmla="*/ 755650 w 755650"/>
                <a:gd name="connsiteY2" fmla="*/ 819150 h 819150"/>
                <a:gd name="connsiteX3" fmla="*/ 749300 w 755650"/>
                <a:gd name="connsiteY3" fmla="*/ 171450 h 819150"/>
                <a:gd name="connsiteX0" fmla="*/ 744538 w 755650"/>
                <a:gd name="connsiteY0" fmla="*/ 171450 h 819150"/>
                <a:gd name="connsiteX1" fmla="*/ 0 w 755650"/>
                <a:gd name="connsiteY1" fmla="*/ 0 h 819150"/>
                <a:gd name="connsiteX2" fmla="*/ 755650 w 755650"/>
                <a:gd name="connsiteY2" fmla="*/ 819150 h 819150"/>
                <a:gd name="connsiteX3" fmla="*/ 744538 w 755650"/>
                <a:gd name="connsiteY3" fmla="*/ 171450 h 819150"/>
                <a:gd name="connsiteX0" fmla="*/ 754063 w 756180"/>
                <a:gd name="connsiteY0" fmla="*/ 157163 h 819150"/>
                <a:gd name="connsiteX1" fmla="*/ 0 w 756180"/>
                <a:gd name="connsiteY1" fmla="*/ 0 h 819150"/>
                <a:gd name="connsiteX2" fmla="*/ 755650 w 756180"/>
                <a:gd name="connsiteY2" fmla="*/ 819150 h 819150"/>
                <a:gd name="connsiteX3" fmla="*/ 754063 w 756180"/>
                <a:gd name="connsiteY3" fmla="*/ 157163 h 819150"/>
                <a:gd name="connsiteX0" fmla="*/ 754063 w 756180"/>
                <a:gd name="connsiteY0" fmla="*/ 157163 h 828675"/>
                <a:gd name="connsiteX1" fmla="*/ 0 w 756180"/>
                <a:gd name="connsiteY1" fmla="*/ 0 h 828675"/>
                <a:gd name="connsiteX2" fmla="*/ 753269 w 756180"/>
                <a:gd name="connsiteY2" fmla="*/ 828675 h 828675"/>
                <a:gd name="connsiteX3" fmla="*/ 754063 w 756180"/>
                <a:gd name="connsiteY3" fmla="*/ 157163 h 828675"/>
              </a:gdLst>
              <a:ahLst/>
              <a:cxnLst>
                <a:cxn ang="0">
                  <a:pos x="connsiteX0" y="connsiteY0"/>
                </a:cxn>
                <a:cxn ang="0">
                  <a:pos x="connsiteX1" y="connsiteY1"/>
                </a:cxn>
                <a:cxn ang="0">
                  <a:pos x="connsiteX2" y="connsiteY2"/>
                </a:cxn>
                <a:cxn ang="0">
                  <a:pos x="connsiteX3" y="connsiteY3"/>
                </a:cxn>
              </a:cxnLst>
              <a:rect l="l" t="t" r="r" b="b"/>
              <a:pathLst>
                <a:path w="756180" h="828675">
                  <a:moveTo>
                    <a:pt x="754063" y="157163"/>
                  </a:moveTo>
                  <a:lnTo>
                    <a:pt x="0" y="0"/>
                  </a:lnTo>
                  <a:lnTo>
                    <a:pt x="753269" y="828675"/>
                  </a:lnTo>
                  <a:cubicBezTo>
                    <a:pt x="751152" y="612775"/>
                    <a:pt x="756180" y="373063"/>
                    <a:pt x="754063" y="157163"/>
                  </a:cubicBezTo>
                  <a:close/>
                </a:path>
              </a:pathLst>
            </a:custGeom>
            <a:solidFill>
              <a:srgbClr val="FFFF00">
                <a:alpha val="50000"/>
              </a:srgbClr>
            </a:solidFill>
            <a:ln w="0"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2" name="Freeform 41"/>
            <p:cNvSpPr>
              <a:spLocks noChangeAspect="1"/>
            </p:cNvSpPr>
            <p:nvPr/>
          </p:nvSpPr>
          <p:spPr bwMode="auto">
            <a:xfrm>
              <a:off x="8066858" y="2217315"/>
              <a:ext cx="191068" cy="210498"/>
            </a:xfrm>
            <a:custGeom>
              <a:avLst/>
              <a:gdLst>
                <a:gd name="connsiteX0" fmla="*/ 336550 w 628650"/>
                <a:gd name="connsiteY0" fmla="*/ 0 h 584200"/>
                <a:gd name="connsiteX1" fmla="*/ 0 w 628650"/>
                <a:gd name="connsiteY1" fmla="*/ 584200 h 584200"/>
                <a:gd name="connsiteX2" fmla="*/ 628650 w 628650"/>
                <a:gd name="connsiteY2" fmla="*/ 508000 h 584200"/>
                <a:gd name="connsiteX3" fmla="*/ 336550 w 628650"/>
                <a:gd name="connsiteY3" fmla="*/ 0 h 584200"/>
                <a:gd name="connsiteX0" fmla="*/ 336550 w 730250"/>
                <a:gd name="connsiteY0" fmla="*/ 0 h 768350"/>
                <a:gd name="connsiteX1" fmla="*/ 0 w 730250"/>
                <a:gd name="connsiteY1" fmla="*/ 584200 h 768350"/>
                <a:gd name="connsiteX2" fmla="*/ 730250 w 730250"/>
                <a:gd name="connsiteY2" fmla="*/ 768350 h 768350"/>
                <a:gd name="connsiteX3" fmla="*/ 336550 w 730250"/>
                <a:gd name="connsiteY3" fmla="*/ 0 h 768350"/>
                <a:gd name="connsiteX0" fmla="*/ 0 w 742950"/>
                <a:gd name="connsiteY0" fmla="*/ 0 h 825500"/>
                <a:gd name="connsiteX1" fmla="*/ 12700 w 742950"/>
                <a:gd name="connsiteY1" fmla="*/ 641350 h 825500"/>
                <a:gd name="connsiteX2" fmla="*/ 742950 w 742950"/>
                <a:gd name="connsiteY2" fmla="*/ 825500 h 825500"/>
                <a:gd name="connsiteX3" fmla="*/ 0 w 742950"/>
                <a:gd name="connsiteY3" fmla="*/ 0 h 825500"/>
                <a:gd name="connsiteX0" fmla="*/ 0 w 736600"/>
                <a:gd name="connsiteY0" fmla="*/ 0 h 793750"/>
                <a:gd name="connsiteX1" fmla="*/ 6350 w 736600"/>
                <a:gd name="connsiteY1" fmla="*/ 609600 h 793750"/>
                <a:gd name="connsiteX2" fmla="*/ 736600 w 736600"/>
                <a:gd name="connsiteY2" fmla="*/ 793750 h 793750"/>
                <a:gd name="connsiteX3" fmla="*/ 0 w 736600"/>
                <a:gd name="connsiteY3" fmla="*/ 0 h 793750"/>
                <a:gd name="connsiteX0" fmla="*/ 0 w 749300"/>
                <a:gd name="connsiteY0" fmla="*/ 0 h 825500"/>
                <a:gd name="connsiteX1" fmla="*/ 19050 w 749300"/>
                <a:gd name="connsiteY1" fmla="*/ 641350 h 825500"/>
                <a:gd name="connsiteX2" fmla="*/ 749300 w 749300"/>
                <a:gd name="connsiteY2" fmla="*/ 825500 h 825500"/>
                <a:gd name="connsiteX3" fmla="*/ 0 w 749300"/>
                <a:gd name="connsiteY3" fmla="*/ 0 h 825500"/>
              </a:gdLst>
              <a:ahLst/>
              <a:cxnLst>
                <a:cxn ang="0">
                  <a:pos x="connsiteX0" y="connsiteY0"/>
                </a:cxn>
                <a:cxn ang="0">
                  <a:pos x="connsiteX1" y="connsiteY1"/>
                </a:cxn>
                <a:cxn ang="0">
                  <a:pos x="connsiteX2" y="connsiteY2"/>
                </a:cxn>
                <a:cxn ang="0">
                  <a:pos x="connsiteX3" y="connsiteY3"/>
                </a:cxn>
              </a:cxnLst>
              <a:rect l="l" t="t" r="r" b="b"/>
              <a:pathLst>
                <a:path w="749300" h="825500">
                  <a:moveTo>
                    <a:pt x="0" y="0"/>
                  </a:moveTo>
                  <a:cubicBezTo>
                    <a:pt x="2117" y="203200"/>
                    <a:pt x="16933" y="438150"/>
                    <a:pt x="19050" y="641350"/>
                  </a:cubicBezTo>
                  <a:lnTo>
                    <a:pt x="749300" y="825500"/>
                  </a:lnTo>
                  <a:lnTo>
                    <a:pt x="0" y="0"/>
                  </a:lnTo>
                  <a:close/>
                </a:path>
              </a:pathLst>
            </a:custGeom>
            <a:solidFill>
              <a:srgbClr val="FFFF00">
                <a:alpha val="50000"/>
              </a:srgbClr>
            </a:solidFill>
            <a:ln w="0"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grpSp>
        <p:nvGrpSpPr>
          <p:cNvPr id="62" name="Group 61"/>
          <p:cNvGrpSpPr/>
          <p:nvPr/>
        </p:nvGrpSpPr>
        <p:grpSpPr>
          <a:xfrm>
            <a:off x="5435367" y="1346434"/>
            <a:ext cx="2609675" cy="1107171"/>
            <a:chOff x="5435367" y="1346434"/>
            <a:chExt cx="2609675" cy="1107171"/>
          </a:xfrm>
        </p:grpSpPr>
        <p:sp>
          <p:nvSpPr>
            <p:cNvPr id="46" name="Oval 45"/>
            <p:cNvSpPr/>
            <p:nvPr/>
          </p:nvSpPr>
          <p:spPr bwMode="auto">
            <a:xfrm>
              <a:off x="5435367" y="2225005"/>
              <a:ext cx="228600" cy="2286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7" name="Freeform 56"/>
            <p:cNvSpPr/>
            <p:nvPr/>
          </p:nvSpPr>
          <p:spPr bwMode="auto">
            <a:xfrm>
              <a:off x="5561901" y="1346434"/>
              <a:ext cx="2483141" cy="1036040"/>
            </a:xfrm>
            <a:custGeom>
              <a:avLst/>
              <a:gdLst>
                <a:gd name="connsiteX0" fmla="*/ 2734811 w 2734811"/>
                <a:gd name="connsiteY0" fmla="*/ 12584 h 994096"/>
                <a:gd name="connsiteX1" fmla="*/ 721453 w 2734811"/>
                <a:gd name="connsiteY1" fmla="*/ 163585 h 994096"/>
                <a:gd name="connsiteX2" fmla="*/ 0 w 2734811"/>
                <a:gd name="connsiteY2" fmla="*/ 994096 h 994096"/>
                <a:gd name="connsiteX0" fmla="*/ 2515299 w 2515299"/>
                <a:gd name="connsiteY0" fmla="*/ 1079064 h 1079064"/>
                <a:gd name="connsiteX1" fmla="*/ 721453 w 2515299"/>
                <a:gd name="connsiteY1" fmla="*/ 35508 h 1079064"/>
                <a:gd name="connsiteX2" fmla="*/ 0 w 2515299"/>
                <a:gd name="connsiteY2" fmla="*/ 866019 h 1079064"/>
                <a:gd name="connsiteX0" fmla="*/ 2483141 w 2483141"/>
                <a:gd name="connsiteY0" fmla="*/ 1036040 h 1036040"/>
                <a:gd name="connsiteX1" fmla="*/ 721453 w 2483141"/>
                <a:gd name="connsiteY1" fmla="*/ 29361 h 1036040"/>
                <a:gd name="connsiteX2" fmla="*/ 0 w 2483141"/>
                <a:gd name="connsiteY2" fmla="*/ 859872 h 1036040"/>
              </a:gdLst>
              <a:ahLst/>
              <a:cxnLst>
                <a:cxn ang="0">
                  <a:pos x="connsiteX0" y="connsiteY0"/>
                </a:cxn>
                <a:cxn ang="0">
                  <a:pos x="connsiteX1" y="connsiteY1"/>
                </a:cxn>
                <a:cxn ang="0">
                  <a:pos x="connsiteX2" y="connsiteY2"/>
                </a:cxn>
              </a:cxnLst>
              <a:rect l="l" t="t" r="r" b="b"/>
              <a:pathLst>
                <a:path w="2483141" h="1036040">
                  <a:moveTo>
                    <a:pt x="2483141" y="1036040"/>
                  </a:moveTo>
                  <a:cubicBezTo>
                    <a:pt x="1704363" y="1029748"/>
                    <a:pt x="1135310" y="58722"/>
                    <a:pt x="721453" y="29361"/>
                  </a:cubicBezTo>
                  <a:cubicBezTo>
                    <a:pt x="307596" y="0"/>
                    <a:pt x="132825" y="526409"/>
                    <a:pt x="0" y="859872"/>
                  </a:cubicBezTo>
                </a:path>
              </a:pathLst>
            </a:custGeom>
            <a:noFill/>
            <a:ln w="15875" cap="flat" cmpd="sng" algn="ctr">
              <a:solidFill>
                <a:srgbClr val="FF0000"/>
              </a:solidFill>
              <a:prstDash val="solid"/>
              <a:round/>
              <a:headEnd type="none" w="med" len="med"/>
              <a:tailEnd type="triangle" w="lg" len="lg"/>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grpSp>
        <p:nvGrpSpPr>
          <p:cNvPr id="64" name="Group 63"/>
          <p:cNvGrpSpPr/>
          <p:nvPr/>
        </p:nvGrpSpPr>
        <p:grpSpPr>
          <a:xfrm>
            <a:off x="5436066" y="1672205"/>
            <a:ext cx="2608976" cy="1787554"/>
            <a:chOff x="5436066" y="1672205"/>
            <a:chExt cx="2608976" cy="1787554"/>
          </a:xfrm>
        </p:grpSpPr>
        <p:sp>
          <p:nvSpPr>
            <p:cNvPr id="58" name="Oval 57"/>
            <p:cNvSpPr/>
            <p:nvPr/>
          </p:nvSpPr>
          <p:spPr bwMode="auto">
            <a:xfrm>
              <a:off x="5436066" y="2766794"/>
              <a:ext cx="228600" cy="228600"/>
            </a:xfrm>
            <a:prstGeom prst="ellipse">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9" name="Freeform 58"/>
            <p:cNvSpPr/>
            <p:nvPr/>
          </p:nvSpPr>
          <p:spPr bwMode="auto">
            <a:xfrm>
              <a:off x="5648588" y="1672205"/>
              <a:ext cx="2396454" cy="1787554"/>
            </a:xfrm>
            <a:custGeom>
              <a:avLst/>
              <a:gdLst>
                <a:gd name="connsiteX0" fmla="*/ 2734811 w 2734811"/>
                <a:gd name="connsiteY0" fmla="*/ 12584 h 994096"/>
                <a:gd name="connsiteX1" fmla="*/ 721453 w 2734811"/>
                <a:gd name="connsiteY1" fmla="*/ 163585 h 994096"/>
                <a:gd name="connsiteX2" fmla="*/ 0 w 2734811"/>
                <a:gd name="connsiteY2" fmla="*/ 994096 h 994096"/>
                <a:gd name="connsiteX0" fmla="*/ 2515299 w 2515299"/>
                <a:gd name="connsiteY0" fmla="*/ 1079064 h 1079064"/>
                <a:gd name="connsiteX1" fmla="*/ 721453 w 2515299"/>
                <a:gd name="connsiteY1" fmla="*/ 35508 h 1079064"/>
                <a:gd name="connsiteX2" fmla="*/ 0 w 2515299"/>
                <a:gd name="connsiteY2" fmla="*/ 866019 h 1079064"/>
                <a:gd name="connsiteX0" fmla="*/ 2483141 w 2483141"/>
                <a:gd name="connsiteY0" fmla="*/ 1036040 h 1036040"/>
                <a:gd name="connsiteX1" fmla="*/ 721453 w 2483141"/>
                <a:gd name="connsiteY1" fmla="*/ 29361 h 1036040"/>
                <a:gd name="connsiteX2" fmla="*/ 0 w 2483141"/>
                <a:gd name="connsiteY2" fmla="*/ 859872 h 1036040"/>
                <a:gd name="connsiteX0" fmla="*/ 2483141 w 2483141"/>
                <a:gd name="connsiteY0" fmla="*/ 176168 h 176168"/>
                <a:gd name="connsiteX1" fmla="*/ 0 w 2483141"/>
                <a:gd name="connsiteY1" fmla="*/ 0 h 176168"/>
                <a:gd name="connsiteX0" fmla="*/ 2684477 w 2684477"/>
                <a:gd name="connsiteY0" fmla="*/ 520116 h 520116"/>
                <a:gd name="connsiteX1" fmla="*/ 0 w 2684477"/>
                <a:gd name="connsiteY1" fmla="*/ 0 h 520116"/>
                <a:gd name="connsiteX0" fmla="*/ 2684477 w 2684477"/>
                <a:gd name="connsiteY0" fmla="*/ 520116 h 520116"/>
                <a:gd name="connsiteX1" fmla="*/ 0 w 2684477"/>
                <a:gd name="connsiteY1" fmla="*/ 0 h 520116"/>
                <a:gd name="connsiteX0" fmla="*/ 2625754 w 2625754"/>
                <a:gd name="connsiteY0" fmla="*/ 553672 h 553672"/>
                <a:gd name="connsiteX1" fmla="*/ 0 w 2625754"/>
                <a:gd name="connsiteY1" fmla="*/ 0 h 553672"/>
                <a:gd name="connsiteX0" fmla="*/ 2625754 w 2625754"/>
                <a:gd name="connsiteY0" fmla="*/ 1473665 h 1473665"/>
                <a:gd name="connsiteX1" fmla="*/ 2396454 w 2625754"/>
                <a:gd name="connsiteY1" fmla="*/ 156769 h 1473665"/>
                <a:gd name="connsiteX2" fmla="*/ 0 w 2625754"/>
                <a:gd name="connsiteY2" fmla="*/ 919993 h 1473665"/>
                <a:gd name="connsiteX0" fmla="*/ 2396454 w 2396454"/>
                <a:gd name="connsiteY0" fmla="*/ 156769 h 1401835"/>
                <a:gd name="connsiteX1" fmla="*/ 0 w 2396454"/>
                <a:gd name="connsiteY1" fmla="*/ 919993 h 1401835"/>
                <a:gd name="connsiteX0" fmla="*/ 2396454 w 2396454"/>
                <a:gd name="connsiteY0" fmla="*/ 542488 h 1787554"/>
                <a:gd name="connsiteX1" fmla="*/ 0 w 2396454"/>
                <a:gd name="connsiteY1" fmla="*/ 1305712 h 1787554"/>
              </a:gdLst>
              <a:ahLst/>
              <a:cxnLst>
                <a:cxn ang="0">
                  <a:pos x="connsiteX0" y="connsiteY0"/>
                </a:cxn>
                <a:cxn ang="0">
                  <a:pos x="connsiteX1" y="connsiteY1"/>
                </a:cxn>
              </a:cxnLst>
              <a:rect l="l" t="t" r="r" b="b"/>
              <a:pathLst>
                <a:path w="2396454" h="1787554">
                  <a:moveTo>
                    <a:pt x="2396454" y="542488"/>
                  </a:moveTo>
                  <a:cubicBezTo>
                    <a:pt x="1665214" y="0"/>
                    <a:pt x="525011" y="1787554"/>
                    <a:pt x="0" y="1305712"/>
                  </a:cubicBezTo>
                </a:path>
              </a:pathLst>
            </a:custGeom>
            <a:noFill/>
            <a:ln w="15875" cap="flat" cmpd="sng" algn="ctr">
              <a:solidFill>
                <a:srgbClr val="00B050"/>
              </a:solidFill>
              <a:prstDash val="solid"/>
              <a:round/>
              <a:headEnd type="none" w="med" len="med"/>
              <a:tailEnd type="triangle" w="lg" len="lg"/>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grpSp>
        <p:nvGrpSpPr>
          <p:cNvPr id="63" name="Group 62"/>
          <p:cNvGrpSpPr/>
          <p:nvPr/>
        </p:nvGrpSpPr>
        <p:grpSpPr>
          <a:xfrm>
            <a:off x="5435367" y="2443993"/>
            <a:ext cx="2821498" cy="289421"/>
            <a:chOff x="5435367" y="2443993"/>
            <a:chExt cx="2821498" cy="289421"/>
          </a:xfrm>
        </p:grpSpPr>
        <p:sp>
          <p:nvSpPr>
            <p:cNvPr id="60" name="Oval 59"/>
            <p:cNvSpPr/>
            <p:nvPr/>
          </p:nvSpPr>
          <p:spPr bwMode="auto">
            <a:xfrm>
              <a:off x="5435367" y="2495550"/>
              <a:ext cx="228600" cy="228600"/>
            </a:xfrm>
            <a:prstGeom prst="ellipse">
              <a:avLst/>
            </a:prstGeom>
            <a:noFill/>
            <a:ln w="19050"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61" name="Freeform 60"/>
            <p:cNvSpPr/>
            <p:nvPr/>
          </p:nvSpPr>
          <p:spPr bwMode="auto">
            <a:xfrm>
              <a:off x="5645093" y="2443993"/>
              <a:ext cx="2611772" cy="289421"/>
            </a:xfrm>
            <a:custGeom>
              <a:avLst/>
              <a:gdLst>
                <a:gd name="connsiteX0" fmla="*/ 2734811 w 2734811"/>
                <a:gd name="connsiteY0" fmla="*/ 12584 h 994096"/>
                <a:gd name="connsiteX1" fmla="*/ 721453 w 2734811"/>
                <a:gd name="connsiteY1" fmla="*/ 163585 h 994096"/>
                <a:gd name="connsiteX2" fmla="*/ 0 w 2734811"/>
                <a:gd name="connsiteY2" fmla="*/ 994096 h 994096"/>
                <a:gd name="connsiteX0" fmla="*/ 2515299 w 2515299"/>
                <a:gd name="connsiteY0" fmla="*/ 1079064 h 1079064"/>
                <a:gd name="connsiteX1" fmla="*/ 721453 w 2515299"/>
                <a:gd name="connsiteY1" fmla="*/ 35508 h 1079064"/>
                <a:gd name="connsiteX2" fmla="*/ 0 w 2515299"/>
                <a:gd name="connsiteY2" fmla="*/ 866019 h 1079064"/>
                <a:gd name="connsiteX0" fmla="*/ 2483141 w 2483141"/>
                <a:gd name="connsiteY0" fmla="*/ 1036040 h 1036040"/>
                <a:gd name="connsiteX1" fmla="*/ 721453 w 2483141"/>
                <a:gd name="connsiteY1" fmla="*/ 29361 h 1036040"/>
                <a:gd name="connsiteX2" fmla="*/ 0 w 2483141"/>
                <a:gd name="connsiteY2" fmla="*/ 859872 h 1036040"/>
                <a:gd name="connsiteX0" fmla="*/ 2584508 w 2584508"/>
                <a:gd name="connsiteY0" fmla="*/ 719968 h 852620"/>
                <a:gd name="connsiteX1" fmla="*/ 721453 w 2584508"/>
                <a:gd name="connsiteY1" fmla="*/ 22109 h 852620"/>
                <a:gd name="connsiteX2" fmla="*/ 0 w 2584508"/>
                <a:gd name="connsiteY2" fmla="*/ 852620 h 852620"/>
                <a:gd name="connsiteX0" fmla="*/ 2584508 w 2584508"/>
                <a:gd name="connsiteY0" fmla="*/ 719968 h 1271719"/>
                <a:gd name="connsiteX1" fmla="*/ 721453 w 2584508"/>
                <a:gd name="connsiteY1" fmla="*/ 22109 h 1271719"/>
                <a:gd name="connsiteX2" fmla="*/ 0 w 2584508"/>
                <a:gd name="connsiteY2" fmla="*/ 852620 h 1271719"/>
                <a:gd name="connsiteX0" fmla="*/ 2584508 w 2584508"/>
                <a:gd name="connsiteY0" fmla="*/ 200811 h 752562"/>
                <a:gd name="connsiteX1" fmla="*/ 880843 w 2584508"/>
                <a:gd name="connsiteY1" fmla="*/ 404769 h 752562"/>
                <a:gd name="connsiteX2" fmla="*/ 0 w 2584508"/>
                <a:gd name="connsiteY2" fmla="*/ 333463 h 752562"/>
                <a:gd name="connsiteX0" fmla="*/ 2584508 w 2584508"/>
                <a:gd name="connsiteY0" fmla="*/ 0 h 132652"/>
                <a:gd name="connsiteX1" fmla="*/ 0 w 2584508"/>
                <a:gd name="connsiteY1" fmla="*/ 132652 h 132652"/>
                <a:gd name="connsiteX0" fmla="*/ 2584508 w 2584508"/>
                <a:gd name="connsiteY0" fmla="*/ 0 h 227028"/>
                <a:gd name="connsiteX1" fmla="*/ 0 w 2584508"/>
                <a:gd name="connsiteY1" fmla="*/ 132652 h 227028"/>
                <a:gd name="connsiteX0" fmla="*/ 2584508 w 2584508"/>
                <a:gd name="connsiteY0" fmla="*/ 0 h 249922"/>
                <a:gd name="connsiteX1" fmla="*/ 0 w 2584508"/>
                <a:gd name="connsiteY1" fmla="*/ 132652 h 249922"/>
                <a:gd name="connsiteX0" fmla="*/ 2611772 w 2611772"/>
                <a:gd name="connsiteY0" fmla="*/ 0 h 289421"/>
                <a:gd name="connsiteX1" fmla="*/ 0 w 2611772"/>
                <a:gd name="connsiteY1" fmla="*/ 195045 h 289421"/>
              </a:gdLst>
              <a:ahLst/>
              <a:cxnLst>
                <a:cxn ang="0">
                  <a:pos x="connsiteX0" y="connsiteY0"/>
                </a:cxn>
                <a:cxn ang="0">
                  <a:pos x="connsiteX1" y="connsiteY1"/>
                </a:cxn>
              </a:cxnLst>
              <a:rect l="l" t="t" r="r" b="b"/>
              <a:pathLst>
                <a:path w="2611772" h="289421">
                  <a:moveTo>
                    <a:pt x="2611772" y="0"/>
                  </a:moveTo>
                  <a:cubicBezTo>
                    <a:pt x="1774737" y="249922"/>
                    <a:pt x="667158" y="289421"/>
                    <a:pt x="0" y="195045"/>
                  </a:cubicBezTo>
                </a:path>
              </a:pathLst>
            </a:custGeom>
            <a:noFill/>
            <a:ln w="15875" cap="flat" cmpd="sng" algn="ctr">
              <a:solidFill>
                <a:schemeClr val="bg1">
                  <a:lumMod val="60000"/>
                  <a:lumOff val="40000"/>
                </a:schemeClr>
              </a:solidFill>
              <a:prstDash val="solid"/>
              <a:round/>
              <a:headEnd type="none" w="med" len="med"/>
              <a:tailEnd type="triangle" w="lg" len="lg"/>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1395"/>
    </mc:Choice>
    <mc:Fallback xmlns="">
      <p:transition spd="slow" advTm="113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62"/>
                                        </p:tgtEl>
                                        <p:attrNameLst>
                                          <p:attrName>style.visibility</p:attrName>
                                        </p:attrNameLst>
                                      </p:cBhvr>
                                      <p:to>
                                        <p:strVal val="visible"/>
                                      </p:to>
                                    </p:set>
                                  </p:childTnLst>
                                </p:cTn>
                              </p:par>
                            </p:childTnLst>
                          </p:cTn>
                        </p:par>
                        <p:par>
                          <p:cTn id="7" fill="hold">
                            <p:stCondLst>
                              <p:cond delay="5000"/>
                            </p:stCondLst>
                            <p:childTnLst>
                              <p:par>
                                <p:cTn id="8" presetID="1" presetClass="entr" presetSubtype="0" fill="hold" nodeType="afterEffect">
                                  <p:stCondLst>
                                    <p:cond delay="1000"/>
                                  </p:stCondLst>
                                  <p:childTnLst>
                                    <p:set>
                                      <p:cBhvr>
                                        <p:cTn id="9" dur="1" fill="hold">
                                          <p:stCondLst>
                                            <p:cond delay="0"/>
                                          </p:stCondLst>
                                        </p:cTn>
                                        <p:tgtEl>
                                          <p:spTgt spid="63"/>
                                        </p:tgtEl>
                                        <p:attrNameLst>
                                          <p:attrName>style.visibility</p:attrName>
                                        </p:attrNameLst>
                                      </p:cBhvr>
                                      <p:to>
                                        <p:strVal val="visible"/>
                                      </p:to>
                                    </p:set>
                                  </p:childTnLst>
                                </p:cTn>
                              </p:par>
                            </p:childTnLst>
                          </p:cTn>
                        </p:par>
                        <p:par>
                          <p:cTn id="10" fill="hold">
                            <p:stCondLst>
                              <p:cond delay="6000"/>
                            </p:stCondLst>
                            <p:childTnLst>
                              <p:par>
                                <p:cTn id="11" presetID="1" presetClass="entr" presetSubtype="0" fill="hold" nodeType="afterEffect">
                                  <p:stCondLst>
                                    <p:cond delay="100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200" dirty="0" smtClean="0">
                <a:ea typeface="ヒラギノ角ゴ Pro W3" pitchFamily="48" charset="-128"/>
                <a:cs typeface="ヒラギノ角ゴ Pro W3" pitchFamily="48" charset="-128"/>
              </a:rPr>
              <a:t>Tolerant Geometry</a:t>
            </a:r>
          </a:p>
        </p:txBody>
      </p:sp>
      <p:sp>
        <p:nvSpPr>
          <p:cNvPr id="13315" name="Content Placeholder 2"/>
          <p:cNvSpPr>
            <a:spLocks noGrp="1"/>
          </p:cNvSpPr>
          <p:nvPr>
            <p:ph sz="quarter" idx="10"/>
          </p:nvPr>
        </p:nvSpPr>
        <p:spPr>
          <a:xfrm>
            <a:off x="533400" y="1200150"/>
            <a:ext cx="8077200" cy="1520240"/>
          </a:xfrm>
        </p:spPr>
        <p:txBody>
          <a:bodyPr/>
          <a:lstStyle/>
          <a:p>
            <a:pPr eaLnBrk="1" hangingPunct="1"/>
            <a:r>
              <a:rPr lang="en-US" dirty="0" smtClean="0">
                <a:ea typeface="ヒラギノ角ゴ Pro W3" pitchFamily="48" charset="-128"/>
                <a:cs typeface="ヒラギノ角ゴ Pro W3" pitchFamily="48" charset="-128"/>
              </a:rPr>
              <a:t>Treat edges and points as thick primitives</a:t>
            </a:r>
          </a:p>
          <a:p>
            <a:pPr lvl="1" eaLnBrk="1" hangingPunct="1"/>
            <a:r>
              <a:rPr lang="en-US" dirty="0" smtClean="0">
                <a:ea typeface="ヒラギノ角ゴ Pro W3" pitchFamily="48" charset="-128"/>
                <a:cs typeface="ヒラギノ角ゴ Pro W3" pitchFamily="48" charset="-128"/>
              </a:rPr>
              <a:t>Assign a radius to be used in intersection</a:t>
            </a:r>
            <a:br>
              <a:rPr lang="en-US" dirty="0" smtClean="0">
                <a:ea typeface="ヒラギノ角ゴ Pro W3" pitchFamily="48" charset="-128"/>
                <a:cs typeface="ヒラギノ角ゴ Pro W3" pitchFamily="48" charset="-128"/>
              </a:rPr>
            </a:br>
            <a:r>
              <a:rPr lang="en-US" dirty="0" smtClean="0">
                <a:ea typeface="ヒラギノ角ゴ Pro W3" pitchFamily="48" charset="-128"/>
                <a:cs typeface="ヒラギノ角ゴ Pro W3" pitchFamily="48" charset="-128"/>
              </a:rPr>
              <a:t>and proximity testing</a:t>
            </a:r>
          </a:p>
          <a:p>
            <a:pPr marL="457200" lvl="1" indent="0" eaLnBrk="1" hangingPunct="1">
              <a:buNone/>
            </a:pPr>
            <a:endParaRPr lang="en-US" dirty="0" smtClean="0">
              <a:ea typeface="ヒラギノ角ゴ Pro W3" pitchFamily="48" charset="-128"/>
              <a:cs typeface="ヒラギノ角ゴ Pro W3" pitchFamily="48" charset="-128"/>
            </a:endParaRPr>
          </a:p>
          <a:p>
            <a:pPr marL="457200" lvl="1" indent="0" eaLnBrk="1" hangingPunct="1">
              <a:buNone/>
            </a:pPr>
            <a:r>
              <a:rPr lang="en-US" dirty="0">
                <a:ea typeface="ヒラギノ角ゴ Pro W3" pitchFamily="48" charset="-128"/>
                <a:cs typeface="ヒラギノ角ゴ Pro W3" pitchFamily="48" charset="-128"/>
              </a:rPr>
              <a:t>	</a:t>
            </a:r>
          </a:p>
        </p:txBody>
      </p:sp>
      <p:grpSp>
        <p:nvGrpSpPr>
          <p:cNvPr id="3" name="Group 16"/>
          <p:cNvGrpSpPr/>
          <p:nvPr/>
        </p:nvGrpSpPr>
        <p:grpSpPr>
          <a:xfrm>
            <a:off x="1371600" y="2571750"/>
            <a:ext cx="1590040" cy="1571055"/>
            <a:chOff x="1857743" y="3113618"/>
            <a:chExt cx="1590040" cy="1571055"/>
          </a:xfrm>
        </p:grpSpPr>
        <p:grpSp>
          <p:nvGrpSpPr>
            <p:cNvPr id="10" name="Group 2"/>
            <p:cNvGrpSpPr/>
            <p:nvPr/>
          </p:nvGrpSpPr>
          <p:grpSpPr>
            <a:xfrm rot="888349">
              <a:off x="1857743" y="3445532"/>
              <a:ext cx="1590040" cy="914400"/>
              <a:chOff x="2743200" y="3714750"/>
              <a:chExt cx="1590040" cy="914400"/>
            </a:xfrm>
          </p:grpSpPr>
          <p:sp>
            <p:nvSpPr>
              <p:cNvPr id="2" name="Isosceles Triangle 1"/>
              <p:cNvSpPr/>
              <p:nvPr/>
            </p:nvSpPr>
            <p:spPr bwMode="auto">
              <a:xfrm>
                <a:off x="2743200" y="3714750"/>
                <a:ext cx="1060704" cy="914400"/>
              </a:xfrm>
              <a:prstGeom prst="triangle">
                <a:avLst/>
              </a:prstGeom>
              <a:noFill/>
              <a:ln w="0" cap="flat" cmpd="sng" algn="ctr">
                <a:solidFill>
                  <a:srgbClr val="000000"/>
                </a:solidFill>
                <a:prstDash val="solid"/>
                <a:round/>
                <a:headEnd type="none" w="med" len="med"/>
                <a:tailEnd type="none" w="med" len="med"/>
              </a:ln>
              <a:effectLst/>
            </p:spPr>
            <p:txBody>
              <a:bodyPr rtlCol="0" anchor="ctr"/>
              <a:lstStyle/>
              <a:p>
                <a:pPr algn="ctr"/>
                <a:endParaRPr lang="en-US"/>
              </a:p>
            </p:txBody>
          </p:sp>
          <p:sp>
            <p:nvSpPr>
              <p:cNvPr id="5" name="Isosceles Triangle 4"/>
              <p:cNvSpPr/>
              <p:nvPr/>
            </p:nvSpPr>
            <p:spPr bwMode="auto">
              <a:xfrm flipV="1">
                <a:off x="3272536" y="3714750"/>
                <a:ext cx="1060704" cy="914400"/>
              </a:xfrm>
              <a:prstGeom prst="triangle">
                <a:avLst/>
              </a:prstGeom>
              <a:noFill/>
              <a:ln w="0" cap="flat" cmpd="sng" algn="ctr">
                <a:solidFill>
                  <a:srgbClr val="000000"/>
                </a:solidFill>
                <a:prstDash val="solid"/>
                <a:round/>
                <a:headEnd type="none" w="med" len="med"/>
                <a:tailEnd type="none" w="med" len="med"/>
              </a:ln>
              <a:effectLst/>
            </p:spPr>
            <p:txBody>
              <a:bodyPr rtlCol="0" anchor="ctr"/>
              <a:lstStyle/>
              <a:p>
                <a:pPr algn="ctr"/>
                <a:endParaRPr lang="en-US"/>
              </a:p>
            </p:txBody>
          </p:sp>
        </p:grpSp>
        <p:sp>
          <p:nvSpPr>
            <p:cNvPr id="7" name="Oval 6"/>
            <p:cNvSpPr/>
            <p:nvPr/>
          </p:nvSpPr>
          <p:spPr bwMode="auto">
            <a:xfrm>
              <a:off x="2655634" y="3824301"/>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8" name="TextBox 7"/>
            <p:cNvSpPr txBox="1"/>
            <p:nvPr/>
          </p:nvSpPr>
          <p:spPr>
            <a:xfrm>
              <a:off x="2728495" y="4376896"/>
              <a:ext cx="312906" cy="307777"/>
            </a:xfrm>
            <a:prstGeom prst="rect">
              <a:avLst/>
            </a:prstGeom>
            <a:noFill/>
          </p:spPr>
          <p:txBody>
            <a:bodyPr wrap="none" rtlCol="0">
              <a:spAutoFit/>
            </a:bodyPr>
            <a:lstStyle/>
            <a:p>
              <a:r>
                <a:rPr lang="en-US" sz="1400" b="1" dirty="0" smtClean="0">
                  <a:solidFill>
                    <a:schemeClr val="bg1"/>
                  </a:solidFill>
                </a:rPr>
                <a:t>2</a:t>
              </a:r>
              <a:endParaRPr lang="en-US" sz="1400" b="1" dirty="0">
                <a:solidFill>
                  <a:schemeClr val="bg1"/>
                </a:solidFill>
              </a:endParaRPr>
            </a:p>
          </p:txBody>
        </p:sp>
        <p:sp>
          <p:nvSpPr>
            <p:cNvPr id="9" name="TextBox 8"/>
            <p:cNvSpPr txBox="1"/>
            <p:nvPr/>
          </p:nvSpPr>
          <p:spPr>
            <a:xfrm>
              <a:off x="2319341" y="3113618"/>
              <a:ext cx="312906" cy="307777"/>
            </a:xfrm>
            <a:prstGeom prst="rect">
              <a:avLst/>
            </a:prstGeom>
            <a:noFill/>
          </p:spPr>
          <p:txBody>
            <a:bodyPr wrap="none" rtlCol="0">
              <a:spAutoFit/>
            </a:bodyPr>
            <a:lstStyle/>
            <a:p>
              <a:r>
                <a:rPr lang="en-US" sz="1400" b="1" dirty="0" smtClean="0">
                  <a:solidFill>
                    <a:schemeClr val="bg1"/>
                  </a:solidFill>
                </a:rPr>
                <a:t>1</a:t>
              </a:r>
              <a:endParaRPr lang="en-US" sz="1400" b="1" dirty="0">
                <a:solidFill>
                  <a:schemeClr val="bg1"/>
                </a:solidFill>
              </a:endParaRPr>
            </a:p>
          </p:txBody>
        </p:sp>
      </p:grpSp>
      <p:sp>
        <p:nvSpPr>
          <p:cNvPr id="4" name="TextBox 3"/>
          <p:cNvSpPr txBox="1"/>
          <p:nvPr/>
        </p:nvSpPr>
        <p:spPr>
          <a:xfrm>
            <a:off x="3505677" y="3020020"/>
            <a:ext cx="2209323" cy="923330"/>
          </a:xfrm>
          <a:prstGeom prst="rect">
            <a:avLst/>
          </a:prstGeom>
          <a:noFill/>
        </p:spPr>
        <p:txBody>
          <a:bodyPr wrap="none" rtlCol="0">
            <a:spAutoFit/>
          </a:bodyPr>
          <a:lstStyle/>
          <a:p>
            <a:pPr algn="l"/>
            <a:r>
              <a:rPr lang="en-US" sz="1800" dirty="0" smtClean="0">
                <a:solidFill>
                  <a:schemeClr val="bg1"/>
                </a:solidFill>
              </a:rPr>
              <a:t>Is point on edge?</a:t>
            </a:r>
          </a:p>
          <a:p>
            <a:pPr algn="l"/>
            <a:r>
              <a:rPr lang="en-US" sz="1800" dirty="0" smtClean="0">
                <a:solidFill>
                  <a:schemeClr val="bg1"/>
                </a:solidFill>
              </a:rPr>
              <a:t>On left face?</a:t>
            </a:r>
          </a:p>
          <a:p>
            <a:pPr algn="l"/>
            <a:r>
              <a:rPr lang="en-US" sz="1800" dirty="0" smtClean="0">
                <a:solidFill>
                  <a:schemeClr val="bg1"/>
                </a:solidFill>
              </a:rPr>
              <a:t>On right face?</a:t>
            </a:r>
          </a:p>
        </p:txBody>
      </p:sp>
      <p:grpSp>
        <p:nvGrpSpPr>
          <p:cNvPr id="16" name="Group 15"/>
          <p:cNvGrpSpPr/>
          <p:nvPr/>
        </p:nvGrpSpPr>
        <p:grpSpPr>
          <a:xfrm>
            <a:off x="6410960" y="2518565"/>
            <a:ext cx="1590040" cy="1621855"/>
            <a:chOff x="5406122" y="3088575"/>
            <a:chExt cx="1590040" cy="1621855"/>
          </a:xfrm>
        </p:grpSpPr>
        <p:grpSp>
          <p:nvGrpSpPr>
            <p:cNvPr id="17" name="Group 9"/>
            <p:cNvGrpSpPr/>
            <p:nvPr/>
          </p:nvGrpSpPr>
          <p:grpSpPr>
            <a:xfrm rot="888349">
              <a:off x="5406122" y="3450969"/>
              <a:ext cx="1590040" cy="914400"/>
              <a:chOff x="2743200" y="3714750"/>
              <a:chExt cx="1590040" cy="914400"/>
            </a:xfrm>
          </p:grpSpPr>
          <p:sp>
            <p:nvSpPr>
              <p:cNvPr id="11" name="Isosceles Triangle 10"/>
              <p:cNvSpPr/>
              <p:nvPr/>
            </p:nvSpPr>
            <p:spPr bwMode="auto">
              <a:xfrm>
                <a:off x="2743200" y="3714750"/>
                <a:ext cx="1060704" cy="914400"/>
              </a:xfrm>
              <a:prstGeom prst="triangle">
                <a:avLst/>
              </a:prstGeom>
              <a:noFill/>
              <a:ln w="0" cap="flat" cmpd="sng" algn="ctr">
                <a:solidFill>
                  <a:srgbClr val="000000"/>
                </a:solidFill>
                <a:prstDash val="solid"/>
                <a:round/>
                <a:headEnd type="none" w="med" len="med"/>
                <a:tailEnd type="none" w="med" len="med"/>
              </a:ln>
              <a:effectLst/>
            </p:spPr>
            <p:txBody>
              <a:bodyPr rtlCol="0" anchor="ctr"/>
              <a:lstStyle/>
              <a:p>
                <a:pPr algn="ctr"/>
                <a:endParaRPr lang="en-US"/>
              </a:p>
            </p:txBody>
          </p:sp>
          <p:sp>
            <p:nvSpPr>
              <p:cNvPr id="12" name="Isosceles Triangle 11"/>
              <p:cNvSpPr/>
              <p:nvPr/>
            </p:nvSpPr>
            <p:spPr bwMode="auto">
              <a:xfrm flipV="1">
                <a:off x="3272536" y="3714750"/>
                <a:ext cx="1060704" cy="914400"/>
              </a:xfrm>
              <a:prstGeom prst="triangle">
                <a:avLst/>
              </a:prstGeom>
              <a:noFill/>
              <a:ln w="0" cap="flat" cmpd="sng" algn="ctr">
                <a:solidFill>
                  <a:srgbClr val="000000"/>
                </a:solidFill>
                <a:prstDash val="solid"/>
                <a:round/>
                <a:headEnd type="none" w="med" len="med"/>
                <a:tailEnd type="none" w="med" len="med"/>
              </a:ln>
              <a:effectLst/>
            </p:spPr>
            <p:txBody>
              <a:bodyPr rtlCol="0" anchor="ctr"/>
              <a:lstStyle/>
              <a:p>
                <a:pPr algn="ctr"/>
                <a:endParaRPr lang="en-US"/>
              </a:p>
            </p:txBody>
          </p:sp>
        </p:grpSp>
        <p:sp>
          <p:nvSpPr>
            <p:cNvPr id="14" name="TextBox 13"/>
            <p:cNvSpPr txBox="1"/>
            <p:nvPr/>
          </p:nvSpPr>
          <p:spPr>
            <a:xfrm>
              <a:off x="6266714" y="4402653"/>
              <a:ext cx="312906" cy="307777"/>
            </a:xfrm>
            <a:prstGeom prst="rect">
              <a:avLst/>
            </a:prstGeom>
            <a:noFill/>
          </p:spPr>
          <p:txBody>
            <a:bodyPr wrap="none" rtlCol="0">
              <a:spAutoFit/>
            </a:bodyPr>
            <a:lstStyle/>
            <a:p>
              <a:r>
                <a:rPr lang="en-US" sz="1400" b="1" dirty="0" smtClean="0">
                  <a:solidFill>
                    <a:schemeClr val="bg1"/>
                  </a:solidFill>
                </a:rPr>
                <a:t>2</a:t>
              </a:r>
              <a:endParaRPr lang="en-US" sz="1400" b="1" dirty="0">
                <a:solidFill>
                  <a:schemeClr val="bg1"/>
                </a:solidFill>
              </a:endParaRPr>
            </a:p>
          </p:txBody>
        </p:sp>
        <p:sp>
          <p:nvSpPr>
            <p:cNvPr id="15" name="TextBox 14"/>
            <p:cNvSpPr txBox="1"/>
            <p:nvPr/>
          </p:nvSpPr>
          <p:spPr>
            <a:xfrm>
              <a:off x="5867720" y="3088575"/>
              <a:ext cx="312906" cy="307777"/>
            </a:xfrm>
            <a:prstGeom prst="rect">
              <a:avLst/>
            </a:prstGeom>
            <a:noFill/>
          </p:spPr>
          <p:txBody>
            <a:bodyPr wrap="none" rtlCol="0">
              <a:spAutoFit/>
            </a:bodyPr>
            <a:lstStyle/>
            <a:p>
              <a:r>
                <a:rPr lang="en-US" sz="1400" b="1" dirty="0" smtClean="0">
                  <a:solidFill>
                    <a:schemeClr val="bg1"/>
                  </a:solidFill>
                </a:rPr>
                <a:t>1</a:t>
              </a:r>
              <a:endParaRPr lang="en-US" sz="1400" b="1" dirty="0">
                <a:solidFill>
                  <a:schemeClr val="bg1"/>
                </a:solidFill>
              </a:endParaRPr>
            </a:p>
          </p:txBody>
        </p:sp>
        <p:sp>
          <p:nvSpPr>
            <p:cNvPr id="6" name="Can 5"/>
            <p:cNvSpPr/>
            <p:nvPr/>
          </p:nvSpPr>
          <p:spPr bwMode="auto">
            <a:xfrm rot="-900000">
              <a:off x="6114606" y="3346922"/>
              <a:ext cx="179157" cy="1109487"/>
            </a:xfrm>
            <a:prstGeom prst="can">
              <a:avLst/>
            </a:prstGeom>
            <a:solidFill>
              <a:schemeClr val="accent2">
                <a:lumMod val="20000"/>
                <a:lumOff val="80000"/>
                <a:alpha val="64000"/>
              </a:schemeClr>
            </a:solidFill>
            <a:ln w="0" cap="flat" cmpd="sng" algn="ctr">
              <a:solidFill>
                <a:srgbClr val="000000"/>
              </a:solidFill>
              <a:prstDash val="solid"/>
              <a:round/>
              <a:headEnd type="none" w="med" len="med"/>
              <a:tailEnd type="none" w="med" len="med"/>
            </a:ln>
            <a:effectLst/>
          </p:spPr>
          <p:txBody>
            <a:bodyPr rtlCol="0" anchor="ctr"/>
            <a:lstStyle/>
            <a:p>
              <a:pPr algn="ctr"/>
              <a:endParaRPr lang="en-US"/>
            </a:p>
          </p:txBody>
        </p:sp>
        <p:sp>
          <p:nvSpPr>
            <p:cNvPr id="13" name="Oval 12"/>
            <p:cNvSpPr/>
            <p:nvPr/>
          </p:nvSpPr>
          <p:spPr bwMode="auto">
            <a:xfrm>
              <a:off x="6204013" y="3829738"/>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20" name="TextBox 19"/>
          <p:cNvSpPr txBox="1"/>
          <p:nvPr/>
        </p:nvSpPr>
        <p:spPr>
          <a:xfrm>
            <a:off x="5943600" y="4171950"/>
            <a:ext cx="2601161" cy="369332"/>
          </a:xfrm>
          <a:prstGeom prst="rect">
            <a:avLst/>
          </a:prstGeom>
          <a:noFill/>
        </p:spPr>
        <p:txBody>
          <a:bodyPr wrap="none" rtlCol="0">
            <a:spAutoFit/>
          </a:bodyPr>
          <a:lstStyle/>
          <a:p>
            <a:pPr algn="l"/>
            <a:r>
              <a:rPr lang="en-US" sz="1800" dirty="0" smtClean="0">
                <a:solidFill>
                  <a:schemeClr val="bg1"/>
                </a:solidFill>
              </a:rPr>
              <a:t>Point is </a:t>
            </a:r>
            <a:r>
              <a:rPr lang="en-US" sz="1800" b="1" dirty="0" smtClean="0">
                <a:solidFill>
                  <a:schemeClr val="bg1"/>
                </a:solidFill>
              </a:rPr>
              <a:t>ON</a:t>
            </a:r>
            <a:r>
              <a:rPr lang="en-US" sz="1800" dirty="0" smtClean="0">
                <a:solidFill>
                  <a:schemeClr val="bg1"/>
                </a:solidFill>
              </a:rPr>
              <a:t> the edge</a:t>
            </a:r>
          </a:p>
        </p:txBody>
      </p:sp>
      <p:sp>
        <p:nvSpPr>
          <p:cNvPr id="21" name="TextBox 20"/>
          <p:cNvSpPr txBox="1"/>
          <p:nvPr/>
        </p:nvSpPr>
        <p:spPr>
          <a:xfrm>
            <a:off x="457200" y="4220170"/>
            <a:ext cx="3873176" cy="830997"/>
          </a:xfrm>
          <a:prstGeom prst="rect">
            <a:avLst/>
          </a:prstGeom>
          <a:noFill/>
        </p:spPr>
        <p:txBody>
          <a:bodyPr wrap="none" rtlCol="0">
            <a:spAutoFit/>
          </a:bodyPr>
          <a:lstStyle/>
          <a:p>
            <a:pPr algn="l"/>
            <a:r>
              <a:rPr lang="en-US" sz="1600" b="1" dirty="0" smtClean="0">
                <a:solidFill>
                  <a:schemeClr val="bg1"/>
                </a:solidFill>
              </a:rPr>
              <a:t>Ambiguous answer depends on:</a:t>
            </a:r>
          </a:p>
          <a:p>
            <a:pPr marL="285750" indent="-285750" algn="l">
              <a:buFontTx/>
              <a:buChar char="-"/>
            </a:pPr>
            <a:r>
              <a:rPr lang="en-US" sz="1600" dirty="0" smtClean="0">
                <a:solidFill>
                  <a:schemeClr val="bg1"/>
                </a:solidFill>
              </a:rPr>
              <a:t>Edge from 1-&gt;2 or 2-&gt;1</a:t>
            </a:r>
          </a:p>
          <a:p>
            <a:pPr marL="285750" indent="-285750" algn="l">
              <a:buFontTx/>
              <a:buChar char="-"/>
            </a:pPr>
            <a:r>
              <a:rPr lang="en-US" sz="1600" dirty="0" smtClean="0">
                <a:solidFill>
                  <a:schemeClr val="bg1"/>
                </a:solidFill>
              </a:rPr>
              <a:t>Location</a:t>
            </a:r>
          </a:p>
        </p:txBody>
      </p:sp>
    </p:spTree>
    <p:custDataLst>
      <p:tags r:id="rId1"/>
    </p:custDataLst>
    <p:extLst>
      <p:ext uri="{BB962C8B-B14F-4D97-AF65-F5344CB8AC3E}">
        <p14:creationId xmlns:p14="http://schemas.microsoft.com/office/powerpoint/2010/main" val="3837826166"/>
      </p:ext>
    </p:extLst>
  </p:cSld>
  <p:clrMapOvr>
    <a:masterClrMapping/>
  </p:clrMapOvr>
  <mc:AlternateContent xmlns:mc="http://schemas.openxmlformats.org/markup-compatibility/2006" xmlns:p14="http://schemas.microsoft.com/office/powerpoint/2010/main">
    <mc:Choice Requires="p14">
      <p:transition spd="slow" p14:dur="2000" advTm="9149"/>
    </mc:Choice>
    <mc:Fallback xmlns="">
      <p:transition spd="slow" advTm="91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2114550"/>
            <a:ext cx="8077200" cy="781050"/>
          </a:xfrm>
        </p:spPr>
        <p:txBody>
          <a:bodyPr/>
          <a:lstStyle/>
          <a:p>
            <a:r>
              <a:rPr lang="en-US" sz="2800" dirty="0" smtClean="0"/>
              <a:t>Part 2: Higher order</a:t>
            </a:r>
            <a:r>
              <a:rPr lang="en-US" sz="2800" dirty="0" smtClean="0">
                <a:ea typeface="ヒラギノ角ゴ Pro W3" pitchFamily="48" charset="-128"/>
                <a:cs typeface="ヒラギノ角ゴ Pro W3" pitchFamily="48" charset="-128"/>
              </a:rPr>
              <a:t> surface modeling</a:t>
            </a:r>
            <a:endParaRPr lang="en-US" sz="2800" dirty="0" smtClean="0"/>
          </a:p>
        </p:txBody>
      </p:sp>
    </p:spTree>
    <p:extLst>
      <p:ext uri="{BB962C8B-B14F-4D97-AF65-F5344CB8AC3E}">
        <p14:creationId xmlns:p14="http://schemas.microsoft.com/office/powerpoint/2010/main" val="887134251"/>
      </p:ext>
    </p:extLst>
  </p:cSld>
  <p:clrMapOvr>
    <a:masterClrMapping/>
  </p:clrMapOvr>
  <mc:AlternateContent xmlns:mc="http://schemas.openxmlformats.org/markup-compatibility/2006" xmlns:p14="http://schemas.microsoft.com/office/powerpoint/2010/main">
    <mc:Choice Requires="p14">
      <p:transition spd="slow" p14:dur="2000" advTm="3059"/>
    </mc:Choice>
    <mc:Fallback xmlns="">
      <p:transition spd="slow" advTm="3059"/>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fidelity geometry</a:t>
            </a:r>
            <a:endParaRPr lang="en-US" dirty="0"/>
          </a:p>
        </p:txBody>
      </p:sp>
      <p:sp>
        <p:nvSpPr>
          <p:cNvPr id="3" name="Content Placeholder 2"/>
          <p:cNvSpPr>
            <a:spLocks noGrp="1"/>
          </p:cNvSpPr>
          <p:nvPr>
            <p:ph sz="quarter" idx="10"/>
          </p:nvPr>
        </p:nvSpPr>
        <p:spPr>
          <a:xfrm>
            <a:off x="533400" y="1504950"/>
            <a:ext cx="4572000" cy="2743200"/>
          </a:xfrm>
        </p:spPr>
        <p:txBody>
          <a:bodyPr/>
          <a:lstStyle/>
          <a:p>
            <a:pPr marL="273050" indent="-273050"/>
            <a:r>
              <a:rPr lang="en-US" sz="2400" dirty="0" smtClean="0"/>
              <a:t>Modern games display models with extraordinary geometric detail</a:t>
            </a:r>
          </a:p>
          <a:p>
            <a:pPr marL="273050" indent="-273050"/>
            <a:r>
              <a:rPr lang="en-US" sz="2400" dirty="0" smtClean="0"/>
              <a:t>How can we represent such detail?</a:t>
            </a:r>
          </a:p>
          <a:p>
            <a:pPr marL="273050" indent="-273050"/>
            <a:r>
              <a:rPr lang="en-US" sz="2400" dirty="0" smtClean="0"/>
              <a:t>More triangles?</a:t>
            </a:r>
          </a:p>
          <a:p>
            <a:pPr marL="1016000" lvl="1" indent="-273050"/>
            <a:r>
              <a:rPr lang="en-US" sz="1600" dirty="0" smtClean="0"/>
              <a:t>Yes, but how? And where?</a:t>
            </a:r>
          </a:p>
        </p:txBody>
      </p:sp>
      <p:grpSp>
        <p:nvGrpSpPr>
          <p:cNvPr id="14" name="Group 13"/>
          <p:cNvGrpSpPr/>
          <p:nvPr/>
        </p:nvGrpSpPr>
        <p:grpSpPr>
          <a:xfrm>
            <a:off x="5181600" y="1352550"/>
            <a:ext cx="3352800" cy="1587302"/>
            <a:chOff x="5029200" y="1352550"/>
            <a:chExt cx="3352800" cy="1587302"/>
          </a:xfrm>
        </p:grpSpPr>
        <p:pic>
          <p:nvPicPr>
            <p:cNvPr id="7" name="Picture 6" descr="low_res_torus_with_creases.png"/>
            <p:cNvPicPr>
              <a:picLocks noChangeAspect="1"/>
            </p:cNvPicPr>
            <p:nvPr/>
          </p:nvPicPr>
          <p:blipFill>
            <a:blip r:embed="rId2">
              <a:clrChange>
                <a:clrFrom>
                  <a:srgbClr val="FFFFFF"/>
                </a:clrFrom>
                <a:clrTo>
                  <a:srgbClr val="FFFFFF">
                    <a:alpha val="0"/>
                  </a:srgbClr>
                </a:clrTo>
              </a:clrChange>
            </a:blip>
            <a:stretch>
              <a:fillRect/>
            </a:stretch>
          </p:blipFill>
          <p:spPr>
            <a:xfrm>
              <a:off x="5880298" y="1352550"/>
              <a:ext cx="1587302" cy="1587302"/>
            </a:xfrm>
            <a:prstGeom prst="rect">
              <a:avLst/>
            </a:prstGeom>
          </p:spPr>
        </p:pic>
        <p:pic>
          <p:nvPicPr>
            <p:cNvPr id="9" name="Picture 8" descr="low_res_torus_wire.png"/>
            <p:cNvPicPr>
              <a:picLocks noChangeAspect="1"/>
            </p:cNvPicPr>
            <p:nvPr/>
          </p:nvPicPr>
          <p:blipFill>
            <a:blip r:embed="rId3">
              <a:clrChange>
                <a:clrFrom>
                  <a:srgbClr val="FFFFFF"/>
                </a:clrFrom>
                <a:clrTo>
                  <a:srgbClr val="FFFFFF">
                    <a:alpha val="0"/>
                  </a:srgbClr>
                </a:clrTo>
              </a:clrChange>
            </a:blip>
            <a:stretch>
              <a:fillRect/>
            </a:stretch>
          </p:blipFill>
          <p:spPr>
            <a:xfrm>
              <a:off x="5029200" y="1352550"/>
              <a:ext cx="1587302" cy="1587302"/>
            </a:xfrm>
            <a:prstGeom prst="rect">
              <a:avLst/>
            </a:prstGeom>
          </p:spPr>
        </p:pic>
        <p:pic>
          <p:nvPicPr>
            <p:cNvPr id="8" name="Picture 7" descr="low_res_torus_smooth.png"/>
            <p:cNvPicPr>
              <a:picLocks noChangeAspect="1"/>
            </p:cNvPicPr>
            <p:nvPr/>
          </p:nvPicPr>
          <p:blipFill>
            <a:blip r:embed="rId4">
              <a:clrChange>
                <a:clrFrom>
                  <a:srgbClr val="FFFFFF"/>
                </a:clrFrom>
                <a:clrTo>
                  <a:srgbClr val="FFFFFF">
                    <a:alpha val="0"/>
                  </a:srgbClr>
                </a:clrTo>
              </a:clrChange>
            </a:blip>
            <a:stretch>
              <a:fillRect/>
            </a:stretch>
          </p:blipFill>
          <p:spPr>
            <a:xfrm>
              <a:off x="6794698" y="1352550"/>
              <a:ext cx="1587302" cy="1587302"/>
            </a:xfrm>
            <a:prstGeom prst="rect">
              <a:avLst/>
            </a:prstGeom>
          </p:spPr>
        </p:pic>
      </p:grpSp>
      <p:grpSp>
        <p:nvGrpSpPr>
          <p:cNvPr id="15" name="Group 14"/>
          <p:cNvGrpSpPr/>
          <p:nvPr/>
        </p:nvGrpSpPr>
        <p:grpSpPr>
          <a:xfrm>
            <a:off x="5181600" y="2724150"/>
            <a:ext cx="3352094" cy="1587302"/>
            <a:chOff x="5029200" y="3181350"/>
            <a:chExt cx="3352094" cy="1587302"/>
          </a:xfrm>
        </p:grpSpPr>
        <p:pic>
          <p:nvPicPr>
            <p:cNvPr id="11" name="Picture 10" descr="high_res_torus_wire.png"/>
            <p:cNvPicPr>
              <a:picLocks noChangeAspect="1"/>
            </p:cNvPicPr>
            <p:nvPr/>
          </p:nvPicPr>
          <p:blipFill>
            <a:blip r:embed="rId5">
              <a:clrChange>
                <a:clrFrom>
                  <a:srgbClr val="FFFFFF"/>
                </a:clrFrom>
                <a:clrTo>
                  <a:srgbClr val="FFFFFF">
                    <a:alpha val="0"/>
                  </a:srgbClr>
                </a:clrTo>
              </a:clrChange>
            </a:blip>
            <a:stretch>
              <a:fillRect/>
            </a:stretch>
          </p:blipFill>
          <p:spPr>
            <a:xfrm>
              <a:off x="5029200" y="3181350"/>
              <a:ext cx="1587302" cy="1587302"/>
            </a:xfrm>
            <a:prstGeom prst="rect">
              <a:avLst/>
            </a:prstGeom>
          </p:spPr>
        </p:pic>
        <p:pic>
          <p:nvPicPr>
            <p:cNvPr id="12" name="Picture 11" descr="high_res_torus_with_creases.png"/>
            <p:cNvPicPr>
              <a:picLocks noChangeAspect="1"/>
            </p:cNvPicPr>
            <p:nvPr/>
          </p:nvPicPr>
          <p:blipFill>
            <a:blip r:embed="rId6">
              <a:clrChange>
                <a:clrFrom>
                  <a:srgbClr val="FFFFFF"/>
                </a:clrFrom>
                <a:clrTo>
                  <a:srgbClr val="FFFFFF">
                    <a:alpha val="0"/>
                  </a:srgbClr>
                </a:clrTo>
              </a:clrChange>
            </a:blip>
            <a:stretch>
              <a:fillRect/>
            </a:stretch>
          </p:blipFill>
          <p:spPr>
            <a:xfrm>
              <a:off x="5879592" y="3181350"/>
              <a:ext cx="1587302" cy="1587302"/>
            </a:xfrm>
            <a:prstGeom prst="rect">
              <a:avLst/>
            </a:prstGeom>
          </p:spPr>
        </p:pic>
        <p:pic>
          <p:nvPicPr>
            <p:cNvPr id="13" name="Picture 12" descr="high_res_torus_smooth.png"/>
            <p:cNvPicPr>
              <a:picLocks noChangeAspect="1"/>
            </p:cNvPicPr>
            <p:nvPr/>
          </p:nvPicPr>
          <p:blipFill>
            <a:blip r:embed="rId7">
              <a:clrChange>
                <a:clrFrom>
                  <a:srgbClr val="FFFFFF"/>
                </a:clrFrom>
                <a:clrTo>
                  <a:srgbClr val="FFFFFF">
                    <a:alpha val="0"/>
                  </a:srgbClr>
                </a:clrTo>
              </a:clrChange>
            </a:blip>
            <a:stretch>
              <a:fillRect/>
            </a:stretch>
          </p:blipFill>
          <p:spPr>
            <a:xfrm>
              <a:off x="6793992" y="3181350"/>
              <a:ext cx="1587302" cy="158730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5993"/>
    </mc:Choice>
    <mc:Fallback xmlns="">
      <p:transition spd="slow" advTm="59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Subdivision surfaces</a:t>
            </a:r>
            <a:endParaRPr lang="en-US" dirty="0"/>
          </a:p>
        </p:txBody>
      </p:sp>
      <p:sp>
        <p:nvSpPr>
          <p:cNvPr id="3" name="Content Placeholder 2"/>
          <p:cNvSpPr>
            <a:spLocks noGrp="1"/>
          </p:cNvSpPr>
          <p:nvPr>
            <p:ph sz="quarter" idx="10"/>
          </p:nvPr>
        </p:nvSpPr>
        <p:spPr>
          <a:xfrm>
            <a:off x="533400" y="1504950"/>
            <a:ext cx="4953000" cy="2743200"/>
          </a:xfrm>
        </p:spPr>
        <p:txBody>
          <a:bodyPr/>
          <a:lstStyle/>
          <a:p>
            <a:pPr marL="273050" indent="-273050"/>
            <a:r>
              <a:rPr lang="en-US" sz="2400" dirty="0" smtClean="0"/>
              <a:t>Recursively subdivide primitives</a:t>
            </a:r>
          </a:p>
          <a:p>
            <a:pPr marL="273050" indent="-273050"/>
            <a:r>
              <a:rPr lang="en-US" sz="2400" dirty="0" smtClean="0"/>
              <a:t>Adjust vertex positions</a:t>
            </a:r>
          </a:p>
          <a:p>
            <a:pPr marL="273050" indent="-273050"/>
            <a:r>
              <a:rPr lang="en-US" sz="2400" dirty="0" smtClean="0"/>
              <a:t>Outcome is a smooth, high fidelity surface</a:t>
            </a:r>
            <a:endParaRPr lang="en-US" sz="2400" dirty="0"/>
          </a:p>
        </p:txBody>
      </p:sp>
      <p:sp>
        <p:nvSpPr>
          <p:cNvPr id="5" name="Isosceles Triangle 4"/>
          <p:cNvSpPr/>
          <p:nvPr/>
        </p:nvSpPr>
        <p:spPr bwMode="auto">
          <a:xfrm flipV="1">
            <a:off x="5353050" y="3333750"/>
            <a:ext cx="1409700" cy="1215259"/>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nvGrpSpPr>
          <p:cNvPr id="11" name="Group 10"/>
          <p:cNvGrpSpPr/>
          <p:nvPr/>
        </p:nvGrpSpPr>
        <p:grpSpPr>
          <a:xfrm>
            <a:off x="4995867" y="2721357"/>
            <a:ext cx="2119311" cy="1831593"/>
            <a:chOff x="6067422" y="2111757"/>
            <a:chExt cx="2119311" cy="1831593"/>
          </a:xfrm>
        </p:grpSpPr>
        <p:sp>
          <p:nvSpPr>
            <p:cNvPr id="6" name="Isosceles Triangle 5"/>
            <p:cNvSpPr/>
            <p:nvPr/>
          </p:nvSpPr>
          <p:spPr bwMode="auto">
            <a:xfrm>
              <a:off x="6772274" y="2724150"/>
              <a:ext cx="704850" cy="607630"/>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 name="Isosceles Triangle 6"/>
            <p:cNvSpPr/>
            <p:nvPr/>
          </p:nvSpPr>
          <p:spPr bwMode="auto">
            <a:xfrm flipH="1" flipV="1">
              <a:off x="7481883" y="3335720"/>
              <a:ext cx="704850" cy="607630"/>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8" name="Isosceles Triangle 7"/>
            <p:cNvSpPr/>
            <p:nvPr/>
          </p:nvSpPr>
          <p:spPr bwMode="auto">
            <a:xfrm flipH="1" flipV="1">
              <a:off x="6067422" y="3333750"/>
              <a:ext cx="704850" cy="607630"/>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9" name="Isosceles Triangle 8"/>
            <p:cNvSpPr/>
            <p:nvPr/>
          </p:nvSpPr>
          <p:spPr bwMode="auto">
            <a:xfrm flipH="1" flipV="1">
              <a:off x="6772274" y="2111757"/>
              <a:ext cx="704850" cy="607630"/>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grpSp>
        <p:nvGrpSpPr>
          <p:cNvPr id="27" name="Group 26"/>
          <p:cNvGrpSpPr/>
          <p:nvPr/>
        </p:nvGrpSpPr>
        <p:grpSpPr>
          <a:xfrm>
            <a:off x="4829167" y="2417380"/>
            <a:ext cx="2466981" cy="2135570"/>
            <a:chOff x="5843582" y="1807780"/>
            <a:chExt cx="2466981" cy="2135570"/>
          </a:xfrm>
        </p:grpSpPr>
        <p:sp>
          <p:nvSpPr>
            <p:cNvPr id="10" name="Isosceles Triangle 9"/>
            <p:cNvSpPr/>
            <p:nvPr/>
          </p:nvSpPr>
          <p:spPr bwMode="auto">
            <a:xfrm flipH="1" flipV="1">
              <a:off x="5843582" y="3639535"/>
              <a:ext cx="352425" cy="303815"/>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 name="Isosceles Triangle 11"/>
            <p:cNvSpPr/>
            <p:nvPr/>
          </p:nvSpPr>
          <p:spPr bwMode="auto">
            <a:xfrm flipH="1" flipV="1">
              <a:off x="6543671" y="3638550"/>
              <a:ext cx="352425" cy="303815"/>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 name="Isosceles Triangle 12"/>
            <p:cNvSpPr/>
            <p:nvPr/>
          </p:nvSpPr>
          <p:spPr bwMode="auto">
            <a:xfrm flipH="1" flipV="1">
              <a:off x="7248523" y="3637565"/>
              <a:ext cx="352425" cy="303815"/>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 name="Isosceles Triangle 13"/>
            <p:cNvSpPr/>
            <p:nvPr/>
          </p:nvSpPr>
          <p:spPr bwMode="auto">
            <a:xfrm flipH="1" flipV="1">
              <a:off x="7958138" y="3636580"/>
              <a:ext cx="352425" cy="303815"/>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 name="Isosceles Triangle 14"/>
            <p:cNvSpPr/>
            <p:nvPr/>
          </p:nvSpPr>
          <p:spPr bwMode="auto">
            <a:xfrm flipH="1" flipV="1">
              <a:off x="7605711" y="3028950"/>
              <a:ext cx="352425" cy="303815"/>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 name="Isosceles Triangle 15"/>
            <p:cNvSpPr/>
            <p:nvPr/>
          </p:nvSpPr>
          <p:spPr bwMode="auto">
            <a:xfrm flipH="1" flipV="1">
              <a:off x="6896096" y="3029935"/>
              <a:ext cx="352425" cy="303815"/>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7" name="Isosceles Triangle 16"/>
            <p:cNvSpPr/>
            <p:nvPr/>
          </p:nvSpPr>
          <p:spPr bwMode="auto">
            <a:xfrm flipH="1" flipV="1">
              <a:off x="6196007" y="3030920"/>
              <a:ext cx="352425" cy="303815"/>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8" name="Isosceles Triangle 17"/>
            <p:cNvSpPr/>
            <p:nvPr/>
          </p:nvSpPr>
          <p:spPr bwMode="auto">
            <a:xfrm flipH="1" flipV="1">
              <a:off x="6548434" y="2419350"/>
              <a:ext cx="352425" cy="303815"/>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9" name="Isosceles Triangle 18"/>
            <p:cNvSpPr/>
            <p:nvPr/>
          </p:nvSpPr>
          <p:spPr bwMode="auto">
            <a:xfrm flipH="1" flipV="1">
              <a:off x="6900856" y="1807780"/>
              <a:ext cx="352425" cy="303815"/>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0" name="Isosceles Triangle 19"/>
            <p:cNvSpPr/>
            <p:nvPr/>
          </p:nvSpPr>
          <p:spPr bwMode="auto">
            <a:xfrm flipH="1" flipV="1">
              <a:off x="7248518" y="2419350"/>
              <a:ext cx="352425" cy="303815"/>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1" name="Isosceles Triangle 20"/>
            <p:cNvSpPr/>
            <p:nvPr/>
          </p:nvSpPr>
          <p:spPr bwMode="auto">
            <a:xfrm flipH="1">
              <a:off x="6900856" y="2114550"/>
              <a:ext cx="352425" cy="303815"/>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2" name="Isosceles Triangle 21"/>
            <p:cNvSpPr/>
            <p:nvPr/>
          </p:nvSpPr>
          <p:spPr bwMode="auto">
            <a:xfrm flipH="1">
              <a:off x="6548429" y="2725135"/>
              <a:ext cx="352425" cy="303815"/>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3" name="Isosceles Triangle 22"/>
            <p:cNvSpPr/>
            <p:nvPr/>
          </p:nvSpPr>
          <p:spPr bwMode="auto">
            <a:xfrm flipH="1">
              <a:off x="7248515" y="2724150"/>
              <a:ext cx="352425" cy="303815"/>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4" name="Isosceles Triangle 23"/>
            <p:cNvSpPr/>
            <p:nvPr/>
          </p:nvSpPr>
          <p:spPr bwMode="auto">
            <a:xfrm flipH="1">
              <a:off x="6196007" y="3333750"/>
              <a:ext cx="352425" cy="303815"/>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5" name="Isosceles Triangle 24"/>
            <p:cNvSpPr/>
            <p:nvPr/>
          </p:nvSpPr>
          <p:spPr bwMode="auto">
            <a:xfrm flipH="1">
              <a:off x="6896096" y="3333750"/>
              <a:ext cx="352425" cy="303815"/>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6" name="Isosceles Triangle 25"/>
            <p:cNvSpPr/>
            <p:nvPr/>
          </p:nvSpPr>
          <p:spPr bwMode="auto">
            <a:xfrm flipH="1">
              <a:off x="7605711" y="3333750"/>
              <a:ext cx="352425" cy="303815"/>
            </a:xfrm>
            <a:prstGeom prst="triangle">
              <a:avLst/>
            </a:prstGeom>
            <a:noFill/>
            <a:ln w="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4" name="Isosceles Triangle 3"/>
          <p:cNvSpPr/>
          <p:nvPr/>
        </p:nvSpPr>
        <p:spPr bwMode="auto">
          <a:xfrm>
            <a:off x="4648200" y="2118492"/>
            <a:ext cx="2819400" cy="2430517"/>
          </a:xfrm>
          <a:prstGeom prst="triangl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0" name="Freeform 29"/>
          <p:cNvSpPr/>
          <p:nvPr/>
        </p:nvSpPr>
        <p:spPr bwMode="auto">
          <a:xfrm>
            <a:off x="7082560" y="1353701"/>
            <a:ext cx="1613042" cy="750013"/>
          </a:xfrm>
          <a:custGeom>
            <a:avLst/>
            <a:gdLst>
              <a:gd name="connsiteX0" fmla="*/ 657546 w 1613042"/>
              <a:gd name="connsiteY0" fmla="*/ 0 h 750013"/>
              <a:gd name="connsiteX1" fmla="*/ 0 w 1613042"/>
              <a:gd name="connsiteY1" fmla="*/ 750013 h 750013"/>
              <a:gd name="connsiteX2" fmla="*/ 1613042 w 1613042"/>
              <a:gd name="connsiteY2" fmla="*/ 421240 h 750013"/>
              <a:gd name="connsiteX3" fmla="*/ 657546 w 1613042"/>
              <a:gd name="connsiteY3" fmla="*/ 0 h 750013"/>
            </a:gdLst>
            <a:ahLst/>
            <a:cxnLst>
              <a:cxn ang="0">
                <a:pos x="connsiteX0" y="connsiteY0"/>
              </a:cxn>
              <a:cxn ang="0">
                <a:pos x="connsiteX1" y="connsiteY1"/>
              </a:cxn>
              <a:cxn ang="0">
                <a:pos x="connsiteX2" y="connsiteY2"/>
              </a:cxn>
              <a:cxn ang="0">
                <a:pos x="connsiteX3" y="connsiteY3"/>
              </a:cxn>
            </a:cxnLst>
            <a:rect l="l" t="t" r="r" b="b"/>
            <a:pathLst>
              <a:path w="1613042" h="750013">
                <a:moveTo>
                  <a:pt x="657546" y="0"/>
                </a:moveTo>
                <a:lnTo>
                  <a:pt x="0" y="750013"/>
                </a:lnTo>
                <a:lnTo>
                  <a:pt x="1613042" y="421240"/>
                </a:lnTo>
                <a:lnTo>
                  <a:pt x="657546" y="0"/>
                </a:lnTo>
                <a:close/>
              </a:path>
            </a:pathLst>
          </a:custGeom>
          <a:solidFill>
            <a:srgbClr val="FFFF00"/>
          </a:solidFill>
          <a:ln w="254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nvGrpSpPr>
          <p:cNvPr id="43" name="Group 42"/>
          <p:cNvGrpSpPr/>
          <p:nvPr/>
        </p:nvGrpSpPr>
        <p:grpSpPr>
          <a:xfrm>
            <a:off x="6553200" y="1354566"/>
            <a:ext cx="319917" cy="468228"/>
            <a:chOff x="7479587" y="2229492"/>
            <a:chExt cx="319917" cy="468228"/>
          </a:xfrm>
        </p:grpSpPr>
        <p:cxnSp>
          <p:nvCxnSpPr>
            <p:cNvPr id="34" name="Straight Arrow Connector 33"/>
            <p:cNvCxnSpPr/>
            <p:nvPr/>
          </p:nvCxnSpPr>
          <p:spPr bwMode="auto">
            <a:xfrm flipH="1" flipV="1">
              <a:off x="7479587" y="2229492"/>
              <a:ext cx="64213" cy="266058"/>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41" name="Straight Arrow Connector 40"/>
            <p:cNvCxnSpPr/>
            <p:nvPr/>
          </p:nvCxnSpPr>
          <p:spPr bwMode="auto">
            <a:xfrm rot="4500000" flipH="1" flipV="1">
              <a:off x="7634368" y="2291414"/>
              <a:ext cx="64213" cy="266058"/>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cxnSp>
          <p:nvCxnSpPr>
            <p:cNvPr id="42" name="Straight Arrow Connector 41"/>
            <p:cNvCxnSpPr/>
            <p:nvPr/>
          </p:nvCxnSpPr>
          <p:spPr bwMode="auto">
            <a:xfrm rot="8100000" flipH="1" flipV="1">
              <a:off x="7630445" y="2431662"/>
              <a:ext cx="64213" cy="266058"/>
            </a:xfrm>
            <a:prstGeom prst="straightConnector1">
              <a:avLst/>
            </a:prstGeom>
            <a:solidFill>
              <a:schemeClr val="accent1"/>
            </a:solidFill>
            <a:ln w="9525" cap="flat" cmpd="sng" algn="ctr">
              <a:solidFill>
                <a:srgbClr val="000000"/>
              </a:solidFill>
              <a:prstDash val="solid"/>
              <a:round/>
              <a:headEnd type="none" w="med" len="med"/>
              <a:tailEnd type="triangle"/>
            </a:ln>
            <a:effectLst/>
          </p:spPr>
        </p:cxnSp>
      </p:grpSp>
      <p:grpSp>
        <p:nvGrpSpPr>
          <p:cNvPr id="50" name="Group 49"/>
          <p:cNvGrpSpPr/>
          <p:nvPr/>
        </p:nvGrpSpPr>
        <p:grpSpPr>
          <a:xfrm>
            <a:off x="7082560" y="1352550"/>
            <a:ext cx="1613042" cy="752315"/>
            <a:chOff x="7086600" y="2126537"/>
            <a:chExt cx="1613042" cy="752315"/>
          </a:xfrm>
        </p:grpSpPr>
        <p:grpSp>
          <p:nvGrpSpPr>
            <p:cNvPr id="47" name="Group 46"/>
            <p:cNvGrpSpPr/>
            <p:nvPr/>
          </p:nvGrpSpPr>
          <p:grpSpPr>
            <a:xfrm>
              <a:off x="7086600" y="2126537"/>
              <a:ext cx="1613042" cy="750013"/>
              <a:chOff x="7086600" y="2126537"/>
              <a:chExt cx="1613042" cy="750013"/>
            </a:xfrm>
          </p:grpSpPr>
          <p:sp>
            <p:nvSpPr>
              <p:cNvPr id="44" name="Freeform 43"/>
              <p:cNvSpPr/>
              <p:nvPr/>
            </p:nvSpPr>
            <p:spPr bwMode="auto">
              <a:xfrm>
                <a:off x="7086600" y="2126537"/>
                <a:ext cx="1613042" cy="750013"/>
              </a:xfrm>
              <a:custGeom>
                <a:avLst/>
                <a:gdLst>
                  <a:gd name="connsiteX0" fmla="*/ 657546 w 1613042"/>
                  <a:gd name="connsiteY0" fmla="*/ 0 h 750013"/>
                  <a:gd name="connsiteX1" fmla="*/ 0 w 1613042"/>
                  <a:gd name="connsiteY1" fmla="*/ 750013 h 750013"/>
                  <a:gd name="connsiteX2" fmla="*/ 1613042 w 1613042"/>
                  <a:gd name="connsiteY2" fmla="*/ 421240 h 750013"/>
                  <a:gd name="connsiteX3" fmla="*/ 657546 w 1613042"/>
                  <a:gd name="connsiteY3" fmla="*/ 0 h 750013"/>
                  <a:gd name="connsiteX0" fmla="*/ 657546 w 1613042"/>
                  <a:gd name="connsiteY0" fmla="*/ 0 h 750013"/>
                  <a:gd name="connsiteX1" fmla="*/ 0 w 1613042"/>
                  <a:gd name="connsiteY1" fmla="*/ 750013 h 750013"/>
                  <a:gd name="connsiteX2" fmla="*/ 829423 w 1613042"/>
                  <a:gd name="connsiteY2" fmla="*/ 534963 h 750013"/>
                  <a:gd name="connsiteX3" fmla="*/ 1613042 w 1613042"/>
                  <a:gd name="connsiteY3" fmla="*/ 421240 h 750013"/>
                  <a:gd name="connsiteX4" fmla="*/ 657546 w 1613042"/>
                  <a:gd name="connsiteY4" fmla="*/ 0 h 750013"/>
                  <a:gd name="connsiteX0" fmla="*/ 657546 w 1613042"/>
                  <a:gd name="connsiteY0" fmla="*/ 0 h 750013"/>
                  <a:gd name="connsiteX1" fmla="*/ 0 w 1613042"/>
                  <a:gd name="connsiteY1" fmla="*/ 750013 h 750013"/>
                  <a:gd name="connsiteX2" fmla="*/ 829423 w 1613042"/>
                  <a:gd name="connsiteY2" fmla="*/ 534963 h 750013"/>
                  <a:gd name="connsiteX3" fmla="*/ 1613042 w 1613042"/>
                  <a:gd name="connsiteY3" fmla="*/ 421240 h 750013"/>
                  <a:gd name="connsiteX4" fmla="*/ 1096552 w 1613042"/>
                  <a:gd name="connsiteY4" fmla="*/ 134271 h 750013"/>
                  <a:gd name="connsiteX5" fmla="*/ 657546 w 1613042"/>
                  <a:gd name="connsiteY5" fmla="*/ 0 h 750013"/>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1096552 w 1613042"/>
                  <a:gd name="connsiteY5" fmla="*/ 134271 h 750013"/>
                  <a:gd name="connsiteX6" fmla="*/ 657546 w 1613042"/>
                  <a:gd name="connsiteY6" fmla="*/ 0 h 750013"/>
                  <a:gd name="connsiteX0" fmla="*/ 657546 w 1616367"/>
                  <a:gd name="connsiteY0" fmla="*/ 0 h 750013"/>
                  <a:gd name="connsiteX1" fmla="*/ 305441 w 1616367"/>
                  <a:gd name="connsiteY1" fmla="*/ 298657 h 750013"/>
                  <a:gd name="connsiteX2" fmla="*/ 0 w 1616367"/>
                  <a:gd name="connsiteY2" fmla="*/ 750013 h 750013"/>
                  <a:gd name="connsiteX3" fmla="*/ 829423 w 1616367"/>
                  <a:gd name="connsiteY3" fmla="*/ 534963 h 750013"/>
                  <a:gd name="connsiteX4" fmla="*/ 1613042 w 1616367"/>
                  <a:gd name="connsiteY4" fmla="*/ 421240 h 750013"/>
                  <a:gd name="connsiteX5" fmla="*/ 1096552 w 1616367"/>
                  <a:gd name="connsiteY5" fmla="*/ 134271 h 750013"/>
                  <a:gd name="connsiteX6" fmla="*/ 657546 w 1616367"/>
                  <a:gd name="connsiteY6" fmla="*/ 0 h 750013"/>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1096552 w 1613042"/>
                  <a:gd name="connsiteY5" fmla="*/ 134271 h 750013"/>
                  <a:gd name="connsiteX6" fmla="*/ 657546 w 1613042"/>
                  <a:gd name="connsiteY6" fmla="*/ 0 h 750013"/>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1096552 w 1613042"/>
                  <a:gd name="connsiteY5" fmla="*/ 134271 h 750013"/>
                  <a:gd name="connsiteX6" fmla="*/ 657546 w 1613042"/>
                  <a:gd name="connsiteY6" fmla="*/ 0 h 750013"/>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657546 w 1613042"/>
                  <a:gd name="connsiteY5" fmla="*/ 0 h 750013"/>
                  <a:gd name="connsiteX0" fmla="*/ 657546 w 1613042"/>
                  <a:gd name="connsiteY0" fmla="*/ 1689 h 751702"/>
                  <a:gd name="connsiteX1" fmla="*/ 305441 w 1613042"/>
                  <a:gd name="connsiteY1" fmla="*/ 300346 h 751702"/>
                  <a:gd name="connsiteX2" fmla="*/ 0 w 1613042"/>
                  <a:gd name="connsiteY2" fmla="*/ 751702 h 751702"/>
                  <a:gd name="connsiteX3" fmla="*/ 829423 w 1613042"/>
                  <a:gd name="connsiteY3" fmla="*/ 536652 h 751702"/>
                  <a:gd name="connsiteX4" fmla="*/ 1613042 w 1613042"/>
                  <a:gd name="connsiteY4" fmla="*/ 422929 h 751702"/>
                  <a:gd name="connsiteX5" fmla="*/ 657546 w 1613042"/>
                  <a:gd name="connsiteY5" fmla="*/ 1689 h 751702"/>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657546 w 1613042"/>
                  <a:gd name="connsiteY5" fmla="*/ 0 h 750013"/>
                  <a:gd name="connsiteX0" fmla="*/ 658946 w 1614442"/>
                  <a:gd name="connsiteY0" fmla="*/ 0 h 750013"/>
                  <a:gd name="connsiteX1" fmla="*/ 1400 w 1614442"/>
                  <a:gd name="connsiteY1" fmla="*/ 750013 h 750013"/>
                  <a:gd name="connsiteX2" fmla="*/ 830823 w 1614442"/>
                  <a:gd name="connsiteY2" fmla="*/ 534963 h 750013"/>
                  <a:gd name="connsiteX3" fmla="*/ 1614442 w 1614442"/>
                  <a:gd name="connsiteY3" fmla="*/ 421240 h 750013"/>
                  <a:gd name="connsiteX4" fmla="*/ 658946 w 1614442"/>
                  <a:gd name="connsiteY4" fmla="*/ 0 h 750013"/>
                  <a:gd name="connsiteX0" fmla="*/ 657546 w 1613042"/>
                  <a:gd name="connsiteY0" fmla="*/ 0 h 750013"/>
                  <a:gd name="connsiteX1" fmla="*/ 0 w 1613042"/>
                  <a:gd name="connsiteY1" fmla="*/ 750013 h 750013"/>
                  <a:gd name="connsiteX2" fmla="*/ 829423 w 1613042"/>
                  <a:gd name="connsiteY2" fmla="*/ 534963 h 750013"/>
                  <a:gd name="connsiteX3" fmla="*/ 1613042 w 1613042"/>
                  <a:gd name="connsiteY3" fmla="*/ 421240 h 750013"/>
                  <a:gd name="connsiteX4" fmla="*/ 657546 w 1613042"/>
                  <a:gd name="connsiteY4" fmla="*/ 0 h 750013"/>
                  <a:gd name="connsiteX0" fmla="*/ 657546 w 1613042"/>
                  <a:gd name="connsiteY0" fmla="*/ 0 h 750013"/>
                  <a:gd name="connsiteX1" fmla="*/ 0 w 1613042"/>
                  <a:gd name="connsiteY1" fmla="*/ 750013 h 750013"/>
                  <a:gd name="connsiteX2" fmla="*/ 829423 w 1613042"/>
                  <a:gd name="connsiteY2" fmla="*/ 534963 h 750013"/>
                  <a:gd name="connsiteX3" fmla="*/ 1613042 w 1613042"/>
                  <a:gd name="connsiteY3" fmla="*/ 421240 h 750013"/>
                  <a:gd name="connsiteX4" fmla="*/ 657546 w 1613042"/>
                  <a:gd name="connsiteY4" fmla="*/ 0 h 750013"/>
                  <a:gd name="connsiteX0" fmla="*/ 681404 w 1636900"/>
                  <a:gd name="connsiteY0" fmla="*/ 2235 h 752248"/>
                  <a:gd name="connsiteX1" fmla="*/ 260431 w 1636900"/>
                  <a:gd name="connsiteY1" fmla="*/ 262204 h 752248"/>
                  <a:gd name="connsiteX2" fmla="*/ 23858 w 1636900"/>
                  <a:gd name="connsiteY2" fmla="*/ 752248 h 752248"/>
                  <a:gd name="connsiteX3" fmla="*/ 853281 w 1636900"/>
                  <a:gd name="connsiteY3" fmla="*/ 537198 h 752248"/>
                  <a:gd name="connsiteX4" fmla="*/ 1636900 w 1636900"/>
                  <a:gd name="connsiteY4" fmla="*/ 423475 h 752248"/>
                  <a:gd name="connsiteX5" fmla="*/ 681404 w 1636900"/>
                  <a:gd name="connsiteY5" fmla="*/ 2235 h 752248"/>
                  <a:gd name="connsiteX0" fmla="*/ 681404 w 1636900"/>
                  <a:gd name="connsiteY0" fmla="*/ 2235 h 752248"/>
                  <a:gd name="connsiteX1" fmla="*/ 260431 w 1636900"/>
                  <a:gd name="connsiteY1" fmla="*/ 262204 h 752248"/>
                  <a:gd name="connsiteX2" fmla="*/ 23858 w 1636900"/>
                  <a:gd name="connsiteY2" fmla="*/ 752248 h 752248"/>
                  <a:gd name="connsiteX3" fmla="*/ 853281 w 1636900"/>
                  <a:gd name="connsiteY3" fmla="*/ 537198 h 752248"/>
                  <a:gd name="connsiteX4" fmla="*/ 1636900 w 1636900"/>
                  <a:gd name="connsiteY4" fmla="*/ 423475 h 752248"/>
                  <a:gd name="connsiteX5" fmla="*/ 681404 w 1636900"/>
                  <a:gd name="connsiteY5" fmla="*/ 2235 h 752248"/>
                  <a:gd name="connsiteX0" fmla="*/ 657546 w 1613042"/>
                  <a:gd name="connsiteY0" fmla="*/ 2235 h 752248"/>
                  <a:gd name="connsiteX1" fmla="*/ 236573 w 1613042"/>
                  <a:gd name="connsiteY1" fmla="*/ 262204 h 752248"/>
                  <a:gd name="connsiteX2" fmla="*/ 0 w 1613042"/>
                  <a:gd name="connsiteY2" fmla="*/ 752248 h 752248"/>
                  <a:gd name="connsiteX3" fmla="*/ 829423 w 1613042"/>
                  <a:gd name="connsiteY3" fmla="*/ 537198 h 752248"/>
                  <a:gd name="connsiteX4" fmla="*/ 1613042 w 1613042"/>
                  <a:gd name="connsiteY4" fmla="*/ 423475 h 752248"/>
                  <a:gd name="connsiteX5" fmla="*/ 657546 w 1613042"/>
                  <a:gd name="connsiteY5" fmla="*/ 2235 h 752248"/>
                  <a:gd name="connsiteX0" fmla="*/ 657546 w 1613042"/>
                  <a:gd name="connsiteY0" fmla="*/ 2235 h 752248"/>
                  <a:gd name="connsiteX1" fmla="*/ 236573 w 1613042"/>
                  <a:gd name="connsiteY1" fmla="*/ 262204 h 752248"/>
                  <a:gd name="connsiteX2" fmla="*/ 0 w 1613042"/>
                  <a:gd name="connsiteY2" fmla="*/ 752248 h 752248"/>
                  <a:gd name="connsiteX3" fmla="*/ 829423 w 1613042"/>
                  <a:gd name="connsiteY3" fmla="*/ 537198 h 752248"/>
                  <a:gd name="connsiteX4" fmla="*/ 1613042 w 1613042"/>
                  <a:gd name="connsiteY4" fmla="*/ 423475 h 752248"/>
                  <a:gd name="connsiteX5" fmla="*/ 657546 w 1613042"/>
                  <a:gd name="connsiteY5" fmla="*/ 2235 h 752248"/>
                  <a:gd name="connsiteX0" fmla="*/ 657546 w 1613042"/>
                  <a:gd name="connsiteY0" fmla="*/ 5979 h 755992"/>
                  <a:gd name="connsiteX1" fmla="*/ 236573 w 1613042"/>
                  <a:gd name="connsiteY1" fmla="*/ 265948 h 755992"/>
                  <a:gd name="connsiteX2" fmla="*/ 0 w 1613042"/>
                  <a:gd name="connsiteY2" fmla="*/ 755992 h 755992"/>
                  <a:gd name="connsiteX3" fmla="*/ 829423 w 1613042"/>
                  <a:gd name="connsiteY3" fmla="*/ 540942 h 755992"/>
                  <a:gd name="connsiteX4" fmla="*/ 1613042 w 1613042"/>
                  <a:gd name="connsiteY4" fmla="*/ 427219 h 755992"/>
                  <a:gd name="connsiteX5" fmla="*/ 657546 w 1613042"/>
                  <a:gd name="connsiteY5" fmla="*/ 5979 h 755992"/>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657546 w 1613042"/>
                  <a:gd name="connsiteY5" fmla="*/ 0 h 750013"/>
                  <a:gd name="connsiteX0" fmla="*/ 657546 w 1616923"/>
                  <a:gd name="connsiteY0" fmla="*/ 2595 h 752608"/>
                  <a:gd name="connsiteX1" fmla="*/ 236573 w 1616923"/>
                  <a:gd name="connsiteY1" fmla="*/ 262564 h 752608"/>
                  <a:gd name="connsiteX2" fmla="*/ 0 w 1616923"/>
                  <a:gd name="connsiteY2" fmla="*/ 752608 h 752608"/>
                  <a:gd name="connsiteX3" fmla="*/ 829423 w 1616923"/>
                  <a:gd name="connsiteY3" fmla="*/ 537558 h 752608"/>
                  <a:gd name="connsiteX4" fmla="*/ 1613042 w 1616923"/>
                  <a:gd name="connsiteY4" fmla="*/ 423835 h 752608"/>
                  <a:gd name="connsiteX5" fmla="*/ 1117635 w 1616923"/>
                  <a:gd name="connsiteY5" fmla="*/ 143501 h 752608"/>
                  <a:gd name="connsiteX6" fmla="*/ 657546 w 1616923"/>
                  <a:gd name="connsiteY6" fmla="*/ 2595 h 752608"/>
                  <a:gd name="connsiteX0" fmla="*/ 657546 w 1616923"/>
                  <a:gd name="connsiteY0" fmla="*/ 5026 h 755039"/>
                  <a:gd name="connsiteX1" fmla="*/ 236573 w 1616923"/>
                  <a:gd name="connsiteY1" fmla="*/ 264995 h 755039"/>
                  <a:gd name="connsiteX2" fmla="*/ 0 w 1616923"/>
                  <a:gd name="connsiteY2" fmla="*/ 755039 h 755039"/>
                  <a:gd name="connsiteX3" fmla="*/ 829423 w 1616923"/>
                  <a:gd name="connsiteY3" fmla="*/ 539989 h 755039"/>
                  <a:gd name="connsiteX4" fmla="*/ 1613042 w 1616923"/>
                  <a:gd name="connsiteY4" fmla="*/ 426266 h 755039"/>
                  <a:gd name="connsiteX5" fmla="*/ 1117635 w 1616923"/>
                  <a:gd name="connsiteY5" fmla="*/ 145932 h 755039"/>
                  <a:gd name="connsiteX6" fmla="*/ 657546 w 1616923"/>
                  <a:gd name="connsiteY6" fmla="*/ 5026 h 755039"/>
                  <a:gd name="connsiteX0" fmla="*/ 657546 w 1616923"/>
                  <a:gd name="connsiteY0" fmla="*/ 0 h 750013"/>
                  <a:gd name="connsiteX1" fmla="*/ 236573 w 1616923"/>
                  <a:gd name="connsiteY1" fmla="*/ 259969 h 750013"/>
                  <a:gd name="connsiteX2" fmla="*/ 0 w 1616923"/>
                  <a:gd name="connsiteY2" fmla="*/ 750013 h 750013"/>
                  <a:gd name="connsiteX3" fmla="*/ 829423 w 1616923"/>
                  <a:gd name="connsiteY3" fmla="*/ 534963 h 750013"/>
                  <a:gd name="connsiteX4" fmla="*/ 1613042 w 1616923"/>
                  <a:gd name="connsiteY4" fmla="*/ 421240 h 750013"/>
                  <a:gd name="connsiteX5" fmla="*/ 1117635 w 1616923"/>
                  <a:gd name="connsiteY5" fmla="*/ 140906 h 750013"/>
                  <a:gd name="connsiteX6" fmla="*/ 657546 w 1616923"/>
                  <a:gd name="connsiteY6" fmla="*/ 0 h 750013"/>
                  <a:gd name="connsiteX0" fmla="*/ 657546 w 1624130"/>
                  <a:gd name="connsiteY0" fmla="*/ 0 h 750013"/>
                  <a:gd name="connsiteX1" fmla="*/ 236573 w 1624130"/>
                  <a:gd name="connsiteY1" fmla="*/ 259969 h 750013"/>
                  <a:gd name="connsiteX2" fmla="*/ 0 w 1624130"/>
                  <a:gd name="connsiteY2" fmla="*/ 750013 h 750013"/>
                  <a:gd name="connsiteX3" fmla="*/ 829423 w 1624130"/>
                  <a:gd name="connsiteY3" fmla="*/ 534963 h 750013"/>
                  <a:gd name="connsiteX4" fmla="*/ 1613042 w 1624130"/>
                  <a:gd name="connsiteY4" fmla="*/ 421240 h 750013"/>
                  <a:gd name="connsiteX5" fmla="*/ 1117635 w 1624130"/>
                  <a:gd name="connsiteY5" fmla="*/ 140906 h 750013"/>
                  <a:gd name="connsiteX6" fmla="*/ 657546 w 1624130"/>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3042" h="750013">
                    <a:moveTo>
                      <a:pt x="657546" y="0"/>
                    </a:moveTo>
                    <a:cubicBezTo>
                      <a:pt x="277321" y="258078"/>
                      <a:pt x="641439" y="11142"/>
                      <a:pt x="265148" y="274257"/>
                    </a:cubicBezTo>
                    <a:cubicBezTo>
                      <a:pt x="3157" y="737397"/>
                      <a:pt x="255204" y="298574"/>
                      <a:pt x="0" y="750013"/>
                    </a:cubicBezTo>
                    <a:cubicBezTo>
                      <a:pt x="803025" y="551240"/>
                      <a:pt x="50210" y="733736"/>
                      <a:pt x="829423" y="534963"/>
                    </a:cubicBezTo>
                    <a:cubicBezTo>
                      <a:pt x="1090629" y="497055"/>
                      <a:pt x="866061" y="530586"/>
                      <a:pt x="1613042" y="421240"/>
                    </a:cubicBezTo>
                    <a:cubicBezTo>
                      <a:pt x="1168952" y="180145"/>
                      <a:pt x="1572159" y="392088"/>
                      <a:pt x="1117635" y="140906"/>
                    </a:cubicBezTo>
                    <a:cubicBezTo>
                      <a:pt x="696449" y="13549"/>
                      <a:pt x="1088552" y="138112"/>
                      <a:pt x="657546" y="0"/>
                    </a:cubicBezTo>
                    <a:close/>
                  </a:path>
                </a:pathLst>
              </a:custGeom>
              <a:solidFill>
                <a:srgbClr val="FFFF00"/>
              </a:solidFill>
              <a:ln w="254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46" name="Freeform 45"/>
              <p:cNvSpPr/>
              <p:nvPr/>
            </p:nvSpPr>
            <p:spPr bwMode="auto">
              <a:xfrm>
                <a:off x="7348538" y="2266950"/>
                <a:ext cx="857250" cy="385763"/>
              </a:xfrm>
              <a:custGeom>
                <a:avLst/>
                <a:gdLst>
                  <a:gd name="connsiteX0" fmla="*/ 0 w 857250"/>
                  <a:gd name="connsiteY0" fmla="*/ 133350 h 385763"/>
                  <a:gd name="connsiteX1" fmla="*/ 576262 w 857250"/>
                  <a:gd name="connsiteY1" fmla="*/ 385763 h 385763"/>
                  <a:gd name="connsiteX2" fmla="*/ 857250 w 857250"/>
                  <a:gd name="connsiteY2" fmla="*/ 0 h 385763"/>
                  <a:gd name="connsiteX3" fmla="*/ 0 w 857250"/>
                  <a:gd name="connsiteY3" fmla="*/ 133350 h 385763"/>
                </a:gdLst>
                <a:ahLst/>
                <a:cxnLst>
                  <a:cxn ang="0">
                    <a:pos x="connsiteX0" y="connsiteY0"/>
                  </a:cxn>
                  <a:cxn ang="0">
                    <a:pos x="connsiteX1" y="connsiteY1"/>
                  </a:cxn>
                  <a:cxn ang="0">
                    <a:pos x="connsiteX2" y="connsiteY2"/>
                  </a:cxn>
                  <a:cxn ang="0">
                    <a:pos x="connsiteX3" y="connsiteY3"/>
                  </a:cxn>
                </a:cxnLst>
                <a:rect l="l" t="t" r="r" b="b"/>
                <a:pathLst>
                  <a:path w="857250" h="385763">
                    <a:moveTo>
                      <a:pt x="0" y="133350"/>
                    </a:moveTo>
                    <a:lnTo>
                      <a:pt x="576262" y="385763"/>
                    </a:lnTo>
                    <a:lnTo>
                      <a:pt x="857250" y="0"/>
                    </a:lnTo>
                    <a:lnTo>
                      <a:pt x="0" y="133350"/>
                    </a:lnTo>
                    <a:close/>
                  </a:path>
                </a:pathLst>
              </a:custGeom>
              <a:solidFill>
                <a:srgbClr val="FFFF00"/>
              </a:solidFill>
              <a:ln w="0" cap="flat" cmpd="sng" algn="ctr">
                <a:solidFill>
                  <a:srgbClr val="00B05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49" name="Freeform 48"/>
            <p:cNvSpPr/>
            <p:nvPr/>
          </p:nvSpPr>
          <p:spPr bwMode="auto">
            <a:xfrm>
              <a:off x="7086600" y="2128839"/>
              <a:ext cx="1613042" cy="750013"/>
            </a:xfrm>
            <a:custGeom>
              <a:avLst/>
              <a:gdLst>
                <a:gd name="connsiteX0" fmla="*/ 657546 w 1613042"/>
                <a:gd name="connsiteY0" fmla="*/ 0 h 750013"/>
                <a:gd name="connsiteX1" fmla="*/ 0 w 1613042"/>
                <a:gd name="connsiteY1" fmla="*/ 750013 h 750013"/>
                <a:gd name="connsiteX2" fmla="*/ 1613042 w 1613042"/>
                <a:gd name="connsiteY2" fmla="*/ 421240 h 750013"/>
                <a:gd name="connsiteX3" fmla="*/ 657546 w 1613042"/>
                <a:gd name="connsiteY3" fmla="*/ 0 h 750013"/>
                <a:gd name="connsiteX0" fmla="*/ 657546 w 1613042"/>
                <a:gd name="connsiteY0" fmla="*/ 0 h 750013"/>
                <a:gd name="connsiteX1" fmla="*/ 0 w 1613042"/>
                <a:gd name="connsiteY1" fmla="*/ 750013 h 750013"/>
                <a:gd name="connsiteX2" fmla="*/ 829423 w 1613042"/>
                <a:gd name="connsiteY2" fmla="*/ 534963 h 750013"/>
                <a:gd name="connsiteX3" fmla="*/ 1613042 w 1613042"/>
                <a:gd name="connsiteY3" fmla="*/ 421240 h 750013"/>
                <a:gd name="connsiteX4" fmla="*/ 657546 w 1613042"/>
                <a:gd name="connsiteY4" fmla="*/ 0 h 750013"/>
                <a:gd name="connsiteX0" fmla="*/ 657546 w 1613042"/>
                <a:gd name="connsiteY0" fmla="*/ 0 h 750013"/>
                <a:gd name="connsiteX1" fmla="*/ 0 w 1613042"/>
                <a:gd name="connsiteY1" fmla="*/ 750013 h 750013"/>
                <a:gd name="connsiteX2" fmla="*/ 829423 w 1613042"/>
                <a:gd name="connsiteY2" fmla="*/ 534963 h 750013"/>
                <a:gd name="connsiteX3" fmla="*/ 1613042 w 1613042"/>
                <a:gd name="connsiteY3" fmla="*/ 421240 h 750013"/>
                <a:gd name="connsiteX4" fmla="*/ 1096552 w 1613042"/>
                <a:gd name="connsiteY4" fmla="*/ 134271 h 750013"/>
                <a:gd name="connsiteX5" fmla="*/ 657546 w 1613042"/>
                <a:gd name="connsiteY5" fmla="*/ 0 h 750013"/>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1096552 w 1613042"/>
                <a:gd name="connsiteY5" fmla="*/ 134271 h 750013"/>
                <a:gd name="connsiteX6" fmla="*/ 657546 w 1613042"/>
                <a:gd name="connsiteY6" fmla="*/ 0 h 750013"/>
                <a:gd name="connsiteX0" fmla="*/ 657546 w 1616367"/>
                <a:gd name="connsiteY0" fmla="*/ 0 h 750013"/>
                <a:gd name="connsiteX1" fmla="*/ 305441 w 1616367"/>
                <a:gd name="connsiteY1" fmla="*/ 298657 h 750013"/>
                <a:gd name="connsiteX2" fmla="*/ 0 w 1616367"/>
                <a:gd name="connsiteY2" fmla="*/ 750013 h 750013"/>
                <a:gd name="connsiteX3" fmla="*/ 829423 w 1616367"/>
                <a:gd name="connsiteY3" fmla="*/ 534963 h 750013"/>
                <a:gd name="connsiteX4" fmla="*/ 1613042 w 1616367"/>
                <a:gd name="connsiteY4" fmla="*/ 421240 h 750013"/>
                <a:gd name="connsiteX5" fmla="*/ 1096552 w 1616367"/>
                <a:gd name="connsiteY5" fmla="*/ 134271 h 750013"/>
                <a:gd name="connsiteX6" fmla="*/ 657546 w 1616367"/>
                <a:gd name="connsiteY6" fmla="*/ 0 h 750013"/>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1096552 w 1613042"/>
                <a:gd name="connsiteY5" fmla="*/ 134271 h 750013"/>
                <a:gd name="connsiteX6" fmla="*/ 657546 w 1613042"/>
                <a:gd name="connsiteY6" fmla="*/ 0 h 750013"/>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1096552 w 1613042"/>
                <a:gd name="connsiteY5" fmla="*/ 134271 h 750013"/>
                <a:gd name="connsiteX6" fmla="*/ 657546 w 1613042"/>
                <a:gd name="connsiteY6" fmla="*/ 0 h 750013"/>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657546 w 1613042"/>
                <a:gd name="connsiteY5" fmla="*/ 0 h 750013"/>
                <a:gd name="connsiteX0" fmla="*/ 657546 w 1613042"/>
                <a:gd name="connsiteY0" fmla="*/ 1689 h 751702"/>
                <a:gd name="connsiteX1" fmla="*/ 305441 w 1613042"/>
                <a:gd name="connsiteY1" fmla="*/ 300346 h 751702"/>
                <a:gd name="connsiteX2" fmla="*/ 0 w 1613042"/>
                <a:gd name="connsiteY2" fmla="*/ 751702 h 751702"/>
                <a:gd name="connsiteX3" fmla="*/ 829423 w 1613042"/>
                <a:gd name="connsiteY3" fmla="*/ 536652 h 751702"/>
                <a:gd name="connsiteX4" fmla="*/ 1613042 w 1613042"/>
                <a:gd name="connsiteY4" fmla="*/ 422929 h 751702"/>
                <a:gd name="connsiteX5" fmla="*/ 657546 w 1613042"/>
                <a:gd name="connsiteY5" fmla="*/ 1689 h 751702"/>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657546 w 1613042"/>
                <a:gd name="connsiteY5" fmla="*/ 0 h 750013"/>
                <a:gd name="connsiteX0" fmla="*/ 658946 w 1614442"/>
                <a:gd name="connsiteY0" fmla="*/ 0 h 750013"/>
                <a:gd name="connsiteX1" fmla="*/ 1400 w 1614442"/>
                <a:gd name="connsiteY1" fmla="*/ 750013 h 750013"/>
                <a:gd name="connsiteX2" fmla="*/ 830823 w 1614442"/>
                <a:gd name="connsiteY2" fmla="*/ 534963 h 750013"/>
                <a:gd name="connsiteX3" fmla="*/ 1614442 w 1614442"/>
                <a:gd name="connsiteY3" fmla="*/ 421240 h 750013"/>
                <a:gd name="connsiteX4" fmla="*/ 658946 w 1614442"/>
                <a:gd name="connsiteY4" fmla="*/ 0 h 750013"/>
                <a:gd name="connsiteX0" fmla="*/ 657546 w 1613042"/>
                <a:gd name="connsiteY0" fmla="*/ 0 h 750013"/>
                <a:gd name="connsiteX1" fmla="*/ 0 w 1613042"/>
                <a:gd name="connsiteY1" fmla="*/ 750013 h 750013"/>
                <a:gd name="connsiteX2" fmla="*/ 829423 w 1613042"/>
                <a:gd name="connsiteY2" fmla="*/ 534963 h 750013"/>
                <a:gd name="connsiteX3" fmla="*/ 1613042 w 1613042"/>
                <a:gd name="connsiteY3" fmla="*/ 421240 h 750013"/>
                <a:gd name="connsiteX4" fmla="*/ 657546 w 1613042"/>
                <a:gd name="connsiteY4" fmla="*/ 0 h 750013"/>
                <a:gd name="connsiteX0" fmla="*/ 657546 w 1613042"/>
                <a:gd name="connsiteY0" fmla="*/ 0 h 750013"/>
                <a:gd name="connsiteX1" fmla="*/ 0 w 1613042"/>
                <a:gd name="connsiteY1" fmla="*/ 750013 h 750013"/>
                <a:gd name="connsiteX2" fmla="*/ 829423 w 1613042"/>
                <a:gd name="connsiteY2" fmla="*/ 534963 h 750013"/>
                <a:gd name="connsiteX3" fmla="*/ 1613042 w 1613042"/>
                <a:gd name="connsiteY3" fmla="*/ 421240 h 750013"/>
                <a:gd name="connsiteX4" fmla="*/ 657546 w 1613042"/>
                <a:gd name="connsiteY4" fmla="*/ 0 h 750013"/>
                <a:gd name="connsiteX0" fmla="*/ 681404 w 1636900"/>
                <a:gd name="connsiteY0" fmla="*/ 2235 h 752248"/>
                <a:gd name="connsiteX1" fmla="*/ 260431 w 1636900"/>
                <a:gd name="connsiteY1" fmla="*/ 262204 h 752248"/>
                <a:gd name="connsiteX2" fmla="*/ 23858 w 1636900"/>
                <a:gd name="connsiteY2" fmla="*/ 752248 h 752248"/>
                <a:gd name="connsiteX3" fmla="*/ 853281 w 1636900"/>
                <a:gd name="connsiteY3" fmla="*/ 537198 h 752248"/>
                <a:gd name="connsiteX4" fmla="*/ 1636900 w 1636900"/>
                <a:gd name="connsiteY4" fmla="*/ 423475 h 752248"/>
                <a:gd name="connsiteX5" fmla="*/ 681404 w 1636900"/>
                <a:gd name="connsiteY5" fmla="*/ 2235 h 752248"/>
                <a:gd name="connsiteX0" fmla="*/ 681404 w 1636900"/>
                <a:gd name="connsiteY0" fmla="*/ 2235 h 752248"/>
                <a:gd name="connsiteX1" fmla="*/ 260431 w 1636900"/>
                <a:gd name="connsiteY1" fmla="*/ 262204 h 752248"/>
                <a:gd name="connsiteX2" fmla="*/ 23858 w 1636900"/>
                <a:gd name="connsiteY2" fmla="*/ 752248 h 752248"/>
                <a:gd name="connsiteX3" fmla="*/ 853281 w 1636900"/>
                <a:gd name="connsiteY3" fmla="*/ 537198 h 752248"/>
                <a:gd name="connsiteX4" fmla="*/ 1636900 w 1636900"/>
                <a:gd name="connsiteY4" fmla="*/ 423475 h 752248"/>
                <a:gd name="connsiteX5" fmla="*/ 681404 w 1636900"/>
                <a:gd name="connsiteY5" fmla="*/ 2235 h 752248"/>
                <a:gd name="connsiteX0" fmla="*/ 657546 w 1613042"/>
                <a:gd name="connsiteY0" fmla="*/ 2235 h 752248"/>
                <a:gd name="connsiteX1" fmla="*/ 236573 w 1613042"/>
                <a:gd name="connsiteY1" fmla="*/ 262204 h 752248"/>
                <a:gd name="connsiteX2" fmla="*/ 0 w 1613042"/>
                <a:gd name="connsiteY2" fmla="*/ 752248 h 752248"/>
                <a:gd name="connsiteX3" fmla="*/ 829423 w 1613042"/>
                <a:gd name="connsiteY3" fmla="*/ 537198 h 752248"/>
                <a:gd name="connsiteX4" fmla="*/ 1613042 w 1613042"/>
                <a:gd name="connsiteY4" fmla="*/ 423475 h 752248"/>
                <a:gd name="connsiteX5" fmla="*/ 657546 w 1613042"/>
                <a:gd name="connsiteY5" fmla="*/ 2235 h 752248"/>
                <a:gd name="connsiteX0" fmla="*/ 657546 w 1613042"/>
                <a:gd name="connsiteY0" fmla="*/ 2235 h 752248"/>
                <a:gd name="connsiteX1" fmla="*/ 236573 w 1613042"/>
                <a:gd name="connsiteY1" fmla="*/ 262204 h 752248"/>
                <a:gd name="connsiteX2" fmla="*/ 0 w 1613042"/>
                <a:gd name="connsiteY2" fmla="*/ 752248 h 752248"/>
                <a:gd name="connsiteX3" fmla="*/ 829423 w 1613042"/>
                <a:gd name="connsiteY3" fmla="*/ 537198 h 752248"/>
                <a:gd name="connsiteX4" fmla="*/ 1613042 w 1613042"/>
                <a:gd name="connsiteY4" fmla="*/ 423475 h 752248"/>
                <a:gd name="connsiteX5" fmla="*/ 657546 w 1613042"/>
                <a:gd name="connsiteY5" fmla="*/ 2235 h 752248"/>
                <a:gd name="connsiteX0" fmla="*/ 657546 w 1613042"/>
                <a:gd name="connsiteY0" fmla="*/ 5979 h 755992"/>
                <a:gd name="connsiteX1" fmla="*/ 236573 w 1613042"/>
                <a:gd name="connsiteY1" fmla="*/ 265948 h 755992"/>
                <a:gd name="connsiteX2" fmla="*/ 0 w 1613042"/>
                <a:gd name="connsiteY2" fmla="*/ 755992 h 755992"/>
                <a:gd name="connsiteX3" fmla="*/ 829423 w 1613042"/>
                <a:gd name="connsiteY3" fmla="*/ 540942 h 755992"/>
                <a:gd name="connsiteX4" fmla="*/ 1613042 w 1613042"/>
                <a:gd name="connsiteY4" fmla="*/ 427219 h 755992"/>
                <a:gd name="connsiteX5" fmla="*/ 657546 w 1613042"/>
                <a:gd name="connsiteY5" fmla="*/ 5979 h 755992"/>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657546 w 1613042"/>
                <a:gd name="connsiteY5" fmla="*/ 0 h 750013"/>
                <a:gd name="connsiteX0" fmla="*/ 657546 w 1616923"/>
                <a:gd name="connsiteY0" fmla="*/ 2595 h 752608"/>
                <a:gd name="connsiteX1" fmla="*/ 236573 w 1616923"/>
                <a:gd name="connsiteY1" fmla="*/ 262564 h 752608"/>
                <a:gd name="connsiteX2" fmla="*/ 0 w 1616923"/>
                <a:gd name="connsiteY2" fmla="*/ 752608 h 752608"/>
                <a:gd name="connsiteX3" fmla="*/ 829423 w 1616923"/>
                <a:gd name="connsiteY3" fmla="*/ 537558 h 752608"/>
                <a:gd name="connsiteX4" fmla="*/ 1613042 w 1616923"/>
                <a:gd name="connsiteY4" fmla="*/ 423835 h 752608"/>
                <a:gd name="connsiteX5" fmla="*/ 1117635 w 1616923"/>
                <a:gd name="connsiteY5" fmla="*/ 143501 h 752608"/>
                <a:gd name="connsiteX6" fmla="*/ 657546 w 1616923"/>
                <a:gd name="connsiteY6" fmla="*/ 2595 h 752608"/>
                <a:gd name="connsiteX0" fmla="*/ 657546 w 1616923"/>
                <a:gd name="connsiteY0" fmla="*/ 5026 h 755039"/>
                <a:gd name="connsiteX1" fmla="*/ 236573 w 1616923"/>
                <a:gd name="connsiteY1" fmla="*/ 264995 h 755039"/>
                <a:gd name="connsiteX2" fmla="*/ 0 w 1616923"/>
                <a:gd name="connsiteY2" fmla="*/ 755039 h 755039"/>
                <a:gd name="connsiteX3" fmla="*/ 829423 w 1616923"/>
                <a:gd name="connsiteY3" fmla="*/ 539989 h 755039"/>
                <a:gd name="connsiteX4" fmla="*/ 1613042 w 1616923"/>
                <a:gd name="connsiteY4" fmla="*/ 426266 h 755039"/>
                <a:gd name="connsiteX5" fmla="*/ 1117635 w 1616923"/>
                <a:gd name="connsiteY5" fmla="*/ 145932 h 755039"/>
                <a:gd name="connsiteX6" fmla="*/ 657546 w 1616923"/>
                <a:gd name="connsiteY6" fmla="*/ 5026 h 755039"/>
                <a:gd name="connsiteX0" fmla="*/ 657546 w 1616923"/>
                <a:gd name="connsiteY0" fmla="*/ 0 h 750013"/>
                <a:gd name="connsiteX1" fmla="*/ 236573 w 1616923"/>
                <a:gd name="connsiteY1" fmla="*/ 259969 h 750013"/>
                <a:gd name="connsiteX2" fmla="*/ 0 w 1616923"/>
                <a:gd name="connsiteY2" fmla="*/ 750013 h 750013"/>
                <a:gd name="connsiteX3" fmla="*/ 829423 w 1616923"/>
                <a:gd name="connsiteY3" fmla="*/ 534963 h 750013"/>
                <a:gd name="connsiteX4" fmla="*/ 1613042 w 1616923"/>
                <a:gd name="connsiteY4" fmla="*/ 421240 h 750013"/>
                <a:gd name="connsiteX5" fmla="*/ 1117635 w 1616923"/>
                <a:gd name="connsiteY5" fmla="*/ 140906 h 750013"/>
                <a:gd name="connsiteX6" fmla="*/ 657546 w 1616923"/>
                <a:gd name="connsiteY6" fmla="*/ 0 h 750013"/>
                <a:gd name="connsiteX0" fmla="*/ 657546 w 1624130"/>
                <a:gd name="connsiteY0" fmla="*/ 0 h 750013"/>
                <a:gd name="connsiteX1" fmla="*/ 236573 w 1624130"/>
                <a:gd name="connsiteY1" fmla="*/ 259969 h 750013"/>
                <a:gd name="connsiteX2" fmla="*/ 0 w 1624130"/>
                <a:gd name="connsiteY2" fmla="*/ 750013 h 750013"/>
                <a:gd name="connsiteX3" fmla="*/ 829423 w 1624130"/>
                <a:gd name="connsiteY3" fmla="*/ 534963 h 750013"/>
                <a:gd name="connsiteX4" fmla="*/ 1613042 w 1624130"/>
                <a:gd name="connsiteY4" fmla="*/ 421240 h 750013"/>
                <a:gd name="connsiteX5" fmla="*/ 1117635 w 1624130"/>
                <a:gd name="connsiteY5" fmla="*/ 140906 h 750013"/>
                <a:gd name="connsiteX6" fmla="*/ 657546 w 1624130"/>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3042" h="750013">
                  <a:moveTo>
                    <a:pt x="657546" y="0"/>
                  </a:moveTo>
                  <a:cubicBezTo>
                    <a:pt x="277321" y="258078"/>
                    <a:pt x="641439" y="11142"/>
                    <a:pt x="265148" y="274257"/>
                  </a:cubicBezTo>
                  <a:cubicBezTo>
                    <a:pt x="3157" y="737397"/>
                    <a:pt x="255204" y="298574"/>
                    <a:pt x="0" y="750013"/>
                  </a:cubicBezTo>
                  <a:cubicBezTo>
                    <a:pt x="803025" y="551240"/>
                    <a:pt x="50210" y="733736"/>
                    <a:pt x="829423" y="534963"/>
                  </a:cubicBezTo>
                  <a:cubicBezTo>
                    <a:pt x="1090629" y="497055"/>
                    <a:pt x="866061" y="530586"/>
                    <a:pt x="1613042" y="421240"/>
                  </a:cubicBezTo>
                  <a:cubicBezTo>
                    <a:pt x="1168952" y="180145"/>
                    <a:pt x="1572159" y="392088"/>
                    <a:pt x="1117635" y="140906"/>
                  </a:cubicBezTo>
                  <a:cubicBezTo>
                    <a:pt x="696449" y="13549"/>
                    <a:pt x="1088552" y="138112"/>
                    <a:pt x="657546" y="0"/>
                  </a:cubicBezTo>
                  <a:close/>
                </a:path>
              </a:pathLst>
            </a:custGeom>
            <a:noFill/>
            <a:ln w="254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grpSp>
      <p:grpSp>
        <p:nvGrpSpPr>
          <p:cNvPr id="56" name="Group 55"/>
          <p:cNvGrpSpPr/>
          <p:nvPr/>
        </p:nvGrpSpPr>
        <p:grpSpPr>
          <a:xfrm>
            <a:off x="7082560" y="1353700"/>
            <a:ext cx="1613042" cy="750014"/>
            <a:chOff x="7086600" y="2812336"/>
            <a:chExt cx="1613042" cy="750014"/>
          </a:xfrm>
        </p:grpSpPr>
        <p:sp>
          <p:nvSpPr>
            <p:cNvPr id="45" name="Freeform 44"/>
            <p:cNvSpPr/>
            <p:nvPr/>
          </p:nvSpPr>
          <p:spPr bwMode="auto">
            <a:xfrm>
              <a:off x="7086600" y="2812336"/>
              <a:ext cx="1613042" cy="750013"/>
            </a:xfrm>
            <a:custGeom>
              <a:avLst/>
              <a:gdLst>
                <a:gd name="connsiteX0" fmla="*/ 657546 w 1613042"/>
                <a:gd name="connsiteY0" fmla="*/ 0 h 750013"/>
                <a:gd name="connsiteX1" fmla="*/ 0 w 1613042"/>
                <a:gd name="connsiteY1" fmla="*/ 750013 h 750013"/>
                <a:gd name="connsiteX2" fmla="*/ 1613042 w 1613042"/>
                <a:gd name="connsiteY2" fmla="*/ 421240 h 750013"/>
                <a:gd name="connsiteX3" fmla="*/ 657546 w 1613042"/>
                <a:gd name="connsiteY3" fmla="*/ 0 h 750013"/>
                <a:gd name="connsiteX0" fmla="*/ 657546 w 1613042"/>
                <a:gd name="connsiteY0" fmla="*/ 0 h 750013"/>
                <a:gd name="connsiteX1" fmla="*/ 0 w 1613042"/>
                <a:gd name="connsiteY1" fmla="*/ 750013 h 750013"/>
                <a:gd name="connsiteX2" fmla="*/ 829423 w 1613042"/>
                <a:gd name="connsiteY2" fmla="*/ 534963 h 750013"/>
                <a:gd name="connsiteX3" fmla="*/ 1613042 w 1613042"/>
                <a:gd name="connsiteY3" fmla="*/ 421240 h 750013"/>
                <a:gd name="connsiteX4" fmla="*/ 657546 w 1613042"/>
                <a:gd name="connsiteY4" fmla="*/ 0 h 750013"/>
                <a:gd name="connsiteX0" fmla="*/ 657546 w 1613042"/>
                <a:gd name="connsiteY0" fmla="*/ 0 h 750013"/>
                <a:gd name="connsiteX1" fmla="*/ 0 w 1613042"/>
                <a:gd name="connsiteY1" fmla="*/ 750013 h 750013"/>
                <a:gd name="connsiteX2" fmla="*/ 829423 w 1613042"/>
                <a:gd name="connsiteY2" fmla="*/ 534963 h 750013"/>
                <a:gd name="connsiteX3" fmla="*/ 1613042 w 1613042"/>
                <a:gd name="connsiteY3" fmla="*/ 421240 h 750013"/>
                <a:gd name="connsiteX4" fmla="*/ 1096552 w 1613042"/>
                <a:gd name="connsiteY4" fmla="*/ 134271 h 750013"/>
                <a:gd name="connsiteX5" fmla="*/ 657546 w 1613042"/>
                <a:gd name="connsiteY5" fmla="*/ 0 h 750013"/>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1096552 w 1613042"/>
                <a:gd name="connsiteY5" fmla="*/ 134271 h 750013"/>
                <a:gd name="connsiteX6" fmla="*/ 657546 w 1613042"/>
                <a:gd name="connsiteY6" fmla="*/ 0 h 750013"/>
                <a:gd name="connsiteX0" fmla="*/ 657546 w 1616367"/>
                <a:gd name="connsiteY0" fmla="*/ 0 h 750013"/>
                <a:gd name="connsiteX1" fmla="*/ 305441 w 1616367"/>
                <a:gd name="connsiteY1" fmla="*/ 298657 h 750013"/>
                <a:gd name="connsiteX2" fmla="*/ 0 w 1616367"/>
                <a:gd name="connsiteY2" fmla="*/ 750013 h 750013"/>
                <a:gd name="connsiteX3" fmla="*/ 829423 w 1616367"/>
                <a:gd name="connsiteY3" fmla="*/ 534963 h 750013"/>
                <a:gd name="connsiteX4" fmla="*/ 1613042 w 1616367"/>
                <a:gd name="connsiteY4" fmla="*/ 421240 h 750013"/>
                <a:gd name="connsiteX5" fmla="*/ 1096552 w 1616367"/>
                <a:gd name="connsiteY5" fmla="*/ 134271 h 750013"/>
                <a:gd name="connsiteX6" fmla="*/ 657546 w 1616367"/>
                <a:gd name="connsiteY6" fmla="*/ 0 h 750013"/>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1096552 w 1613042"/>
                <a:gd name="connsiteY5" fmla="*/ 134271 h 750013"/>
                <a:gd name="connsiteX6" fmla="*/ 657546 w 1613042"/>
                <a:gd name="connsiteY6" fmla="*/ 0 h 750013"/>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1096552 w 1613042"/>
                <a:gd name="connsiteY5" fmla="*/ 134271 h 750013"/>
                <a:gd name="connsiteX6" fmla="*/ 657546 w 1613042"/>
                <a:gd name="connsiteY6" fmla="*/ 0 h 750013"/>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657546 w 1613042"/>
                <a:gd name="connsiteY5" fmla="*/ 0 h 750013"/>
                <a:gd name="connsiteX0" fmla="*/ 657546 w 1613042"/>
                <a:gd name="connsiteY0" fmla="*/ 1689 h 751702"/>
                <a:gd name="connsiteX1" fmla="*/ 305441 w 1613042"/>
                <a:gd name="connsiteY1" fmla="*/ 300346 h 751702"/>
                <a:gd name="connsiteX2" fmla="*/ 0 w 1613042"/>
                <a:gd name="connsiteY2" fmla="*/ 751702 h 751702"/>
                <a:gd name="connsiteX3" fmla="*/ 829423 w 1613042"/>
                <a:gd name="connsiteY3" fmla="*/ 536652 h 751702"/>
                <a:gd name="connsiteX4" fmla="*/ 1613042 w 1613042"/>
                <a:gd name="connsiteY4" fmla="*/ 422929 h 751702"/>
                <a:gd name="connsiteX5" fmla="*/ 657546 w 1613042"/>
                <a:gd name="connsiteY5" fmla="*/ 1689 h 751702"/>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657546 w 1613042"/>
                <a:gd name="connsiteY5" fmla="*/ 0 h 750013"/>
                <a:gd name="connsiteX0" fmla="*/ 658946 w 1614442"/>
                <a:gd name="connsiteY0" fmla="*/ 0 h 750013"/>
                <a:gd name="connsiteX1" fmla="*/ 1400 w 1614442"/>
                <a:gd name="connsiteY1" fmla="*/ 750013 h 750013"/>
                <a:gd name="connsiteX2" fmla="*/ 830823 w 1614442"/>
                <a:gd name="connsiteY2" fmla="*/ 534963 h 750013"/>
                <a:gd name="connsiteX3" fmla="*/ 1614442 w 1614442"/>
                <a:gd name="connsiteY3" fmla="*/ 421240 h 750013"/>
                <a:gd name="connsiteX4" fmla="*/ 658946 w 1614442"/>
                <a:gd name="connsiteY4" fmla="*/ 0 h 750013"/>
                <a:gd name="connsiteX0" fmla="*/ 657546 w 1613042"/>
                <a:gd name="connsiteY0" fmla="*/ 0 h 750013"/>
                <a:gd name="connsiteX1" fmla="*/ 0 w 1613042"/>
                <a:gd name="connsiteY1" fmla="*/ 750013 h 750013"/>
                <a:gd name="connsiteX2" fmla="*/ 829423 w 1613042"/>
                <a:gd name="connsiteY2" fmla="*/ 534963 h 750013"/>
                <a:gd name="connsiteX3" fmla="*/ 1613042 w 1613042"/>
                <a:gd name="connsiteY3" fmla="*/ 421240 h 750013"/>
                <a:gd name="connsiteX4" fmla="*/ 657546 w 1613042"/>
                <a:gd name="connsiteY4" fmla="*/ 0 h 750013"/>
                <a:gd name="connsiteX0" fmla="*/ 657546 w 1613042"/>
                <a:gd name="connsiteY0" fmla="*/ 0 h 750013"/>
                <a:gd name="connsiteX1" fmla="*/ 0 w 1613042"/>
                <a:gd name="connsiteY1" fmla="*/ 750013 h 750013"/>
                <a:gd name="connsiteX2" fmla="*/ 829423 w 1613042"/>
                <a:gd name="connsiteY2" fmla="*/ 534963 h 750013"/>
                <a:gd name="connsiteX3" fmla="*/ 1613042 w 1613042"/>
                <a:gd name="connsiteY3" fmla="*/ 421240 h 750013"/>
                <a:gd name="connsiteX4" fmla="*/ 657546 w 1613042"/>
                <a:gd name="connsiteY4" fmla="*/ 0 h 750013"/>
                <a:gd name="connsiteX0" fmla="*/ 681404 w 1636900"/>
                <a:gd name="connsiteY0" fmla="*/ 2235 h 752248"/>
                <a:gd name="connsiteX1" fmla="*/ 260431 w 1636900"/>
                <a:gd name="connsiteY1" fmla="*/ 262204 h 752248"/>
                <a:gd name="connsiteX2" fmla="*/ 23858 w 1636900"/>
                <a:gd name="connsiteY2" fmla="*/ 752248 h 752248"/>
                <a:gd name="connsiteX3" fmla="*/ 853281 w 1636900"/>
                <a:gd name="connsiteY3" fmla="*/ 537198 h 752248"/>
                <a:gd name="connsiteX4" fmla="*/ 1636900 w 1636900"/>
                <a:gd name="connsiteY4" fmla="*/ 423475 h 752248"/>
                <a:gd name="connsiteX5" fmla="*/ 681404 w 1636900"/>
                <a:gd name="connsiteY5" fmla="*/ 2235 h 752248"/>
                <a:gd name="connsiteX0" fmla="*/ 681404 w 1636900"/>
                <a:gd name="connsiteY0" fmla="*/ 2235 h 752248"/>
                <a:gd name="connsiteX1" fmla="*/ 260431 w 1636900"/>
                <a:gd name="connsiteY1" fmla="*/ 262204 h 752248"/>
                <a:gd name="connsiteX2" fmla="*/ 23858 w 1636900"/>
                <a:gd name="connsiteY2" fmla="*/ 752248 h 752248"/>
                <a:gd name="connsiteX3" fmla="*/ 853281 w 1636900"/>
                <a:gd name="connsiteY3" fmla="*/ 537198 h 752248"/>
                <a:gd name="connsiteX4" fmla="*/ 1636900 w 1636900"/>
                <a:gd name="connsiteY4" fmla="*/ 423475 h 752248"/>
                <a:gd name="connsiteX5" fmla="*/ 681404 w 1636900"/>
                <a:gd name="connsiteY5" fmla="*/ 2235 h 752248"/>
                <a:gd name="connsiteX0" fmla="*/ 657546 w 1613042"/>
                <a:gd name="connsiteY0" fmla="*/ 2235 h 752248"/>
                <a:gd name="connsiteX1" fmla="*/ 236573 w 1613042"/>
                <a:gd name="connsiteY1" fmla="*/ 262204 h 752248"/>
                <a:gd name="connsiteX2" fmla="*/ 0 w 1613042"/>
                <a:gd name="connsiteY2" fmla="*/ 752248 h 752248"/>
                <a:gd name="connsiteX3" fmla="*/ 829423 w 1613042"/>
                <a:gd name="connsiteY3" fmla="*/ 537198 h 752248"/>
                <a:gd name="connsiteX4" fmla="*/ 1613042 w 1613042"/>
                <a:gd name="connsiteY4" fmla="*/ 423475 h 752248"/>
                <a:gd name="connsiteX5" fmla="*/ 657546 w 1613042"/>
                <a:gd name="connsiteY5" fmla="*/ 2235 h 752248"/>
                <a:gd name="connsiteX0" fmla="*/ 657546 w 1613042"/>
                <a:gd name="connsiteY0" fmla="*/ 2235 h 752248"/>
                <a:gd name="connsiteX1" fmla="*/ 236573 w 1613042"/>
                <a:gd name="connsiteY1" fmla="*/ 262204 h 752248"/>
                <a:gd name="connsiteX2" fmla="*/ 0 w 1613042"/>
                <a:gd name="connsiteY2" fmla="*/ 752248 h 752248"/>
                <a:gd name="connsiteX3" fmla="*/ 829423 w 1613042"/>
                <a:gd name="connsiteY3" fmla="*/ 537198 h 752248"/>
                <a:gd name="connsiteX4" fmla="*/ 1613042 w 1613042"/>
                <a:gd name="connsiteY4" fmla="*/ 423475 h 752248"/>
                <a:gd name="connsiteX5" fmla="*/ 657546 w 1613042"/>
                <a:gd name="connsiteY5" fmla="*/ 2235 h 752248"/>
                <a:gd name="connsiteX0" fmla="*/ 657546 w 1613042"/>
                <a:gd name="connsiteY0" fmla="*/ 5979 h 755992"/>
                <a:gd name="connsiteX1" fmla="*/ 236573 w 1613042"/>
                <a:gd name="connsiteY1" fmla="*/ 265948 h 755992"/>
                <a:gd name="connsiteX2" fmla="*/ 0 w 1613042"/>
                <a:gd name="connsiteY2" fmla="*/ 755992 h 755992"/>
                <a:gd name="connsiteX3" fmla="*/ 829423 w 1613042"/>
                <a:gd name="connsiteY3" fmla="*/ 540942 h 755992"/>
                <a:gd name="connsiteX4" fmla="*/ 1613042 w 1613042"/>
                <a:gd name="connsiteY4" fmla="*/ 427219 h 755992"/>
                <a:gd name="connsiteX5" fmla="*/ 657546 w 1613042"/>
                <a:gd name="connsiteY5" fmla="*/ 5979 h 755992"/>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657546 w 1613042"/>
                <a:gd name="connsiteY5" fmla="*/ 0 h 750013"/>
                <a:gd name="connsiteX0" fmla="*/ 657546 w 1616923"/>
                <a:gd name="connsiteY0" fmla="*/ 2595 h 752608"/>
                <a:gd name="connsiteX1" fmla="*/ 236573 w 1616923"/>
                <a:gd name="connsiteY1" fmla="*/ 262564 h 752608"/>
                <a:gd name="connsiteX2" fmla="*/ 0 w 1616923"/>
                <a:gd name="connsiteY2" fmla="*/ 752608 h 752608"/>
                <a:gd name="connsiteX3" fmla="*/ 829423 w 1616923"/>
                <a:gd name="connsiteY3" fmla="*/ 537558 h 752608"/>
                <a:gd name="connsiteX4" fmla="*/ 1613042 w 1616923"/>
                <a:gd name="connsiteY4" fmla="*/ 423835 h 752608"/>
                <a:gd name="connsiteX5" fmla="*/ 1117635 w 1616923"/>
                <a:gd name="connsiteY5" fmla="*/ 143501 h 752608"/>
                <a:gd name="connsiteX6" fmla="*/ 657546 w 1616923"/>
                <a:gd name="connsiteY6" fmla="*/ 2595 h 752608"/>
                <a:gd name="connsiteX0" fmla="*/ 657546 w 1616923"/>
                <a:gd name="connsiteY0" fmla="*/ 5026 h 755039"/>
                <a:gd name="connsiteX1" fmla="*/ 236573 w 1616923"/>
                <a:gd name="connsiteY1" fmla="*/ 264995 h 755039"/>
                <a:gd name="connsiteX2" fmla="*/ 0 w 1616923"/>
                <a:gd name="connsiteY2" fmla="*/ 755039 h 755039"/>
                <a:gd name="connsiteX3" fmla="*/ 829423 w 1616923"/>
                <a:gd name="connsiteY3" fmla="*/ 539989 h 755039"/>
                <a:gd name="connsiteX4" fmla="*/ 1613042 w 1616923"/>
                <a:gd name="connsiteY4" fmla="*/ 426266 h 755039"/>
                <a:gd name="connsiteX5" fmla="*/ 1117635 w 1616923"/>
                <a:gd name="connsiteY5" fmla="*/ 145932 h 755039"/>
                <a:gd name="connsiteX6" fmla="*/ 657546 w 1616923"/>
                <a:gd name="connsiteY6" fmla="*/ 5026 h 755039"/>
                <a:gd name="connsiteX0" fmla="*/ 657546 w 1616923"/>
                <a:gd name="connsiteY0" fmla="*/ 0 h 750013"/>
                <a:gd name="connsiteX1" fmla="*/ 236573 w 1616923"/>
                <a:gd name="connsiteY1" fmla="*/ 259969 h 750013"/>
                <a:gd name="connsiteX2" fmla="*/ 0 w 1616923"/>
                <a:gd name="connsiteY2" fmla="*/ 750013 h 750013"/>
                <a:gd name="connsiteX3" fmla="*/ 829423 w 1616923"/>
                <a:gd name="connsiteY3" fmla="*/ 534963 h 750013"/>
                <a:gd name="connsiteX4" fmla="*/ 1613042 w 1616923"/>
                <a:gd name="connsiteY4" fmla="*/ 421240 h 750013"/>
                <a:gd name="connsiteX5" fmla="*/ 1117635 w 1616923"/>
                <a:gd name="connsiteY5" fmla="*/ 140906 h 750013"/>
                <a:gd name="connsiteX6" fmla="*/ 657546 w 1616923"/>
                <a:gd name="connsiteY6" fmla="*/ 0 h 750013"/>
                <a:gd name="connsiteX0" fmla="*/ 657546 w 1624130"/>
                <a:gd name="connsiteY0" fmla="*/ 0 h 750013"/>
                <a:gd name="connsiteX1" fmla="*/ 236573 w 1624130"/>
                <a:gd name="connsiteY1" fmla="*/ 259969 h 750013"/>
                <a:gd name="connsiteX2" fmla="*/ 0 w 1624130"/>
                <a:gd name="connsiteY2" fmla="*/ 750013 h 750013"/>
                <a:gd name="connsiteX3" fmla="*/ 829423 w 1624130"/>
                <a:gd name="connsiteY3" fmla="*/ 534963 h 750013"/>
                <a:gd name="connsiteX4" fmla="*/ 1613042 w 1624130"/>
                <a:gd name="connsiteY4" fmla="*/ 421240 h 750013"/>
                <a:gd name="connsiteX5" fmla="*/ 1117635 w 1624130"/>
                <a:gd name="connsiteY5" fmla="*/ 140906 h 750013"/>
                <a:gd name="connsiteX6" fmla="*/ 657546 w 1624130"/>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95379 w 1650875"/>
                <a:gd name="connsiteY0" fmla="*/ 0 h 750013"/>
                <a:gd name="connsiteX1" fmla="*/ 302981 w 1650875"/>
                <a:gd name="connsiteY1" fmla="*/ 274257 h 750013"/>
                <a:gd name="connsiteX2" fmla="*/ 147371 w 1650875"/>
                <a:gd name="connsiteY2" fmla="*/ 488076 h 750013"/>
                <a:gd name="connsiteX3" fmla="*/ 37833 w 1650875"/>
                <a:gd name="connsiteY3" fmla="*/ 750013 h 750013"/>
                <a:gd name="connsiteX4" fmla="*/ 867256 w 1650875"/>
                <a:gd name="connsiteY4" fmla="*/ 534963 h 750013"/>
                <a:gd name="connsiteX5" fmla="*/ 1650875 w 1650875"/>
                <a:gd name="connsiteY5" fmla="*/ 421240 h 750013"/>
                <a:gd name="connsiteX6" fmla="*/ 1155468 w 1650875"/>
                <a:gd name="connsiteY6" fmla="*/ 140906 h 750013"/>
                <a:gd name="connsiteX7" fmla="*/ 695379 w 1650875"/>
                <a:gd name="connsiteY7" fmla="*/ 0 h 750013"/>
                <a:gd name="connsiteX0" fmla="*/ 657546 w 1613042"/>
                <a:gd name="connsiteY0" fmla="*/ 0 h 750013"/>
                <a:gd name="connsiteX1" fmla="*/ 265148 w 1613042"/>
                <a:gd name="connsiteY1" fmla="*/ 274257 h 750013"/>
                <a:gd name="connsiteX2" fmla="*/ 109538 w 1613042"/>
                <a:gd name="connsiteY2" fmla="*/ 488076 h 750013"/>
                <a:gd name="connsiteX3" fmla="*/ 0 w 1613042"/>
                <a:gd name="connsiteY3" fmla="*/ 750013 h 750013"/>
                <a:gd name="connsiteX4" fmla="*/ 829423 w 1613042"/>
                <a:gd name="connsiteY4" fmla="*/ 534963 h 750013"/>
                <a:gd name="connsiteX5" fmla="*/ 1613042 w 1613042"/>
                <a:gd name="connsiteY5" fmla="*/ 421240 h 750013"/>
                <a:gd name="connsiteX6" fmla="*/ 1117635 w 1613042"/>
                <a:gd name="connsiteY6" fmla="*/ 140906 h 750013"/>
                <a:gd name="connsiteX7" fmla="*/ 657546 w 1613042"/>
                <a:gd name="connsiteY7" fmla="*/ 0 h 750013"/>
                <a:gd name="connsiteX0" fmla="*/ 657546 w 1613042"/>
                <a:gd name="connsiteY0" fmla="*/ 0 h 750013"/>
                <a:gd name="connsiteX1" fmla="*/ 265148 w 1613042"/>
                <a:gd name="connsiteY1" fmla="*/ 274257 h 750013"/>
                <a:gd name="connsiteX2" fmla="*/ 109538 w 1613042"/>
                <a:gd name="connsiteY2" fmla="*/ 488076 h 750013"/>
                <a:gd name="connsiteX3" fmla="*/ 0 w 1613042"/>
                <a:gd name="connsiteY3" fmla="*/ 750013 h 750013"/>
                <a:gd name="connsiteX4" fmla="*/ 829423 w 1613042"/>
                <a:gd name="connsiteY4" fmla="*/ 534963 h 750013"/>
                <a:gd name="connsiteX5" fmla="*/ 1613042 w 1613042"/>
                <a:gd name="connsiteY5" fmla="*/ 421240 h 750013"/>
                <a:gd name="connsiteX6" fmla="*/ 1117635 w 1613042"/>
                <a:gd name="connsiteY6" fmla="*/ 140906 h 750013"/>
                <a:gd name="connsiteX7" fmla="*/ 657546 w 1613042"/>
                <a:gd name="connsiteY7" fmla="*/ 0 h 750013"/>
                <a:gd name="connsiteX0" fmla="*/ 657546 w 1613042"/>
                <a:gd name="connsiteY0" fmla="*/ 0 h 750013"/>
                <a:gd name="connsiteX1" fmla="*/ 265148 w 1613042"/>
                <a:gd name="connsiteY1" fmla="*/ 274257 h 750013"/>
                <a:gd name="connsiteX2" fmla="*/ 109538 w 1613042"/>
                <a:gd name="connsiteY2" fmla="*/ 488076 h 750013"/>
                <a:gd name="connsiteX3" fmla="*/ 0 w 1613042"/>
                <a:gd name="connsiteY3" fmla="*/ 750013 h 750013"/>
                <a:gd name="connsiteX4" fmla="*/ 829423 w 1613042"/>
                <a:gd name="connsiteY4" fmla="*/ 534963 h 750013"/>
                <a:gd name="connsiteX5" fmla="*/ 1613042 w 1613042"/>
                <a:gd name="connsiteY5" fmla="*/ 421240 h 750013"/>
                <a:gd name="connsiteX6" fmla="*/ 1117635 w 1613042"/>
                <a:gd name="connsiteY6" fmla="*/ 140906 h 750013"/>
                <a:gd name="connsiteX7" fmla="*/ 657546 w 1613042"/>
                <a:gd name="connsiteY7" fmla="*/ 0 h 750013"/>
                <a:gd name="connsiteX0" fmla="*/ 657546 w 1613042"/>
                <a:gd name="connsiteY0" fmla="*/ 0 h 750013"/>
                <a:gd name="connsiteX1" fmla="*/ 265148 w 1613042"/>
                <a:gd name="connsiteY1" fmla="*/ 274257 h 750013"/>
                <a:gd name="connsiteX2" fmla="*/ 109538 w 1613042"/>
                <a:gd name="connsiteY2" fmla="*/ 488076 h 750013"/>
                <a:gd name="connsiteX3" fmla="*/ 0 w 1613042"/>
                <a:gd name="connsiteY3" fmla="*/ 750013 h 750013"/>
                <a:gd name="connsiteX4" fmla="*/ 829423 w 1613042"/>
                <a:gd name="connsiteY4" fmla="*/ 534963 h 750013"/>
                <a:gd name="connsiteX5" fmla="*/ 1613042 w 1613042"/>
                <a:gd name="connsiteY5" fmla="*/ 421240 h 750013"/>
                <a:gd name="connsiteX6" fmla="*/ 1117635 w 1613042"/>
                <a:gd name="connsiteY6" fmla="*/ 140906 h 750013"/>
                <a:gd name="connsiteX7" fmla="*/ 657546 w 1613042"/>
                <a:gd name="connsiteY7" fmla="*/ 0 h 750013"/>
                <a:gd name="connsiteX0" fmla="*/ 657546 w 1613042"/>
                <a:gd name="connsiteY0" fmla="*/ 0 h 750013"/>
                <a:gd name="connsiteX1" fmla="*/ 265148 w 1613042"/>
                <a:gd name="connsiteY1" fmla="*/ 274257 h 750013"/>
                <a:gd name="connsiteX2" fmla="*/ 109538 w 1613042"/>
                <a:gd name="connsiteY2" fmla="*/ 488076 h 750013"/>
                <a:gd name="connsiteX3" fmla="*/ 0 w 1613042"/>
                <a:gd name="connsiteY3" fmla="*/ 750013 h 750013"/>
                <a:gd name="connsiteX4" fmla="*/ 829423 w 1613042"/>
                <a:gd name="connsiteY4" fmla="*/ 534963 h 750013"/>
                <a:gd name="connsiteX5" fmla="*/ 1613042 w 1613042"/>
                <a:gd name="connsiteY5" fmla="*/ 421240 h 750013"/>
                <a:gd name="connsiteX6" fmla="*/ 1117635 w 1613042"/>
                <a:gd name="connsiteY6" fmla="*/ 140906 h 750013"/>
                <a:gd name="connsiteX7" fmla="*/ 657546 w 1613042"/>
                <a:gd name="connsiteY7"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117635 w 1613042"/>
                <a:gd name="connsiteY7" fmla="*/ 140906 h 750013"/>
                <a:gd name="connsiteX8" fmla="*/ 657546 w 1613042"/>
                <a:gd name="connsiteY8"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117635 w 1613042"/>
                <a:gd name="connsiteY7" fmla="*/ 140906 h 750013"/>
                <a:gd name="connsiteX8" fmla="*/ 657546 w 1613042"/>
                <a:gd name="connsiteY8"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117635 w 1613042"/>
                <a:gd name="connsiteY7" fmla="*/ 140906 h 750013"/>
                <a:gd name="connsiteX8" fmla="*/ 657546 w 1613042"/>
                <a:gd name="connsiteY8"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117635 w 1613042"/>
                <a:gd name="connsiteY7" fmla="*/ 140906 h 750013"/>
                <a:gd name="connsiteX8" fmla="*/ 657546 w 1613042"/>
                <a:gd name="connsiteY8"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117635 w 1613042"/>
                <a:gd name="connsiteY7" fmla="*/ 140906 h 750013"/>
                <a:gd name="connsiteX8" fmla="*/ 657546 w 1613042"/>
                <a:gd name="connsiteY8" fmla="*/ 0 h 750013"/>
                <a:gd name="connsiteX0" fmla="*/ 657546 w 1613042"/>
                <a:gd name="connsiteY0" fmla="*/ 1021 h 751034"/>
                <a:gd name="connsiteX1" fmla="*/ 452438 w 1613042"/>
                <a:gd name="connsiteY1" fmla="*/ 127147 h 751034"/>
                <a:gd name="connsiteX2" fmla="*/ 265148 w 1613042"/>
                <a:gd name="connsiteY2" fmla="*/ 275278 h 751034"/>
                <a:gd name="connsiteX3" fmla="*/ 109538 w 1613042"/>
                <a:gd name="connsiteY3" fmla="*/ 489097 h 751034"/>
                <a:gd name="connsiteX4" fmla="*/ 0 w 1613042"/>
                <a:gd name="connsiteY4" fmla="*/ 751034 h 751034"/>
                <a:gd name="connsiteX5" fmla="*/ 829423 w 1613042"/>
                <a:gd name="connsiteY5" fmla="*/ 535984 h 751034"/>
                <a:gd name="connsiteX6" fmla="*/ 1613042 w 1613042"/>
                <a:gd name="connsiteY6" fmla="*/ 422261 h 751034"/>
                <a:gd name="connsiteX7" fmla="*/ 1117635 w 1613042"/>
                <a:gd name="connsiteY7" fmla="*/ 141927 h 751034"/>
                <a:gd name="connsiteX8" fmla="*/ 904875 w 1613042"/>
                <a:gd name="connsiteY8" fmla="*/ 65234 h 751034"/>
                <a:gd name="connsiteX9" fmla="*/ 657546 w 1613042"/>
                <a:gd name="connsiteY9" fmla="*/ 1021 h 751034"/>
                <a:gd name="connsiteX0" fmla="*/ 657546 w 1613042"/>
                <a:gd name="connsiteY0" fmla="*/ 1021 h 751034"/>
                <a:gd name="connsiteX1" fmla="*/ 452438 w 1613042"/>
                <a:gd name="connsiteY1" fmla="*/ 127147 h 751034"/>
                <a:gd name="connsiteX2" fmla="*/ 265148 w 1613042"/>
                <a:gd name="connsiteY2" fmla="*/ 275278 h 751034"/>
                <a:gd name="connsiteX3" fmla="*/ 109538 w 1613042"/>
                <a:gd name="connsiteY3" fmla="*/ 489097 h 751034"/>
                <a:gd name="connsiteX4" fmla="*/ 0 w 1613042"/>
                <a:gd name="connsiteY4" fmla="*/ 751034 h 751034"/>
                <a:gd name="connsiteX5" fmla="*/ 829423 w 1613042"/>
                <a:gd name="connsiteY5" fmla="*/ 535984 h 751034"/>
                <a:gd name="connsiteX6" fmla="*/ 1613042 w 1613042"/>
                <a:gd name="connsiteY6" fmla="*/ 422261 h 751034"/>
                <a:gd name="connsiteX7" fmla="*/ 1117635 w 1613042"/>
                <a:gd name="connsiteY7" fmla="*/ 141927 h 751034"/>
                <a:gd name="connsiteX8" fmla="*/ 904875 w 1613042"/>
                <a:gd name="connsiteY8" fmla="*/ 65234 h 751034"/>
                <a:gd name="connsiteX9" fmla="*/ 657546 w 1613042"/>
                <a:gd name="connsiteY9" fmla="*/ 1021 h 751034"/>
                <a:gd name="connsiteX0" fmla="*/ 657546 w 1613042"/>
                <a:gd name="connsiteY0" fmla="*/ 3064 h 753077"/>
                <a:gd name="connsiteX1" fmla="*/ 452438 w 1613042"/>
                <a:gd name="connsiteY1" fmla="*/ 129190 h 753077"/>
                <a:gd name="connsiteX2" fmla="*/ 265148 w 1613042"/>
                <a:gd name="connsiteY2" fmla="*/ 277321 h 753077"/>
                <a:gd name="connsiteX3" fmla="*/ 109538 w 1613042"/>
                <a:gd name="connsiteY3" fmla="*/ 491140 h 753077"/>
                <a:gd name="connsiteX4" fmla="*/ 0 w 1613042"/>
                <a:gd name="connsiteY4" fmla="*/ 753077 h 753077"/>
                <a:gd name="connsiteX5" fmla="*/ 829423 w 1613042"/>
                <a:gd name="connsiteY5" fmla="*/ 538027 h 753077"/>
                <a:gd name="connsiteX6" fmla="*/ 1613042 w 1613042"/>
                <a:gd name="connsiteY6" fmla="*/ 424304 h 753077"/>
                <a:gd name="connsiteX7" fmla="*/ 1117635 w 1613042"/>
                <a:gd name="connsiteY7" fmla="*/ 143970 h 753077"/>
                <a:gd name="connsiteX8" fmla="*/ 904875 w 1613042"/>
                <a:gd name="connsiteY8" fmla="*/ 67277 h 753077"/>
                <a:gd name="connsiteX9" fmla="*/ 657546 w 1613042"/>
                <a:gd name="connsiteY9" fmla="*/ 3064 h 753077"/>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117635 w 1613042"/>
                <a:gd name="connsiteY7" fmla="*/ 140906 h 750013"/>
                <a:gd name="connsiteX8" fmla="*/ 904875 w 1613042"/>
                <a:gd name="connsiteY8" fmla="*/ 64213 h 750013"/>
                <a:gd name="connsiteX9" fmla="*/ 657546 w 1613042"/>
                <a:gd name="connsiteY9"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117635 w 1613042"/>
                <a:gd name="connsiteY7" fmla="*/ 140906 h 750013"/>
                <a:gd name="connsiteX8" fmla="*/ 904875 w 1613042"/>
                <a:gd name="connsiteY8" fmla="*/ 64213 h 750013"/>
                <a:gd name="connsiteX9" fmla="*/ 657546 w 1613042"/>
                <a:gd name="connsiteY9" fmla="*/ 0 h 750013"/>
                <a:gd name="connsiteX0" fmla="*/ 657546 w 1633928"/>
                <a:gd name="connsiteY0" fmla="*/ 0 h 750013"/>
                <a:gd name="connsiteX1" fmla="*/ 452438 w 1633928"/>
                <a:gd name="connsiteY1" fmla="*/ 126126 h 750013"/>
                <a:gd name="connsiteX2" fmla="*/ 265148 w 1633928"/>
                <a:gd name="connsiteY2" fmla="*/ 274257 h 750013"/>
                <a:gd name="connsiteX3" fmla="*/ 109538 w 1633928"/>
                <a:gd name="connsiteY3" fmla="*/ 488076 h 750013"/>
                <a:gd name="connsiteX4" fmla="*/ 0 w 1633928"/>
                <a:gd name="connsiteY4" fmla="*/ 750013 h 750013"/>
                <a:gd name="connsiteX5" fmla="*/ 829423 w 1633928"/>
                <a:gd name="connsiteY5" fmla="*/ 534963 h 750013"/>
                <a:gd name="connsiteX6" fmla="*/ 1613042 w 1633928"/>
                <a:gd name="connsiteY6" fmla="*/ 421240 h 750013"/>
                <a:gd name="connsiteX7" fmla="*/ 1385888 w 1633928"/>
                <a:gd name="connsiteY7" fmla="*/ 264239 h 750013"/>
                <a:gd name="connsiteX8" fmla="*/ 1117635 w 1633928"/>
                <a:gd name="connsiteY8" fmla="*/ 140906 h 750013"/>
                <a:gd name="connsiteX9" fmla="*/ 904875 w 1633928"/>
                <a:gd name="connsiteY9" fmla="*/ 64213 h 750013"/>
                <a:gd name="connsiteX10" fmla="*/ 657546 w 1633928"/>
                <a:gd name="connsiteY10"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385888 w 1613042"/>
                <a:gd name="connsiteY7" fmla="*/ 264239 h 750013"/>
                <a:gd name="connsiteX8" fmla="*/ 1117635 w 1613042"/>
                <a:gd name="connsiteY8" fmla="*/ 140906 h 750013"/>
                <a:gd name="connsiteX9" fmla="*/ 904875 w 1613042"/>
                <a:gd name="connsiteY9" fmla="*/ 64213 h 750013"/>
                <a:gd name="connsiteX10" fmla="*/ 657546 w 1613042"/>
                <a:gd name="connsiteY10"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385888 w 1613042"/>
                <a:gd name="connsiteY7" fmla="*/ 264239 h 750013"/>
                <a:gd name="connsiteX8" fmla="*/ 1117635 w 1613042"/>
                <a:gd name="connsiteY8" fmla="*/ 140906 h 750013"/>
                <a:gd name="connsiteX9" fmla="*/ 904875 w 1613042"/>
                <a:gd name="connsiteY9" fmla="*/ 64213 h 750013"/>
                <a:gd name="connsiteX10" fmla="*/ 657546 w 1613042"/>
                <a:gd name="connsiteY10"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385888 w 1613042"/>
                <a:gd name="connsiteY7" fmla="*/ 264239 h 750013"/>
                <a:gd name="connsiteX8" fmla="*/ 1117635 w 1613042"/>
                <a:gd name="connsiteY8" fmla="*/ 140906 h 750013"/>
                <a:gd name="connsiteX9" fmla="*/ 904875 w 1613042"/>
                <a:gd name="connsiteY9" fmla="*/ 64213 h 750013"/>
                <a:gd name="connsiteX10" fmla="*/ 657546 w 1613042"/>
                <a:gd name="connsiteY10"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385888 w 1613042"/>
                <a:gd name="connsiteY7" fmla="*/ 264239 h 750013"/>
                <a:gd name="connsiteX8" fmla="*/ 1117635 w 1613042"/>
                <a:gd name="connsiteY8" fmla="*/ 140906 h 750013"/>
                <a:gd name="connsiteX9" fmla="*/ 904875 w 1613042"/>
                <a:gd name="connsiteY9" fmla="*/ 64213 h 750013"/>
                <a:gd name="connsiteX10" fmla="*/ 657546 w 1613042"/>
                <a:gd name="connsiteY10"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243013 w 1613042"/>
                <a:gd name="connsiteY6" fmla="*/ 464264 h 750013"/>
                <a:gd name="connsiteX7" fmla="*/ 1613042 w 1613042"/>
                <a:gd name="connsiteY7" fmla="*/ 421240 h 750013"/>
                <a:gd name="connsiteX8" fmla="*/ 1385888 w 1613042"/>
                <a:gd name="connsiteY8" fmla="*/ 264239 h 750013"/>
                <a:gd name="connsiteX9" fmla="*/ 1117635 w 1613042"/>
                <a:gd name="connsiteY9" fmla="*/ 140906 h 750013"/>
                <a:gd name="connsiteX10" fmla="*/ 904875 w 1613042"/>
                <a:gd name="connsiteY10" fmla="*/ 64213 h 750013"/>
                <a:gd name="connsiteX11" fmla="*/ 657546 w 1613042"/>
                <a:gd name="connsiteY11"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243013 w 1613042"/>
                <a:gd name="connsiteY6" fmla="*/ 464264 h 750013"/>
                <a:gd name="connsiteX7" fmla="*/ 1613042 w 1613042"/>
                <a:gd name="connsiteY7" fmla="*/ 421240 h 750013"/>
                <a:gd name="connsiteX8" fmla="*/ 1385888 w 1613042"/>
                <a:gd name="connsiteY8" fmla="*/ 264239 h 750013"/>
                <a:gd name="connsiteX9" fmla="*/ 1117635 w 1613042"/>
                <a:gd name="connsiteY9" fmla="*/ 140906 h 750013"/>
                <a:gd name="connsiteX10" fmla="*/ 904875 w 1613042"/>
                <a:gd name="connsiteY10" fmla="*/ 64213 h 750013"/>
                <a:gd name="connsiteX11" fmla="*/ 657546 w 1613042"/>
                <a:gd name="connsiteY11"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243013 w 1613042"/>
                <a:gd name="connsiteY6" fmla="*/ 464264 h 750013"/>
                <a:gd name="connsiteX7" fmla="*/ 1613042 w 1613042"/>
                <a:gd name="connsiteY7" fmla="*/ 421240 h 750013"/>
                <a:gd name="connsiteX8" fmla="*/ 1385888 w 1613042"/>
                <a:gd name="connsiteY8" fmla="*/ 264239 h 750013"/>
                <a:gd name="connsiteX9" fmla="*/ 1117635 w 1613042"/>
                <a:gd name="connsiteY9" fmla="*/ 140906 h 750013"/>
                <a:gd name="connsiteX10" fmla="*/ 904875 w 1613042"/>
                <a:gd name="connsiteY10" fmla="*/ 64213 h 750013"/>
                <a:gd name="connsiteX11" fmla="*/ 657546 w 1613042"/>
                <a:gd name="connsiteY11"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243013 w 1613042"/>
                <a:gd name="connsiteY6" fmla="*/ 464264 h 750013"/>
                <a:gd name="connsiteX7" fmla="*/ 1613042 w 1613042"/>
                <a:gd name="connsiteY7" fmla="*/ 421240 h 750013"/>
                <a:gd name="connsiteX8" fmla="*/ 1385888 w 1613042"/>
                <a:gd name="connsiteY8" fmla="*/ 264239 h 750013"/>
                <a:gd name="connsiteX9" fmla="*/ 1117635 w 1613042"/>
                <a:gd name="connsiteY9" fmla="*/ 140906 h 750013"/>
                <a:gd name="connsiteX10" fmla="*/ 904875 w 1613042"/>
                <a:gd name="connsiteY10" fmla="*/ 64213 h 750013"/>
                <a:gd name="connsiteX11" fmla="*/ 657546 w 1613042"/>
                <a:gd name="connsiteY11"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243013 w 1613042"/>
                <a:gd name="connsiteY6" fmla="*/ 464264 h 750013"/>
                <a:gd name="connsiteX7" fmla="*/ 1613042 w 1613042"/>
                <a:gd name="connsiteY7" fmla="*/ 421240 h 750013"/>
                <a:gd name="connsiteX8" fmla="*/ 1385888 w 1613042"/>
                <a:gd name="connsiteY8" fmla="*/ 264239 h 750013"/>
                <a:gd name="connsiteX9" fmla="*/ 1117635 w 1613042"/>
                <a:gd name="connsiteY9" fmla="*/ 140906 h 750013"/>
                <a:gd name="connsiteX10" fmla="*/ 904875 w 1613042"/>
                <a:gd name="connsiteY10" fmla="*/ 64213 h 750013"/>
                <a:gd name="connsiteX11" fmla="*/ 657546 w 1613042"/>
                <a:gd name="connsiteY11"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243013 w 1613042"/>
                <a:gd name="connsiteY6" fmla="*/ 464264 h 750013"/>
                <a:gd name="connsiteX7" fmla="*/ 1613042 w 1613042"/>
                <a:gd name="connsiteY7" fmla="*/ 421240 h 750013"/>
                <a:gd name="connsiteX8" fmla="*/ 1385888 w 1613042"/>
                <a:gd name="connsiteY8" fmla="*/ 264239 h 750013"/>
                <a:gd name="connsiteX9" fmla="*/ 1117635 w 1613042"/>
                <a:gd name="connsiteY9" fmla="*/ 140906 h 750013"/>
                <a:gd name="connsiteX10" fmla="*/ 904875 w 1613042"/>
                <a:gd name="connsiteY10" fmla="*/ 64213 h 750013"/>
                <a:gd name="connsiteX11" fmla="*/ 657546 w 1613042"/>
                <a:gd name="connsiteY11" fmla="*/ 0 h 750013"/>
                <a:gd name="connsiteX0" fmla="*/ 657546 w 1613042"/>
                <a:gd name="connsiteY0" fmla="*/ 0 h 754381"/>
                <a:gd name="connsiteX1" fmla="*/ 452438 w 1613042"/>
                <a:gd name="connsiteY1" fmla="*/ 126126 h 754381"/>
                <a:gd name="connsiteX2" fmla="*/ 265148 w 1613042"/>
                <a:gd name="connsiteY2" fmla="*/ 274257 h 754381"/>
                <a:gd name="connsiteX3" fmla="*/ 109538 w 1613042"/>
                <a:gd name="connsiteY3" fmla="*/ 488076 h 754381"/>
                <a:gd name="connsiteX4" fmla="*/ 0 w 1613042"/>
                <a:gd name="connsiteY4" fmla="*/ 750013 h 754381"/>
                <a:gd name="connsiteX5" fmla="*/ 400050 w 1613042"/>
                <a:gd name="connsiteY5" fmla="*/ 635714 h 754381"/>
                <a:gd name="connsiteX6" fmla="*/ 829423 w 1613042"/>
                <a:gd name="connsiteY6" fmla="*/ 534963 h 754381"/>
                <a:gd name="connsiteX7" fmla="*/ 1243013 w 1613042"/>
                <a:gd name="connsiteY7" fmla="*/ 464264 h 754381"/>
                <a:gd name="connsiteX8" fmla="*/ 1613042 w 1613042"/>
                <a:gd name="connsiteY8" fmla="*/ 421240 h 754381"/>
                <a:gd name="connsiteX9" fmla="*/ 1385888 w 1613042"/>
                <a:gd name="connsiteY9" fmla="*/ 264239 h 754381"/>
                <a:gd name="connsiteX10" fmla="*/ 1117635 w 1613042"/>
                <a:gd name="connsiteY10" fmla="*/ 140906 h 754381"/>
                <a:gd name="connsiteX11" fmla="*/ 904875 w 1613042"/>
                <a:gd name="connsiteY11" fmla="*/ 64213 h 754381"/>
                <a:gd name="connsiteX12" fmla="*/ 657546 w 1613042"/>
                <a:gd name="connsiteY12" fmla="*/ 0 h 754381"/>
                <a:gd name="connsiteX0" fmla="*/ 657546 w 1613042"/>
                <a:gd name="connsiteY0" fmla="*/ 0 h 754381"/>
                <a:gd name="connsiteX1" fmla="*/ 452438 w 1613042"/>
                <a:gd name="connsiteY1" fmla="*/ 126126 h 754381"/>
                <a:gd name="connsiteX2" fmla="*/ 265148 w 1613042"/>
                <a:gd name="connsiteY2" fmla="*/ 274257 h 754381"/>
                <a:gd name="connsiteX3" fmla="*/ 109538 w 1613042"/>
                <a:gd name="connsiteY3" fmla="*/ 488076 h 754381"/>
                <a:gd name="connsiteX4" fmla="*/ 0 w 1613042"/>
                <a:gd name="connsiteY4" fmla="*/ 750013 h 754381"/>
                <a:gd name="connsiteX5" fmla="*/ 400050 w 1613042"/>
                <a:gd name="connsiteY5" fmla="*/ 635714 h 754381"/>
                <a:gd name="connsiteX6" fmla="*/ 829423 w 1613042"/>
                <a:gd name="connsiteY6" fmla="*/ 534963 h 754381"/>
                <a:gd name="connsiteX7" fmla="*/ 1243013 w 1613042"/>
                <a:gd name="connsiteY7" fmla="*/ 464264 h 754381"/>
                <a:gd name="connsiteX8" fmla="*/ 1613042 w 1613042"/>
                <a:gd name="connsiteY8" fmla="*/ 421240 h 754381"/>
                <a:gd name="connsiteX9" fmla="*/ 1385888 w 1613042"/>
                <a:gd name="connsiteY9" fmla="*/ 264239 h 754381"/>
                <a:gd name="connsiteX10" fmla="*/ 1117635 w 1613042"/>
                <a:gd name="connsiteY10" fmla="*/ 140906 h 754381"/>
                <a:gd name="connsiteX11" fmla="*/ 904875 w 1613042"/>
                <a:gd name="connsiteY11" fmla="*/ 64213 h 754381"/>
                <a:gd name="connsiteX12" fmla="*/ 657546 w 1613042"/>
                <a:gd name="connsiteY12" fmla="*/ 0 h 754381"/>
                <a:gd name="connsiteX0" fmla="*/ 657546 w 1613042"/>
                <a:gd name="connsiteY0" fmla="*/ 0 h 759388"/>
                <a:gd name="connsiteX1" fmla="*/ 452438 w 1613042"/>
                <a:gd name="connsiteY1" fmla="*/ 126126 h 759388"/>
                <a:gd name="connsiteX2" fmla="*/ 265148 w 1613042"/>
                <a:gd name="connsiteY2" fmla="*/ 274257 h 759388"/>
                <a:gd name="connsiteX3" fmla="*/ 109538 w 1613042"/>
                <a:gd name="connsiteY3" fmla="*/ 488076 h 759388"/>
                <a:gd name="connsiteX4" fmla="*/ 0 w 1613042"/>
                <a:gd name="connsiteY4" fmla="*/ 750013 h 759388"/>
                <a:gd name="connsiteX5" fmla="*/ 400050 w 1613042"/>
                <a:gd name="connsiteY5" fmla="*/ 635714 h 759388"/>
                <a:gd name="connsiteX6" fmla="*/ 829423 w 1613042"/>
                <a:gd name="connsiteY6" fmla="*/ 534963 h 759388"/>
                <a:gd name="connsiteX7" fmla="*/ 1243013 w 1613042"/>
                <a:gd name="connsiteY7" fmla="*/ 464264 h 759388"/>
                <a:gd name="connsiteX8" fmla="*/ 1613042 w 1613042"/>
                <a:gd name="connsiteY8" fmla="*/ 421240 h 759388"/>
                <a:gd name="connsiteX9" fmla="*/ 1385888 w 1613042"/>
                <a:gd name="connsiteY9" fmla="*/ 264239 h 759388"/>
                <a:gd name="connsiteX10" fmla="*/ 1117635 w 1613042"/>
                <a:gd name="connsiteY10" fmla="*/ 140906 h 759388"/>
                <a:gd name="connsiteX11" fmla="*/ 904875 w 1613042"/>
                <a:gd name="connsiteY11" fmla="*/ 64213 h 759388"/>
                <a:gd name="connsiteX12" fmla="*/ 657546 w 1613042"/>
                <a:gd name="connsiteY12" fmla="*/ 0 h 759388"/>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3042" h="750013">
                  <a:moveTo>
                    <a:pt x="657546" y="0"/>
                  </a:moveTo>
                  <a:cubicBezTo>
                    <a:pt x="451430" y="123743"/>
                    <a:pt x="646426" y="6598"/>
                    <a:pt x="452438" y="126126"/>
                  </a:cubicBezTo>
                  <a:cubicBezTo>
                    <a:pt x="279882" y="259942"/>
                    <a:pt x="441361" y="130588"/>
                    <a:pt x="265148" y="274257"/>
                  </a:cubicBezTo>
                  <a:cubicBezTo>
                    <a:pt x="116663" y="482603"/>
                    <a:pt x="258504" y="282577"/>
                    <a:pt x="109538" y="488076"/>
                  </a:cubicBezTo>
                  <a:cubicBezTo>
                    <a:pt x="1054" y="745962"/>
                    <a:pt x="106238" y="497724"/>
                    <a:pt x="0" y="750013"/>
                  </a:cubicBezTo>
                  <a:cubicBezTo>
                    <a:pt x="378618" y="648413"/>
                    <a:pt x="14163" y="747756"/>
                    <a:pt x="400050" y="635714"/>
                  </a:cubicBezTo>
                  <a:cubicBezTo>
                    <a:pt x="814637" y="537836"/>
                    <a:pt x="417218" y="630460"/>
                    <a:pt x="829423" y="534963"/>
                  </a:cubicBezTo>
                  <a:cubicBezTo>
                    <a:pt x="1221535" y="466701"/>
                    <a:pt x="831423" y="530843"/>
                    <a:pt x="1243013" y="464264"/>
                  </a:cubicBezTo>
                  <a:cubicBezTo>
                    <a:pt x="1602216" y="421498"/>
                    <a:pt x="1262206" y="467278"/>
                    <a:pt x="1613042" y="421240"/>
                  </a:cubicBezTo>
                  <a:cubicBezTo>
                    <a:pt x="1397810" y="276107"/>
                    <a:pt x="1599426" y="408592"/>
                    <a:pt x="1385888" y="264239"/>
                  </a:cubicBezTo>
                  <a:cubicBezTo>
                    <a:pt x="1136633" y="148461"/>
                    <a:pt x="1368460" y="250443"/>
                    <a:pt x="1117635" y="140906"/>
                  </a:cubicBezTo>
                  <a:cubicBezTo>
                    <a:pt x="914677" y="68701"/>
                    <a:pt x="1105381" y="135322"/>
                    <a:pt x="904875" y="64213"/>
                  </a:cubicBezTo>
                  <a:cubicBezTo>
                    <a:pt x="661506" y="-2134"/>
                    <a:pt x="890909" y="62706"/>
                    <a:pt x="657546" y="0"/>
                  </a:cubicBezTo>
                  <a:close/>
                </a:path>
              </a:pathLst>
            </a:custGeom>
            <a:solidFill>
              <a:srgbClr val="FFFF00"/>
            </a:solidFill>
            <a:ln w="254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sp>
          <p:nvSpPr>
            <p:cNvPr id="48" name="Freeform 47"/>
            <p:cNvSpPr/>
            <p:nvPr/>
          </p:nvSpPr>
          <p:spPr bwMode="auto">
            <a:xfrm>
              <a:off x="7343772" y="2957513"/>
              <a:ext cx="857250" cy="385763"/>
            </a:xfrm>
            <a:custGeom>
              <a:avLst/>
              <a:gdLst>
                <a:gd name="connsiteX0" fmla="*/ 0 w 857250"/>
                <a:gd name="connsiteY0" fmla="*/ 133350 h 385763"/>
                <a:gd name="connsiteX1" fmla="*/ 576262 w 857250"/>
                <a:gd name="connsiteY1" fmla="*/ 385763 h 385763"/>
                <a:gd name="connsiteX2" fmla="*/ 857250 w 857250"/>
                <a:gd name="connsiteY2" fmla="*/ 0 h 385763"/>
                <a:gd name="connsiteX3" fmla="*/ 0 w 857250"/>
                <a:gd name="connsiteY3" fmla="*/ 133350 h 385763"/>
              </a:gdLst>
              <a:ahLst/>
              <a:cxnLst>
                <a:cxn ang="0">
                  <a:pos x="connsiteX0" y="connsiteY0"/>
                </a:cxn>
                <a:cxn ang="0">
                  <a:pos x="connsiteX1" y="connsiteY1"/>
                </a:cxn>
                <a:cxn ang="0">
                  <a:pos x="connsiteX2" y="connsiteY2"/>
                </a:cxn>
                <a:cxn ang="0">
                  <a:pos x="connsiteX3" y="connsiteY3"/>
                </a:cxn>
              </a:cxnLst>
              <a:rect l="l" t="t" r="r" b="b"/>
              <a:pathLst>
                <a:path w="857250" h="385763">
                  <a:moveTo>
                    <a:pt x="0" y="133350"/>
                  </a:moveTo>
                  <a:lnTo>
                    <a:pt x="576262" y="385763"/>
                  </a:lnTo>
                  <a:lnTo>
                    <a:pt x="857250" y="0"/>
                  </a:lnTo>
                  <a:lnTo>
                    <a:pt x="0" y="133350"/>
                  </a:lnTo>
                  <a:close/>
                </a:path>
              </a:pathLst>
            </a:custGeom>
            <a:solidFill>
              <a:srgbClr val="FFFF00"/>
            </a:solidFill>
            <a:ln w="0" cap="flat" cmpd="sng" algn="ctr">
              <a:solidFill>
                <a:srgbClr val="00B05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2" name="Freeform 51"/>
            <p:cNvSpPr/>
            <p:nvPr/>
          </p:nvSpPr>
          <p:spPr bwMode="auto">
            <a:xfrm>
              <a:off x="7196137" y="3217069"/>
              <a:ext cx="433387" cy="230981"/>
            </a:xfrm>
            <a:custGeom>
              <a:avLst/>
              <a:gdLst>
                <a:gd name="connsiteX0" fmla="*/ 0 w 857250"/>
                <a:gd name="connsiteY0" fmla="*/ 133350 h 385763"/>
                <a:gd name="connsiteX1" fmla="*/ 576262 w 857250"/>
                <a:gd name="connsiteY1" fmla="*/ 385763 h 385763"/>
                <a:gd name="connsiteX2" fmla="*/ 857250 w 857250"/>
                <a:gd name="connsiteY2" fmla="*/ 0 h 385763"/>
                <a:gd name="connsiteX3" fmla="*/ 0 w 857250"/>
                <a:gd name="connsiteY3" fmla="*/ 133350 h 385763"/>
                <a:gd name="connsiteX0" fmla="*/ 0 w 576262"/>
                <a:gd name="connsiteY0" fmla="*/ 64293 h 316706"/>
                <a:gd name="connsiteX1" fmla="*/ 576262 w 576262"/>
                <a:gd name="connsiteY1" fmla="*/ 316706 h 316706"/>
                <a:gd name="connsiteX2" fmla="*/ 381000 w 576262"/>
                <a:gd name="connsiteY2" fmla="*/ 0 h 316706"/>
                <a:gd name="connsiteX3" fmla="*/ 0 w 576262"/>
                <a:gd name="connsiteY3" fmla="*/ 64293 h 316706"/>
                <a:gd name="connsiteX0" fmla="*/ 0 w 576262"/>
                <a:gd name="connsiteY0" fmla="*/ 85724 h 338137"/>
                <a:gd name="connsiteX1" fmla="*/ 576262 w 576262"/>
                <a:gd name="connsiteY1" fmla="*/ 338137 h 338137"/>
                <a:gd name="connsiteX2" fmla="*/ 447675 w 576262"/>
                <a:gd name="connsiteY2" fmla="*/ 0 h 338137"/>
                <a:gd name="connsiteX3" fmla="*/ 0 w 576262"/>
                <a:gd name="connsiteY3" fmla="*/ 85724 h 338137"/>
                <a:gd name="connsiteX0" fmla="*/ 0 w 447675"/>
                <a:gd name="connsiteY0" fmla="*/ 85724 h 235743"/>
                <a:gd name="connsiteX1" fmla="*/ 321468 w 447675"/>
                <a:gd name="connsiteY1" fmla="*/ 235743 h 235743"/>
                <a:gd name="connsiteX2" fmla="*/ 447675 w 447675"/>
                <a:gd name="connsiteY2" fmla="*/ 0 h 235743"/>
                <a:gd name="connsiteX3" fmla="*/ 0 w 447675"/>
                <a:gd name="connsiteY3" fmla="*/ 85724 h 235743"/>
                <a:gd name="connsiteX0" fmla="*/ 0 w 447675"/>
                <a:gd name="connsiteY0" fmla="*/ 85724 h 233362"/>
                <a:gd name="connsiteX1" fmla="*/ 316705 w 447675"/>
                <a:gd name="connsiteY1" fmla="*/ 233362 h 233362"/>
                <a:gd name="connsiteX2" fmla="*/ 447675 w 447675"/>
                <a:gd name="connsiteY2" fmla="*/ 0 h 233362"/>
                <a:gd name="connsiteX3" fmla="*/ 0 w 447675"/>
                <a:gd name="connsiteY3" fmla="*/ 85724 h 233362"/>
                <a:gd name="connsiteX0" fmla="*/ 0 w 433387"/>
                <a:gd name="connsiteY0" fmla="*/ 83343 h 230981"/>
                <a:gd name="connsiteX1" fmla="*/ 316705 w 433387"/>
                <a:gd name="connsiteY1" fmla="*/ 230981 h 230981"/>
                <a:gd name="connsiteX2" fmla="*/ 433387 w 433387"/>
                <a:gd name="connsiteY2" fmla="*/ 0 h 230981"/>
                <a:gd name="connsiteX3" fmla="*/ 0 w 433387"/>
                <a:gd name="connsiteY3" fmla="*/ 83343 h 230981"/>
              </a:gdLst>
              <a:ahLst/>
              <a:cxnLst>
                <a:cxn ang="0">
                  <a:pos x="connsiteX0" y="connsiteY0"/>
                </a:cxn>
                <a:cxn ang="0">
                  <a:pos x="connsiteX1" y="connsiteY1"/>
                </a:cxn>
                <a:cxn ang="0">
                  <a:pos x="connsiteX2" y="connsiteY2"/>
                </a:cxn>
                <a:cxn ang="0">
                  <a:pos x="connsiteX3" y="connsiteY3"/>
                </a:cxn>
              </a:cxnLst>
              <a:rect l="l" t="t" r="r" b="b"/>
              <a:pathLst>
                <a:path w="433387" h="230981">
                  <a:moveTo>
                    <a:pt x="0" y="83343"/>
                  </a:moveTo>
                  <a:lnTo>
                    <a:pt x="316705" y="230981"/>
                  </a:lnTo>
                  <a:lnTo>
                    <a:pt x="433387" y="0"/>
                  </a:lnTo>
                  <a:lnTo>
                    <a:pt x="0" y="83343"/>
                  </a:lnTo>
                  <a:close/>
                </a:path>
              </a:pathLst>
            </a:custGeom>
            <a:solidFill>
              <a:srgbClr val="FFFF00"/>
            </a:solidFill>
            <a:ln w="0" cap="flat" cmpd="sng" algn="ctr">
              <a:solidFill>
                <a:srgbClr val="00B05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3" name="Freeform 52"/>
            <p:cNvSpPr/>
            <p:nvPr/>
          </p:nvSpPr>
          <p:spPr bwMode="auto">
            <a:xfrm>
              <a:off x="8072437" y="3074194"/>
              <a:ext cx="390525" cy="204787"/>
            </a:xfrm>
            <a:custGeom>
              <a:avLst/>
              <a:gdLst>
                <a:gd name="connsiteX0" fmla="*/ 0 w 857250"/>
                <a:gd name="connsiteY0" fmla="*/ 133350 h 385763"/>
                <a:gd name="connsiteX1" fmla="*/ 576262 w 857250"/>
                <a:gd name="connsiteY1" fmla="*/ 385763 h 385763"/>
                <a:gd name="connsiteX2" fmla="*/ 857250 w 857250"/>
                <a:gd name="connsiteY2" fmla="*/ 0 h 385763"/>
                <a:gd name="connsiteX3" fmla="*/ 0 w 857250"/>
                <a:gd name="connsiteY3" fmla="*/ 133350 h 385763"/>
                <a:gd name="connsiteX0" fmla="*/ 0 w 576262"/>
                <a:gd name="connsiteY0" fmla="*/ 64293 h 316706"/>
                <a:gd name="connsiteX1" fmla="*/ 576262 w 576262"/>
                <a:gd name="connsiteY1" fmla="*/ 316706 h 316706"/>
                <a:gd name="connsiteX2" fmla="*/ 381000 w 576262"/>
                <a:gd name="connsiteY2" fmla="*/ 0 h 316706"/>
                <a:gd name="connsiteX3" fmla="*/ 0 w 576262"/>
                <a:gd name="connsiteY3" fmla="*/ 64293 h 316706"/>
                <a:gd name="connsiteX0" fmla="*/ 0 w 576262"/>
                <a:gd name="connsiteY0" fmla="*/ 85724 h 338137"/>
                <a:gd name="connsiteX1" fmla="*/ 576262 w 576262"/>
                <a:gd name="connsiteY1" fmla="*/ 338137 h 338137"/>
                <a:gd name="connsiteX2" fmla="*/ 447675 w 576262"/>
                <a:gd name="connsiteY2" fmla="*/ 0 h 338137"/>
                <a:gd name="connsiteX3" fmla="*/ 0 w 576262"/>
                <a:gd name="connsiteY3" fmla="*/ 85724 h 338137"/>
                <a:gd name="connsiteX0" fmla="*/ 0 w 447675"/>
                <a:gd name="connsiteY0" fmla="*/ 85724 h 235743"/>
                <a:gd name="connsiteX1" fmla="*/ 321468 w 447675"/>
                <a:gd name="connsiteY1" fmla="*/ 235743 h 235743"/>
                <a:gd name="connsiteX2" fmla="*/ 447675 w 447675"/>
                <a:gd name="connsiteY2" fmla="*/ 0 h 235743"/>
                <a:gd name="connsiteX3" fmla="*/ 0 w 447675"/>
                <a:gd name="connsiteY3" fmla="*/ 85724 h 235743"/>
                <a:gd name="connsiteX0" fmla="*/ 0 w 447675"/>
                <a:gd name="connsiteY0" fmla="*/ 85724 h 233362"/>
                <a:gd name="connsiteX1" fmla="*/ 316705 w 447675"/>
                <a:gd name="connsiteY1" fmla="*/ 233362 h 233362"/>
                <a:gd name="connsiteX2" fmla="*/ 447675 w 447675"/>
                <a:gd name="connsiteY2" fmla="*/ 0 h 233362"/>
                <a:gd name="connsiteX3" fmla="*/ 0 w 447675"/>
                <a:gd name="connsiteY3" fmla="*/ 85724 h 233362"/>
                <a:gd name="connsiteX0" fmla="*/ 0 w 457200"/>
                <a:gd name="connsiteY0" fmla="*/ 57149 h 204787"/>
                <a:gd name="connsiteX1" fmla="*/ 316705 w 457200"/>
                <a:gd name="connsiteY1" fmla="*/ 204787 h 204787"/>
                <a:gd name="connsiteX2" fmla="*/ 457200 w 457200"/>
                <a:gd name="connsiteY2" fmla="*/ 0 h 204787"/>
                <a:gd name="connsiteX3" fmla="*/ 0 w 457200"/>
                <a:gd name="connsiteY3" fmla="*/ 57149 h 204787"/>
                <a:gd name="connsiteX0" fmla="*/ 0 w 388144"/>
                <a:gd name="connsiteY0" fmla="*/ 64292 h 204787"/>
                <a:gd name="connsiteX1" fmla="*/ 247649 w 388144"/>
                <a:gd name="connsiteY1" fmla="*/ 204787 h 204787"/>
                <a:gd name="connsiteX2" fmla="*/ 388144 w 388144"/>
                <a:gd name="connsiteY2" fmla="*/ 0 h 204787"/>
                <a:gd name="connsiteX3" fmla="*/ 0 w 388144"/>
                <a:gd name="connsiteY3" fmla="*/ 64292 h 204787"/>
                <a:gd name="connsiteX0" fmla="*/ 0 w 388144"/>
                <a:gd name="connsiteY0" fmla="*/ 61911 h 204787"/>
                <a:gd name="connsiteX1" fmla="*/ 247649 w 388144"/>
                <a:gd name="connsiteY1" fmla="*/ 204787 h 204787"/>
                <a:gd name="connsiteX2" fmla="*/ 388144 w 388144"/>
                <a:gd name="connsiteY2" fmla="*/ 0 h 204787"/>
                <a:gd name="connsiteX3" fmla="*/ 0 w 388144"/>
                <a:gd name="connsiteY3" fmla="*/ 61911 h 204787"/>
                <a:gd name="connsiteX0" fmla="*/ 0 w 390525"/>
                <a:gd name="connsiteY0" fmla="*/ 61911 h 204787"/>
                <a:gd name="connsiteX1" fmla="*/ 250030 w 390525"/>
                <a:gd name="connsiteY1" fmla="*/ 204787 h 204787"/>
                <a:gd name="connsiteX2" fmla="*/ 390525 w 390525"/>
                <a:gd name="connsiteY2" fmla="*/ 0 h 204787"/>
                <a:gd name="connsiteX3" fmla="*/ 0 w 390525"/>
                <a:gd name="connsiteY3" fmla="*/ 61911 h 204787"/>
              </a:gdLst>
              <a:ahLst/>
              <a:cxnLst>
                <a:cxn ang="0">
                  <a:pos x="connsiteX0" y="connsiteY0"/>
                </a:cxn>
                <a:cxn ang="0">
                  <a:pos x="connsiteX1" y="connsiteY1"/>
                </a:cxn>
                <a:cxn ang="0">
                  <a:pos x="connsiteX2" y="connsiteY2"/>
                </a:cxn>
                <a:cxn ang="0">
                  <a:pos x="connsiteX3" y="connsiteY3"/>
                </a:cxn>
              </a:cxnLst>
              <a:rect l="l" t="t" r="r" b="b"/>
              <a:pathLst>
                <a:path w="390525" h="204787">
                  <a:moveTo>
                    <a:pt x="0" y="61911"/>
                  </a:moveTo>
                  <a:lnTo>
                    <a:pt x="250030" y="204787"/>
                  </a:lnTo>
                  <a:lnTo>
                    <a:pt x="390525" y="0"/>
                  </a:lnTo>
                  <a:lnTo>
                    <a:pt x="0" y="61911"/>
                  </a:lnTo>
                  <a:close/>
                </a:path>
              </a:pathLst>
            </a:custGeom>
            <a:solidFill>
              <a:srgbClr val="FFFF00"/>
            </a:solidFill>
            <a:ln w="0" cap="flat" cmpd="sng" algn="ctr">
              <a:solidFill>
                <a:srgbClr val="00B05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4" name="Freeform 53"/>
            <p:cNvSpPr/>
            <p:nvPr/>
          </p:nvSpPr>
          <p:spPr bwMode="auto">
            <a:xfrm>
              <a:off x="7539038" y="2874169"/>
              <a:ext cx="438150" cy="147635"/>
            </a:xfrm>
            <a:custGeom>
              <a:avLst/>
              <a:gdLst>
                <a:gd name="connsiteX0" fmla="*/ 0 w 857250"/>
                <a:gd name="connsiteY0" fmla="*/ 133350 h 385763"/>
                <a:gd name="connsiteX1" fmla="*/ 576262 w 857250"/>
                <a:gd name="connsiteY1" fmla="*/ 385763 h 385763"/>
                <a:gd name="connsiteX2" fmla="*/ 857250 w 857250"/>
                <a:gd name="connsiteY2" fmla="*/ 0 h 385763"/>
                <a:gd name="connsiteX3" fmla="*/ 0 w 857250"/>
                <a:gd name="connsiteY3" fmla="*/ 133350 h 385763"/>
                <a:gd name="connsiteX0" fmla="*/ 0 w 576262"/>
                <a:gd name="connsiteY0" fmla="*/ 64293 h 316706"/>
                <a:gd name="connsiteX1" fmla="*/ 576262 w 576262"/>
                <a:gd name="connsiteY1" fmla="*/ 316706 h 316706"/>
                <a:gd name="connsiteX2" fmla="*/ 381000 w 576262"/>
                <a:gd name="connsiteY2" fmla="*/ 0 h 316706"/>
                <a:gd name="connsiteX3" fmla="*/ 0 w 576262"/>
                <a:gd name="connsiteY3" fmla="*/ 64293 h 316706"/>
                <a:gd name="connsiteX0" fmla="*/ 0 w 576262"/>
                <a:gd name="connsiteY0" fmla="*/ 85724 h 338137"/>
                <a:gd name="connsiteX1" fmla="*/ 576262 w 576262"/>
                <a:gd name="connsiteY1" fmla="*/ 338137 h 338137"/>
                <a:gd name="connsiteX2" fmla="*/ 447675 w 576262"/>
                <a:gd name="connsiteY2" fmla="*/ 0 h 338137"/>
                <a:gd name="connsiteX3" fmla="*/ 0 w 576262"/>
                <a:gd name="connsiteY3" fmla="*/ 85724 h 338137"/>
                <a:gd name="connsiteX0" fmla="*/ 0 w 447675"/>
                <a:gd name="connsiteY0" fmla="*/ 85724 h 235743"/>
                <a:gd name="connsiteX1" fmla="*/ 321468 w 447675"/>
                <a:gd name="connsiteY1" fmla="*/ 235743 h 235743"/>
                <a:gd name="connsiteX2" fmla="*/ 447675 w 447675"/>
                <a:gd name="connsiteY2" fmla="*/ 0 h 235743"/>
                <a:gd name="connsiteX3" fmla="*/ 0 w 447675"/>
                <a:gd name="connsiteY3" fmla="*/ 85724 h 235743"/>
                <a:gd name="connsiteX0" fmla="*/ 0 w 447675"/>
                <a:gd name="connsiteY0" fmla="*/ 85724 h 233362"/>
                <a:gd name="connsiteX1" fmla="*/ 316705 w 447675"/>
                <a:gd name="connsiteY1" fmla="*/ 233362 h 233362"/>
                <a:gd name="connsiteX2" fmla="*/ 447675 w 447675"/>
                <a:gd name="connsiteY2" fmla="*/ 0 h 233362"/>
                <a:gd name="connsiteX3" fmla="*/ 0 w 447675"/>
                <a:gd name="connsiteY3" fmla="*/ 85724 h 233362"/>
                <a:gd name="connsiteX0" fmla="*/ 0 w 457200"/>
                <a:gd name="connsiteY0" fmla="*/ 57149 h 204787"/>
                <a:gd name="connsiteX1" fmla="*/ 316705 w 457200"/>
                <a:gd name="connsiteY1" fmla="*/ 204787 h 204787"/>
                <a:gd name="connsiteX2" fmla="*/ 457200 w 457200"/>
                <a:gd name="connsiteY2" fmla="*/ 0 h 204787"/>
                <a:gd name="connsiteX3" fmla="*/ 0 w 457200"/>
                <a:gd name="connsiteY3" fmla="*/ 57149 h 204787"/>
                <a:gd name="connsiteX0" fmla="*/ 0 w 388144"/>
                <a:gd name="connsiteY0" fmla="*/ 64292 h 204787"/>
                <a:gd name="connsiteX1" fmla="*/ 247649 w 388144"/>
                <a:gd name="connsiteY1" fmla="*/ 204787 h 204787"/>
                <a:gd name="connsiteX2" fmla="*/ 388144 w 388144"/>
                <a:gd name="connsiteY2" fmla="*/ 0 h 204787"/>
                <a:gd name="connsiteX3" fmla="*/ 0 w 388144"/>
                <a:gd name="connsiteY3" fmla="*/ 64292 h 204787"/>
                <a:gd name="connsiteX0" fmla="*/ 0 w 388144"/>
                <a:gd name="connsiteY0" fmla="*/ 61911 h 204787"/>
                <a:gd name="connsiteX1" fmla="*/ 247649 w 388144"/>
                <a:gd name="connsiteY1" fmla="*/ 204787 h 204787"/>
                <a:gd name="connsiteX2" fmla="*/ 388144 w 388144"/>
                <a:gd name="connsiteY2" fmla="*/ 0 h 204787"/>
                <a:gd name="connsiteX3" fmla="*/ 0 w 388144"/>
                <a:gd name="connsiteY3" fmla="*/ 61911 h 204787"/>
                <a:gd name="connsiteX0" fmla="*/ 0 w 438150"/>
                <a:gd name="connsiteY0" fmla="*/ 66673 h 209549"/>
                <a:gd name="connsiteX1" fmla="*/ 247649 w 438150"/>
                <a:gd name="connsiteY1" fmla="*/ 209549 h 209549"/>
                <a:gd name="connsiteX2" fmla="*/ 438150 w 438150"/>
                <a:gd name="connsiteY2" fmla="*/ 0 h 209549"/>
                <a:gd name="connsiteX3" fmla="*/ 0 w 438150"/>
                <a:gd name="connsiteY3" fmla="*/ 66673 h 209549"/>
                <a:gd name="connsiteX0" fmla="*/ 0 w 438150"/>
                <a:gd name="connsiteY0" fmla="*/ 66673 h 152399"/>
                <a:gd name="connsiteX1" fmla="*/ 271461 w 438150"/>
                <a:gd name="connsiteY1" fmla="*/ 152399 h 152399"/>
                <a:gd name="connsiteX2" fmla="*/ 438150 w 438150"/>
                <a:gd name="connsiteY2" fmla="*/ 0 h 152399"/>
                <a:gd name="connsiteX3" fmla="*/ 0 w 438150"/>
                <a:gd name="connsiteY3" fmla="*/ 66673 h 152399"/>
                <a:gd name="connsiteX0" fmla="*/ 0 w 438150"/>
                <a:gd name="connsiteY0" fmla="*/ 66673 h 150017"/>
                <a:gd name="connsiteX1" fmla="*/ 271461 w 438150"/>
                <a:gd name="connsiteY1" fmla="*/ 150017 h 150017"/>
                <a:gd name="connsiteX2" fmla="*/ 438150 w 438150"/>
                <a:gd name="connsiteY2" fmla="*/ 0 h 150017"/>
                <a:gd name="connsiteX3" fmla="*/ 0 w 438150"/>
                <a:gd name="connsiteY3" fmla="*/ 66673 h 150017"/>
                <a:gd name="connsiteX0" fmla="*/ 0 w 438150"/>
                <a:gd name="connsiteY0" fmla="*/ 66673 h 147635"/>
                <a:gd name="connsiteX1" fmla="*/ 269080 w 438150"/>
                <a:gd name="connsiteY1" fmla="*/ 147635 h 147635"/>
                <a:gd name="connsiteX2" fmla="*/ 438150 w 438150"/>
                <a:gd name="connsiteY2" fmla="*/ 0 h 147635"/>
                <a:gd name="connsiteX3" fmla="*/ 0 w 438150"/>
                <a:gd name="connsiteY3" fmla="*/ 66673 h 147635"/>
              </a:gdLst>
              <a:ahLst/>
              <a:cxnLst>
                <a:cxn ang="0">
                  <a:pos x="connsiteX0" y="connsiteY0"/>
                </a:cxn>
                <a:cxn ang="0">
                  <a:pos x="connsiteX1" y="connsiteY1"/>
                </a:cxn>
                <a:cxn ang="0">
                  <a:pos x="connsiteX2" y="connsiteY2"/>
                </a:cxn>
                <a:cxn ang="0">
                  <a:pos x="connsiteX3" y="connsiteY3"/>
                </a:cxn>
              </a:cxnLst>
              <a:rect l="l" t="t" r="r" b="b"/>
              <a:pathLst>
                <a:path w="438150" h="147635">
                  <a:moveTo>
                    <a:pt x="0" y="66673"/>
                  </a:moveTo>
                  <a:lnTo>
                    <a:pt x="269080" y="147635"/>
                  </a:lnTo>
                  <a:lnTo>
                    <a:pt x="438150" y="0"/>
                  </a:lnTo>
                  <a:lnTo>
                    <a:pt x="0" y="66673"/>
                  </a:lnTo>
                  <a:close/>
                </a:path>
              </a:pathLst>
            </a:custGeom>
            <a:solidFill>
              <a:srgbClr val="FFFF00"/>
            </a:solidFill>
            <a:ln w="0" cap="flat" cmpd="sng" algn="ctr">
              <a:solidFill>
                <a:srgbClr val="00B05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5" name="Freeform 54"/>
            <p:cNvSpPr/>
            <p:nvPr/>
          </p:nvSpPr>
          <p:spPr bwMode="auto">
            <a:xfrm flipV="1">
              <a:off x="7629525" y="3021807"/>
              <a:ext cx="445294" cy="197644"/>
            </a:xfrm>
            <a:custGeom>
              <a:avLst/>
              <a:gdLst>
                <a:gd name="connsiteX0" fmla="*/ 0 w 857250"/>
                <a:gd name="connsiteY0" fmla="*/ 133350 h 385763"/>
                <a:gd name="connsiteX1" fmla="*/ 576262 w 857250"/>
                <a:gd name="connsiteY1" fmla="*/ 385763 h 385763"/>
                <a:gd name="connsiteX2" fmla="*/ 857250 w 857250"/>
                <a:gd name="connsiteY2" fmla="*/ 0 h 385763"/>
                <a:gd name="connsiteX3" fmla="*/ 0 w 857250"/>
                <a:gd name="connsiteY3" fmla="*/ 133350 h 385763"/>
                <a:gd name="connsiteX0" fmla="*/ 0 w 576262"/>
                <a:gd name="connsiteY0" fmla="*/ 64293 h 316706"/>
                <a:gd name="connsiteX1" fmla="*/ 576262 w 576262"/>
                <a:gd name="connsiteY1" fmla="*/ 316706 h 316706"/>
                <a:gd name="connsiteX2" fmla="*/ 381000 w 576262"/>
                <a:gd name="connsiteY2" fmla="*/ 0 h 316706"/>
                <a:gd name="connsiteX3" fmla="*/ 0 w 576262"/>
                <a:gd name="connsiteY3" fmla="*/ 64293 h 316706"/>
                <a:gd name="connsiteX0" fmla="*/ 0 w 576262"/>
                <a:gd name="connsiteY0" fmla="*/ 85724 h 338137"/>
                <a:gd name="connsiteX1" fmla="*/ 576262 w 576262"/>
                <a:gd name="connsiteY1" fmla="*/ 338137 h 338137"/>
                <a:gd name="connsiteX2" fmla="*/ 447675 w 576262"/>
                <a:gd name="connsiteY2" fmla="*/ 0 h 338137"/>
                <a:gd name="connsiteX3" fmla="*/ 0 w 576262"/>
                <a:gd name="connsiteY3" fmla="*/ 85724 h 338137"/>
                <a:gd name="connsiteX0" fmla="*/ 0 w 447675"/>
                <a:gd name="connsiteY0" fmla="*/ 85724 h 235743"/>
                <a:gd name="connsiteX1" fmla="*/ 321468 w 447675"/>
                <a:gd name="connsiteY1" fmla="*/ 235743 h 235743"/>
                <a:gd name="connsiteX2" fmla="*/ 447675 w 447675"/>
                <a:gd name="connsiteY2" fmla="*/ 0 h 235743"/>
                <a:gd name="connsiteX3" fmla="*/ 0 w 447675"/>
                <a:gd name="connsiteY3" fmla="*/ 85724 h 235743"/>
                <a:gd name="connsiteX0" fmla="*/ 0 w 447675"/>
                <a:gd name="connsiteY0" fmla="*/ 85724 h 233362"/>
                <a:gd name="connsiteX1" fmla="*/ 316705 w 447675"/>
                <a:gd name="connsiteY1" fmla="*/ 233362 h 233362"/>
                <a:gd name="connsiteX2" fmla="*/ 447675 w 447675"/>
                <a:gd name="connsiteY2" fmla="*/ 0 h 233362"/>
                <a:gd name="connsiteX3" fmla="*/ 0 w 447675"/>
                <a:gd name="connsiteY3" fmla="*/ 85724 h 233362"/>
                <a:gd name="connsiteX0" fmla="*/ 0 w 457200"/>
                <a:gd name="connsiteY0" fmla="*/ 57149 h 204787"/>
                <a:gd name="connsiteX1" fmla="*/ 316705 w 457200"/>
                <a:gd name="connsiteY1" fmla="*/ 204787 h 204787"/>
                <a:gd name="connsiteX2" fmla="*/ 457200 w 457200"/>
                <a:gd name="connsiteY2" fmla="*/ 0 h 204787"/>
                <a:gd name="connsiteX3" fmla="*/ 0 w 457200"/>
                <a:gd name="connsiteY3" fmla="*/ 57149 h 204787"/>
                <a:gd name="connsiteX0" fmla="*/ 0 w 388144"/>
                <a:gd name="connsiteY0" fmla="*/ 64292 h 204787"/>
                <a:gd name="connsiteX1" fmla="*/ 247649 w 388144"/>
                <a:gd name="connsiteY1" fmla="*/ 204787 h 204787"/>
                <a:gd name="connsiteX2" fmla="*/ 388144 w 388144"/>
                <a:gd name="connsiteY2" fmla="*/ 0 h 204787"/>
                <a:gd name="connsiteX3" fmla="*/ 0 w 388144"/>
                <a:gd name="connsiteY3" fmla="*/ 64292 h 204787"/>
                <a:gd name="connsiteX0" fmla="*/ 0 w 388144"/>
                <a:gd name="connsiteY0" fmla="*/ 61911 h 204787"/>
                <a:gd name="connsiteX1" fmla="*/ 247649 w 388144"/>
                <a:gd name="connsiteY1" fmla="*/ 204787 h 204787"/>
                <a:gd name="connsiteX2" fmla="*/ 388144 w 388144"/>
                <a:gd name="connsiteY2" fmla="*/ 0 h 204787"/>
                <a:gd name="connsiteX3" fmla="*/ 0 w 388144"/>
                <a:gd name="connsiteY3" fmla="*/ 61911 h 204787"/>
                <a:gd name="connsiteX0" fmla="*/ 0 w 438150"/>
                <a:gd name="connsiteY0" fmla="*/ 66673 h 209549"/>
                <a:gd name="connsiteX1" fmla="*/ 247649 w 438150"/>
                <a:gd name="connsiteY1" fmla="*/ 209549 h 209549"/>
                <a:gd name="connsiteX2" fmla="*/ 438150 w 438150"/>
                <a:gd name="connsiteY2" fmla="*/ 0 h 209549"/>
                <a:gd name="connsiteX3" fmla="*/ 0 w 438150"/>
                <a:gd name="connsiteY3" fmla="*/ 66673 h 209549"/>
                <a:gd name="connsiteX0" fmla="*/ 0 w 438150"/>
                <a:gd name="connsiteY0" fmla="*/ 66673 h 152399"/>
                <a:gd name="connsiteX1" fmla="*/ 271461 w 438150"/>
                <a:gd name="connsiteY1" fmla="*/ 152399 h 152399"/>
                <a:gd name="connsiteX2" fmla="*/ 438150 w 438150"/>
                <a:gd name="connsiteY2" fmla="*/ 0 h 152399"/>
                <a:gd name="connsiteX3" fmla="*/ 0 w 438150"/>
                <a:gd name="connsiteY3" fmla="*/ 66673 h 152399"/>
                <a:gd name="connsiteX0" fmla="*/ 0 w 438150"/>
                <a:gd name="connsiteY0" fmla="*/ 66673 h 150017"/>
                <a:gd name="connsiteX1" fmla="*/ 271461 w 438150"/>
                <a:gd name="connsiteY1" fmla="*/ 150017 h 150017"/>
                <a:gd name="connsiteX2" fmla="*/ 438150 w 438150"/>
                <a:gd name="connsiteY2" fmla="*/ 0 h 150017"/>
                <a:gd name="connsiteX3" fmla="*/ 0 w 438150"/>
                <a:gd name="connsiteY3" fmla="*/ 66673 h 150017"/>
                <a:gd name="connsiteX0" fmla="*/ 0 w 497682"/>
                <a:gd name="connsiteY0" fmla="*/ 0 h 195263"/>
                <a:gd name="connsiteX1" fmla="*/ 330993 w 497682"/>
                <a:gd name="connsiteY1" fmla="*/ 195263 h 195263"/>
                <a:gd name="connsiteX2" fmla="*/ 497682 w 497682"/>
                <a:gd name="connsiteY2" fmla="*/ 45246 h 195263"/>
                <a:gd name="connsiteX3" fmla="*/ 0 w 497682"/>
                <a:gd name="connsiteY3" fmla="*/ 0 h 195263"/>
                <a:gd name="connsiteX0" fmla="*/ 0 w 497682"/>
                <a:gd name="connsiteY0" fmla="*/ 0 h 195263"/>
                <a:gd name="connsiteX1" fmla="*/ 180974 w 497682"/>
                <a:gd name="connsiteY1" fmla="*/ 195263 h 195263"/>
                <a:gd name="connsiteX2" fmla="*/ 497682 w 497682"/>
                <a:gd name="connsiteY2" fmla="*/ 45246 h 195263"/>
                <a:gd name="connsiteX3" fmla="*/ 0 w 497682"/>
                <a:gd name="connsiteY3" fmla="*/ 0 h 195263"/>
                <a:gd name="connsiteX0" fmla="*/ 0 w 497682"/>
                <a:gd name="connsiteY0" fmla="*/ 0 h 197644"/>
                <a:gd name="connsiteX1" fmla="*/ 176211 w 497682"/>
                <a:gd name="connsiteY1" fmla="*/ 197644 h 197644"/>
                <a:gd name="connsiteX2" fmla="*/ 497682 w 497682"/>
                <a:gd name="connsiteY2" fmla="*/ 45246 h 197644"/>
                <a:gd name="connsiteX3" fmla="*/ 0 w 497682"/>
                <a:gd name="connsiteY3" fmla="*/ 0 h 197644"/>
                <a:gd name="connsiteX0" fmla="*/ 0 w 445294"/>
                <a:gd name="connsiteY0" fmla="*/ 0 h 197644"/>
                <a:gd name="connsiteX1" fmla="*/ 176211 w 445294"/>
                <a:gd name="connsiteY1" fmla="*/ 197644 h 197644"/>
                <a:gd name="connsiteX2" fmla="*/ 445294 w 445294"/>
                <a:gd name="connsiteY2" fmla="*/ 80965 h 197644"/>
                <a:gd name="connsiteX3" fmla="*/ 0 w 445294"/>
                <a:gd name="connsiteY3" fmla="*/ 0 h 197644"/>
              </a:gdLst>
              <a:ahLst/>
              <a:cxnLst>
                <a:cxn ang="0">
                  <a:pos x="connsiteX0" y="connsiteY0"/>
                </a:cxn>
                <a:cxn ang="0">
                  <a:pos x="connsiteX1" y="connsiteY1"/>
                </a:cxn>
                <a:cxn ang="0">
                  <a:pos x="connsiteX2" y="connsiteY2"/>
                </a:cxn>
                <a:cxn ang="0">
                  <a:pos x="connsiteX3" y="connsiteY3"/>
                </a:cxn>
              </a:cxnLst>
              <a:rect l="l" t="t" r="r" b="b"/>
              <a:pathLst>
                <a:path w="445294" h="197644">
                  <a:moveTo>
                    <a:pt x="0" y="0"/>
                  </a:moveTo>
                  <a:lnTo>
                    <a:pt x="176211" y="197644"/>
                  </a:lnTo>
                  <a:lnTo>
                    <a:pt x="445294" y="80965"/>
                  </a:lnTo>
                  <a:lnTo>
                    <a:pt x="0" y="0"/>
                  </a:lnTo>
                  <a:close/>
                </a:path>
              </a:pathLst>
            </a:custGeom>
            <a:solidFill>
              <a:srgbClr val="FFFF00"/>
            </a:solidFill>
            <a:ln w="0" cap="flat" cmpd="sng" algn="ctr">
              <a:solidFill>
                <a:srgbClr val="00B05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1" name="Freeform 50"/>
            <p:cNvSpPr/>
            <p:nvPr/>
          </p:nvSpPr>
          <p:spPr bwMode="auto">
            <a:xfrm>
              <a:off x="7086600" y="2812337"/>
              <a:ext cx="1613042" cy="750013"/>
            </a:xfrm>
            <a:custGeom>
              <a:avLst/>
              <a:gdLst>
                <a:gd name="connsiteX0" fmla="*/ 657546 w 1613042"/>
                <a:gd name="connsiteY0" fmla="*/ 0 h 750013"/>
                <a:gd name="connsiteX1" fmla="*/ 0 w 1613042"/>
                <a:gd name="connsiteY1" fmla="*/ 750013 h 750013"/>
                <a:gd name="connsiteX2" fmla="*/ 1613042 w 1613042"/>
                <a:gd name="connsiteY2" fmla="*/ 421240 h 750013"/>
                <a:gd name="connsiteX3" fmla="*/ 657546 w 1613042"/>
                <a:gd name="connsiteY3" fmla="*/ 0 h 750013"/>
                <a:gd name="connsiteX0" fmla="*/ 657546 w 1613042"/>
                <a:gd name="connsiteY0" fmla="*/ 0 h 750013"/>
                <a:gd name="connsiteX1" fmla="*/ 0 w 1613042"/>
                <a:gd name="connsiteY1" fmla="*/ 750013 h 750013"/>
                <a:gd name="connsiteX2" fmla="*/ 829423 w 1613042"/>
                <a:gd name="connsiteY2" fmla="*/ 534963 h 750013"/>
                <a:gd name="connsiteX3" fmla="*/ 1613042 w 1613042"/>
                <a:gd name="connsiteY3" fmla="*/ 421240 h 750013"/>
                <a:gd name="connsiteX4" fmla="*/ 657546 w 1613042"/>
                <a:gd name="connsiteY4" fmla="*/ 0 h 750013"/>
                <a:gd name="connsiteX0" fmla="*/ 657546 w 1613042"/>
                <a:gd name="connsiteY0" fmla="*/ 0 h 750013"/>
                <a:gd name="connsiteX1" fmla="*/ 0 w 1613042"/>
                <a:gd name="connsiteY1" fmla="*/ 750013 h 750013"/>
                <a:gd name="connsiteX2" fmla="*/ 829423 w 1613042"/>
                <a:gd name="connsiteY2" fmla="*/ 534963 h 750013"/>
                <a:gd name="connsiteX3" fmla="*/ 1613042 w 1613042"/>
                <a:gd name="connsiteY3" fmla="*/ 421240 h 750013"/>
                <a:gd name="connsiteX4" fmla="*/ 1096552 w 1613042"/>
                <a:gd name="connsiteY4" fmla="*/ 134271 h 750013"/>
                <a:gd name="connsiteX5" fmla="*/ 657546 w 1613042"/>
                <a:gd name="connsiteY5" fmla="*/ 0 h 750013"/>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1096552 w 1613042"/>
                <a:gd name="connsiteY5" fmla="*/ 134271 h 750013"/>
                <a:gd name="connsiteX6" fmla="*/ 657546 w 1613042"/>
                <a:gd name="connsiteY6" fmla="*/ 0 h 750013"/>
                <a:gd name="connsiteX0" fmla="*/ 657546 w 1616367"/>
                <a:gd name="connsiteY0" fmla="*/ 0 h 750013"/>
                <a:gd name="connsiteX1" fmla="*/ 305441 w 1616367"/>
                <a:gd name="connsiteY1" fmla="*/ 298657 h 750013"/>
                <a:gd name="connsiteX2" fmla="*/ 0 w 1616367"/>
                <a:gd name="connsiteY2" fmla="*/ 750013 h 750013"/>
                <a:gd name="connsiteX3" fmla="*/ 829423 w 1616367"/>
                <a:gd name="connsiteY3" fmla="*/ 534963 h 750013"/>
                <a:gd name="connsiteX4" fmla="*/ 1613042 w 1616367"/>
                <a:gd name="connsiteY4" fmla="*/ 421240 h 750013"/>
                <a:gd name="connsiteX5" fmla="*/ 1096552 w 1616367"/>
                <a:gd name="connsiteY5" fmla="*/ 134271 h 750013"/>
                <a:gd name="connsiteX6" fmla="*/ 657546 w 1616367"/>
                <a:gd name="connsiteY6" fmla="*/ 0 h 750013"/>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1096552 w 1613042"/>
                <a:gd name="connsiteY5" fmla="*/ 134271 h 750013"/>
                <a:gd name="connsiteX6" fmla="*/ 657546 w 1613042"/>
                <a:gd name="connsiteY6" fmla="*/ 0 h 750013"/>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1096552 w 1613042"/>
                <a:gd name="connsiteY5" fmla="*/ 134271 h 750013"/>
                <a:gd name="connsiteX6" fmla="*/ 657546 w 1613042"/>
                <a:gd name="connsiteY6" fmla="*/ 0 h 750013"/>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657546 w 1613042"/>
                <a:gd name="connsiteY5" fmla="*/ 0 h 750013"/>
                <a:gd name="connsiteX0" fmla="*/ 657546 w 1613042"/>
                <a:gd name="connsiteY0" fmla="*/ 1689 h 751702"/>
                <a:gd name="connsiteX1" fmla="*/ 305441 w 1613042"/>
                <a:gd name="connsiteY1" fmla="*/ 300346 h 751702"/>
                <a:gd name="connsiteX2" fmla="*/ 0 w 1613042"/>
                <a:gd name="connsiteY2" fmla="*/ 751702 h 751702"/>
                <a:gd name="connsiteX3" fmla="*/ 829423 w 1613042"/>
                <a:gd name="connsiteY3" fmla="*/ 536652 h 751702"/>
                <a:gd name="connsiteX4" fmla="*/ 1613042 w 1613042"/>
                <a:gd name="connsiteY4" fmla="*/ 422929 h 751702"/>
                <a:gd name="connsiteX5" fmla="*/ 657546 w 1613042"/>
                <a:gd name="connsiteY5" fmla="*/ 1689 h 751702"/>
                <a:gd name="connsiteX0" fmla="*/ 657546 w 1613042"/>
                <a:gd name="connsiteY0" fmla="*/ 0 h 750013"/>
                <a:gd name="connsiteX1" fmla="*/ 305441 w 1613042"/>
                <a:gd name="connsiteY1" fmla="*/ 298657 h 750013"/>
                <a:gd name="connsiteX2" fmla="*/ 0 w 1613042"/>
                <a:gd name="connsiteY2" fmla="*/ 750013 h 750013"/>
                <a:gd name="connsiteX3" fmla="*/ 829423 w 1613042"/>
                <a:gd name="connsiteY3" fmla="*/ 534963 h 750013"/>
                <a:gd name="connsiteX4" fmla="*/ 1613042 w 1613042"/>
                <a:gd name="connsiteY4" fmla="*/ 421240 h 750013"/>
                <a:gd name="connsiteX5" fmla="*/ 657546 w 1613042"/>
                <a:gd name="connsiteY5" fmla="*/ 0 h 750013"/>
                <a:gd name="connsiteX0" fmla="*/ 658946 w 1614442"/>
                <a:gd name="connsiteY0" fmla="*/ 0 h 750013"/>
                <a:gd name="connsiteX1" fmla="*/ 1400 w 1614442"/>
                <a:gd name="connsiteY1" fmla="*/ 750013 h 750013"/>
                <a:gd name="connsiteX2" fmla="*/ 830823 w 1614442"/>
                <a:gd name="connsiteY2" fmla="*/ 534963 h 750013"/>
                <a:gd name="connsiteX3" fmla="*/ 1614442 w 1614442"/>
                <a:gd name="connsiteY3" fmla="*/ 421240 h 750013"/>
                <a:gd name="connsiteX4" fmla="*/ 658946 w 1614442"/>
                <a:gd name="connsiteY4" fmla="*/ 0 h 750013"/>
                <a:gd name="connsiteX0" fmla="*/ 657546 w 1613042"/>
                <a:gd name="connsiteY0" fmla="*/ 0 h 750013"/>
                <a:gd name="connsiteX1" fmla="*/ 0 w 1613042"/>
                <a:gd name="connsiteY1" fmla="*/ 750013 h 750013"/>
                <a:gd name="connsiteX2" fmla="*/ 829423 w 1613042"/>
                <a:gd name="connsiteY2" fmla="*/ 534963 h 750013"/>
                <a:gd name="connsiteX3" fmla="*/ 1613042 w 1613042"/>
                <a:gd name="connsiteY3" fmla="*/ 421240 h 750013"/>
                <a:gd name="connsiteX4" fmla="*/ 657546 w 1613042"/>
                <a:gd name="connsiteY4" fmla="*/ 0 h 750013"/>
                <a:gd name="connsiteX0" fmla="*/ 657546 w 1613042"/>
                <a:gd name="connsiteY0" fmla="*/ 0 h 750013"/>
                <a:gd name="connsiteX1" fmla="*/ 0 w 1613042"/>
                <a:gd name="connsiteY1" fmla="*/ 750013 h 750013"/>
                <a:gd name="connsiteX2" fmla="*/ 829423 w 1613042"/>
                <a:gd name="connsiteY2" fmla="*/ 534963 h 750013"/>
                <a:gd name="connsiteX3" fmla="*/ 1613042 w 1613042"/>
                <a:gd name="connsiteY3" fmla="*/ 421240 h 750013"/>
                <a:gd name="connsiteX4" fmla="*/ 657546 w 1613042"/>
                <a:gd name="connsiteY4" fmla="*/ 0 h 750013"/>
                <a:gd name="connsiteX0" fmla="*/ 681404 w 1636900"/>
                <a:gd name="connsiteY0" fmla="*/ 2235 h 752248"/>
                <a:gd name="connsiteX1" fmla="*/ 260431 w 1636900"/>
                <a:gd name="connsiteY1" fmla="*/ 262204 h 752248"/>
                <a:gd name="connsiteX2" fmla="*/ 23858 w 1636900"/>
                <a:gd name="connsiteY2" fmla="*/ 752248 h 752248"/>
                <a:gd name="connsiteX3" fmla="*/ 853281 w 1636900"/>
                <a:gd name="connsiteY3" fmla="*/ 537198 h 752248"/>
                <a:gd name="connsiteX4" fmla="*/ 1636900 w 1636900"/>
                <a:gd name="connsiteY4" fmla="*/ 423475 h 752248"/>
                <a:gd name="connsiteX5" fmla="*/ 681404 w 1636900"/>
                <a:gd name="connsiteY5" fmla="*/ 2235 h 752248"/>
                <a:gd name="connsiteX0" fmla="*/ 681404 w 1636900"/>
                <a:gd name="connsiteY0" fmla="*/ 2235 h 752248"/>
                <a:gd name="connsiteX1" fmla="*/ 260431 w 1636900"/>
                <a:gd name="connsiteY1" fmla="*/ 262204 h 752248"/>
                <a:gd name="connsiteX2" fmla="*/ 23858 w 1636900"/>
                <a:gd name="connsiteY2" fmla="*/ 752248 h 752248"/>
                <a:gd name="connsiteX3" fmla="*/ 853281 w 1636900"/>
                <a:gd name="connsiteY3" fmla="*/ 537198 h 752248"/>
                <a:gd name="connsiteX4" fmla="*/ 1636900 w 1636900"/>
                <a:gd name="connsiteY4" fmla="*/ 423475 h 752248"/>
                <a:gd name="connsiteX5" fmla="*/ 681404 w 1636900"/>
                <a:gd name="connsiteY5" fmla="*/ 2235 h 752248"/>
                <a:gd name="connsiteX0" fmla="*/ 657546 w 1613042"/>
                <a:gd name="connsiteY0" fmla="*/ 2235 h 752248"/>
                <a:gd name="connsiteX1" fmla="*/ 236573 w 1613042"/>
                <a:gd name="connsiteY1" fmla="*/ 262204 h 752248"/>
                <a:gd name="connsiteX2" fmla="*/ 0 w 1613042"/>
                <a:gd name="connsiteY2" fmla="*/ 752248 h 752248"/>
                <a:gd name="connsiteX3" fmla="*/ 829423 w 1613042"/>
                <a:gd name="connsiteY3" fmla="*/ 537198 h 752248"/>
                <a:gd name="connsiteX4" fmla="*/ 1613042 w 1613042"/>
                <a:gd name="connsiteY4" fmla="*/ 423475 h 752248"/>
                <a:gd name="connsiteX5" fmla="*/ 657546 w 1613042"/>
                <a:gd name="connsiteY5" fmla="*/ 2235 h 752248"/>
                <a:gd name="connsiteX0" fmla="*/ 657546 w 1613042"/>
                <a:gd name="connsiteY0" fmla="*/ 2235 h 752248"/>
                <a:gd name="connsiteX1" fmla="*/ 236573 w 1613042"/>
                <a:gd name="connsiteY1" fmla="*/ 262204 h 752248"/>
                <a:gd name="connsiteX2" fmla="*/ 0 w 1613042"/>
                <a:gd name="connsiteY2" fmla="*/ 752248 h 752248"/>
                <a:gd name="connsiteX3" fmla="*/ 829423 w 1613042"/>
                <a:gd name="connsiteY3" fmla="*/ 537198 h 752248"/>
                <a:gd name="connsiteX4" fmla="*/ 1613042 w 1613042"/>
                <a:gd name="connsiteY4" fmla="*/ 423475 h 752248"/>
                <a:gd name="connsiteX5" fmla="*/ 657546 w 1613042"/>
                <a:gd name="connsiteY5" fmla="*/ 2235 h 752248"/>
                <a:gd name="connsiteX0" fmla="*/ 657546 w 1613042"/>
                <a:gd name="connsiteY0" fmla="*/ 5979 h 755992"/>
                <a:gd name="connsiteX1" fmla="*/ 236573 w 1613042"/>
                <a:gd name="connsiteY1" fmla="*/ 265948 h 755992"/>
                <a:gd name="connsiteX2" fmla="*/ 0 w 1613042"/>
                <a:gd name="connsiteY2" fmla="*/ 755992 h 755992"/>
                <a:gd name="connsiteX3" fmla="*/ 829423 w 1613042"/>
                <a:gd name="connsiteY3" fmla="*/ 540942 h 755992"/>
                <a:gd name="connsiteX4" fmla="*/ 1613042 w 1613042"/>
                <a:gd name="connsiteY4" fmla="*/ 427219 h 755992"/>
                <a:gd name="connsiteX5" fmla="*/ 657546 w 1613042"/>
                <a:gd name="connsiteY5" fmla="*/ 5979 h 755992"/>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657546 w 1613042"/>
                <a:gd name="connsiteY5" fmla="*/ 0 h 750013"/>
                <a:gd name="connsiteX0" fmla="*/ 657546 w 1616923"/>
                <a:gd name="connsiteY0" fmla="*/ 2595 h 752608"/>
                <a:gd name="connsiteX1" fmla="*/ 236573 w 1616923"/>
                <a:gd name="connsiteY1" fmla="*/ 262564 h 752608"/>
                <a:gd name="connsiteX2" fmla="*/ 0 w 1616923"/>
                <a:gd name="connsiteY2" fmla="*/ 752608 h 752608"/>
                <a:gd name="connsiteX3" fmla="*/ 829423 w 1616923"/>
                <a:gd name="connsiteY3" fmla="*/ 537558 h 752608"/>
                <a:gd name="connsiteX4" fmla="*/ 1613042 w 1616923"/>
                <a:gd name="connsiteY4" fmla="*/ 423835 h 752608"/>
                <a:gd name="connsiteX5" fmla="*/ 1117635 w 1616923"/>
                <a:gd name="connsiteY5" fmla="*/ 143501 h 752608"/>
                <a:gd name="connsiteX6" fmla="*/ 657546 w 1616923"/>
                <a:gd name="connsiteY6" fmla="*/ 2595 h 752608"/>
                <a:gd name="connsiteX0" fmla="*/ 657546 w 1616923"/>
                <a:gd name="connsiteY0" fmla="*/ 5026 h 755039"/>
                <a:gd name="connsiteX1" fmla="*/ 236573 w 1616923"/>
                <a:gd name="connsiteY1" fmla="*/ 264995 h 755039"/>
                <a:gd name="connsiteX2" fmla="*/ 0 w 1616923"/>
                <a:gd name="connsiteY2" fmla="*/ 755039 h 755039"/>
                <a:gd name="connsiteX3" fmla="*/ 829423 w 1616923"/>
                <a:gd name="connsiteY3" fmla="*/ 539989 h 755039"/>
                <a:gd name="connsiteX4" fmla="*/ 1613042 w 1616923"/>
                <a:gd name="connsiteY4" fmla="*/ 426266 h 755039"/>
                <a:gd name="connsiteX5" fmla="*/ 1117635 w 1616923"/>
                <a:gd name="connsiteY5" fmla="*/ 145932 h 755039"/>
                <a:gd name="connsiteX6" fmla="*/ 657546 w 1616923"/>
                <a:gd name="connsiteY6" fmla="*/ 5026 h 755039"/>
                <a:gd name="connsiteX0" fmla="*/ 657546 w 1616923"/>
                <a:gd name="connsiteY0" fmla="*/ 0 h 750013"/>
                <a:gd name="connsiteX1" fmla="*/ 236573 w 1616923"/>
                <a:gd name="connsiteY1" fmla="*/ 259969 h 750013"/>
                <a:gd name="connsiteX2" fmla="*/ 0 w 1616923"/>
                <a:gd name="connsiteY2" fmla="*/ 750013 h 750013"/>
                <a:gd name="connsiteX3" fmla="*/ 829423 w 1616923"/>
                <a:gd name="connsiteY3" fmla="*/ 534963 h 750013"/>
                <a:gd name="connsiteX4" fmla="*/ 1613042 w 1616923"/>
                <a:gd name="connsiteY4" fmla="*/ 421240 h 750013"/>
                <a:gd name="connsiteX5" fmla="*/ 1117635 w 1616923"/>
                <a:gd name="connsiteY5" fmla="*/ 140906 h 750013"/>
                <a:gd name="connsiteX6" fmla="*/ 657546 w 1616923"/>
                <a:gd name="connsiteY6" fmla="*/ 0 h 750013"/>
                <a:gd name="connsiteX0" fmla="*/ 657546 w 1624130"/>
                <a:gd name="connsiteY0" fmla="*/ 0 h 750013"/>
                <a:gd name="connsiteX1" fmla="*/ 236573 w 1624130"/>
                <a:gd name="connsiteY1" fmla="*/ 259969 h 750013"/>
                <a:gd name="connsiteX2" fmla="*/ 0 w 1624130"/>
                <a:gd name="connsiteY2" fmla="*/ 750013 h 750013"/>
                <a:gd name="connsiteX3" fmla="*/ 829423 w 1624130"/>
                <a:gd name="connsiteY3" fmla="*/ 534963 h 750013"/>
                <a:gd name="connsiteX4" fmla="*/ 1613042 w 1624130"/>
                <a:gd name="connsiteY4" fmla="*/ 421240 h 750013"/>
                <a:gd name="connsiteX5" fmla="*/ 1117635 w 1624130"/>
                <a:gd name="connsiteY5" fmla="*/ 140906 h 750013"/>
                <a:gd name="connsiteX6" fmla="*/ 657546 w 1624130"/>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36573 w 1613042"/>
                <a:gd name="connsiteY1" fmla="*/ 259969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57546 w 1613042"/>
                <a:gd name="connsiteY0" fmla="*/ 0 h 750013"/>
                <a:gd name="connsiteX1" fmla="*/ 265148 w 1613042"/>
                <a:gd name="connsiteY1" fmla="*/ 274257 h 750013"/>
                <a:gd name="connsiteX2" fmla="*/ 0 w 1613042"/>
                <a:gd name="connsiteY2" fmla="*/ 750013 h 750013"/>
                <a:gd name="connsiteX3" fmla="*/ 829423 w 1613042"/>
                <a:gd name="connsiteY3" fmla="*/ 534963 h 750013"/>
                <a:gd name="connsiteX4" fmla="*/ 1613042 w 1613042"/>
                <a:gd name="connsiteY4" fmla="*/ 421240 h 750013"/>
                <a:gd name="connsiteX5" fmla="*/ 1117635 w 1613042"/>
                <a:gd name="connsiteY5" fmla="*/ 140906 h 750013"/>
                <a:gd name="connsiteX6" fmla="*/ 657546 w 1613042"/>
                <a:gd name="connsiteY6" fmla="*/ 0 h 750013"/>
                <a:gd name="connsiteX0" fmla="*/ 695379 w 1650875"/>
                <a:gd name="connsiteY0" fmla="*/ 0 h 750013"/>
                <a:gd name="connsiteX1" fmla="*/ 302981 w 1650875"/>
                <a:gd name="connsiteY1" fmla="*/ 274257 h 750013"/>
                <a:gd name="connsiteX2" fmla="*/ 147371 w 1650875"/>
                <a:gd name="connsiteY2" fmla="*/ 488076 h 750013"/>
                <a:gd name="connsiteX3" fmla="*/ 37833 w 1650875"/>
                <a:gd name="connsiteY3" fmla="*/ 750013 h 750013"/>
                <a:gd name="connsiteX4" fmla="*/ 867256 w 1650875"/>
                <a:gd name="connsiteY4" fmla="*/ 534963 h 750013"/>
                <a:gd name="connsiteX5" fmla="*/ 1650875 w 1650875"/>
                <a:gd name="connsiteY5" fmla="*/ 421240 h 750013"/>
                <a:gd name="connsiteX6" fmla="*/ 1155468 w 1650875"/>
                <a:gd name="connsiteY6" fmla="*/ 140906 h 750013"/>
                <a:gd name="connsiteX7" fmla="*/ 695379 w 1650875"/>
                <a:gd name="connsiteY7" fmla="*/ 0 h 750013"/>
                <a:gd name="connsiteX0" fmla="*/ 657546 w 1613042"/>
                <a:gd name="connsiteY0" fmla="*/ 0 h 750013"/>
                <a:gd name="connsiteX1" fmla="*/ 265148 w 1613042"/>
                <a:gd name="connsiteY1" fmla="*/ 274257 h 750013"/>
                <a:gd name="connsiteX2" fmla="*/ 109538 w 1613042"/>
                <a:gd name="connsiteY2" fmla="*/ 488076 h 750013"/>
                <a:gd name="connsiteX3" fmla="*/ 0 w 1613042"/>
                <a:gd name="connsiteY3" fmla="*/ 750013 h 750013"/>
                <a:gd name="connsiteX4" fmla="*/ 829423 w 1613042"/>
                <a:gd name="connsiteY4" fmla="*/ 534963 h 750013"/>
                <a:gd name="connsiteX5" fmla="*/ 1613042 w 1613042"/>
                <a:gd name="connsiteY5" fmla="*/ 421240 h 750013"/>
                <a:gd name="connsiteX6" fmla="*/ 1117635 w 1613042"/>
                <a:gd name="connsiteY6" fmla="*/ 140906 h 750013"/>
                <a:gd name="connsiteX7" fmla="*/ 657546 w 1613042"/>
                <a:gd name="connsiteY7" fmla="*/ 0 h 750013"/>
                <a:gd name="connsiteX0" fmla="*/ 657546 w 1613042"/>
                <a:gd name="connsiteY0" fmla="*/ 0 h 750013"/>
                <a:gd name="connsiteX1" fmla="*/ 265148 w 1613042"/>
                <a:gd name="connsiteY1" fmla="*/ 274257 h 750013"/>
                <a:gd name="connsiteX2" fmla="*/ 109538 w 1613042"/>
                <a:gd name="connsiteY2" fmla="*/ 488076 h 750013"/>
                <a:gd name="connsiteX3" fmla="*/ 0 w 1613042"/>
                <a:gd name="connsiteY3" fmla="*/ 750013 h 750013"/>
                <a:gd name="connsiteX4" fmla="*/ 829423 w 1613042"/>
                <a:gd name="connsiteY4" fmla="*/ 534963 h 750013"/>
                <a:gd name="connsiteX5" fmla="*/ 1613042 w 1613042"/>
                <a:gd name="connsiteY5" fmla="*/ 421240 h 750013"/>
                <a:gd name="connsiteX6" fmla="*/ 1117635 w 1613042"/>
                <a:gd name="connsiteY6" fmla="*/ 140906 h 750013"/>
                <a:gd name="connsiteX7" fmla="*/ 657546 w 1613042"/>
                <a:gd name="connsiteY7" fmla="*/ 0 h 750013"/>
                <a:gd name="connsiteX0" fmla="*/ 657546 w 1613042"/>
                <a:gd name="connsiteY0" fmla="*/ 0 h 750013"/>
                <a:gd name="connsiteX1" fmla="*/ 265148 w 1613042"/>
                <a:gd name="connsiteY1" fmla="*/ 274257 h 750013"/>
                <a:gd name="connsiteX2" fmla="*/ 109538 w 1613042"/>
                <a:gd name="connsiteY2" fmla="*/ 488076 h 750013"/>
                <a:gd name="connsiteX3" fmla="*/ 0 w 1613042"/>
                <a:gd name="connsiteY3" fmla="*/ 750013 h 750013"/>
                <a:gd name="connsiteX4" fmla="*/ 829423 w 1613042"/>
                <a:gd name="connsiteY4" fmla="*/ 534963 h 750013"/>
                <a:gd name="connsiteX5" fmla="*/ 1613042 w 1613042"/>
                <a:gd name="connsiteY5" fmla="*/ 421240 h 750013"/>
                <a:gd name="connsiteX6" fmla="*/ 1117635 w 1613042"/>
                <a:gd name="connsiteY6" fmla="*/ 140906 h 750013"/>
                <a:gd name="connsiteX7" fmla="*/ 657546 w 1613042"/>
                <a:gd name="connsiteY7" fmla="*/ 0 h 750013"/>
                <a:gd name="connsiteX0" fmla="*/ 657546 w 1613042"/>
                <a:gd name="connsiteY0" fmla="*/ 0 h 750013"/>
                <a:gd name="connsiteX1" fmla="*/ 265148 w 1613042"/>
                <a:gd name="connsiteY1" fmla="*/ 274257 h 750013"/>
                <a:gd name="connsiteX2" fmla="*/ 109538 w 1613042"/>
                <a:gd name="connsiteY2" fmla="*/ 488076 h 750013"/>
                <a:gd name="connsiteX3" fmla="*/ 0 w 1613042"/>
                <a:gd name="connsiteY3" fmla="*/ 750013 h 750013"/>
                <a:gd name="connsiteX4" fmla="*/ 829423 w 1613042"/>
                <a:gd name="connsiteY4" fmla="*/ 534963 h 750013"/>
                <a:gd name="connsiteX5" fmla="*/ 1613042 w 1613042"/>
                <a:gd name="connsiteY5" fmla="*/ 421240 h 750013"/>
                <a:gd name="connsiteX6" fmla="*/ 1117635 w 1613042"/>
                <a:gd name="connsiteY6" fmla="*/ 140906 h 750013"/>
                <a:gd name="connsiteX7" fmla="*/ 657546 w 1613042"/>
                <a:gd name="connsiteY7" fmla="*/ 0 h 750013"/>
                <a:gd name="connsiteX0" fmla="*/ 657546 w 1613042"/>
                <a:gd name="connsiteY0" fmla="*/ 0 h 750013"/>
                <a:gd name="connsiteX1" fmla="*/ 265148 w 1613042"/>
                <a:gd name="connsiteY1" fmla="*/ 274257 h 750013"/>
                <a:gd name="connsiteX2" fmla="*/ 109538 w 1613042"/>
                <a:gd name="connsiteY2" fmla="*/ 488076 h 750013"/>
                <a:gd name="connsiteX3" fmla="*/ 0 w 1613042"/>
                <a:gd name="connsiteY3" fmla="*/ 750013 h 750013"/>
                <a:gd name="connsiteX4" fmla="*/ 829423 w 1613042"/>
                <a:gd name="connsiteY4" fmla="*/ 534963 h 750013"/>
                <a:gd name="connsiteX5" fmla="*/ 1613042 w 1613042"/>
                <a:gd name="connsiteY5" fmla="*/ 421240 h 750013"/>
                <a:gd name="connsiteX6" fmla="*/ 1117635 w 1613042"/>
                <a:gd name="connsiteY6" fmla="*/ 140906 h 750013"/>
                <a:gd name="connsiteX7" fmla="*/ 657546 w 1613042"/>
                <a:gd name="connsiteY7"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117635 w 1613042"/>
                <a:gd name="connsiteY7" fmla="*/ 140906 h 750013"/>
                <a:gd name="connsiteX8" fmla="*/ 657546 w 1613042"/>
                <a:gd name="connsiteY8"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117635 w 1613042"/>
                <a:gd name="connsiteY7" fmla="*/ 140906 h 750013"/>
                <a:gd name="connsiteX8" fmla="*/ 657546 w 1613042"/>
                <a:gd name="connsiteY8"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117635 w 1613042"/>
                <a:gd name="connsiteY7" fmla="*/ 140906 h 750013"/>
                <a:gd name="connsiteX8" fmla="*/ 657546 w 1613042"/>
                <a:gd name="connsiteY8"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117635 w 1613042"/>
                <a:gd name="connsiteY7" fmla="*/ 140906 h 750013"/>
                <a:gd name="connsiteX8" fmla="*/ 657546 w 1613042"/>
                <a:gd name="connsiteY8"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117635 w 1613042"/>
                <a:gd name="connsiteY7" fmla="*/ 140906 h 750013"/>
                <a:gd name="connsiteX8" fmla="*/ 657546 w 1613042"/>
                <a:gd name="connsiteY8" fmla="*/ 0 h 750013"/>
                <a:gd name="connsiteX0" fmla="*/ 657546 w 1613042"/>
                <a:gd name="connsiteY0" fmla="*/ 1021 h 751034"/>
                <a:gd name="connsiteX1" fmla="*/ 452438 w 1613042"/>
                <a:gd name="connsiteY1" fmla="*/ 127147 h 751034"/>
                <a:gd name="connsiteX2" fmla="*/ 265148 w 1613042"/>
                <a:gd name="connsiteY2" fmla="*/ 275278 h 751034"/>
                <a:gd name="connsiteX3" fmla="*/ 109538 w 1613042"/>
                <a:gd name="connsiteY3" fmla="*/ 489097 h 751034"/>
                <a:gd name="connsiteX4" fmla="*/ 0 w 1613042"/>
                <a:gd name="connsiteY4" fmla="*/ 751034 h 751034"/>
                <a:gd name="connsiteX5" fmla="*/ 829423 w 1613042"/>
                <a:gd name="connsiteY5" fmla="*/ 535984 h 751034"/>
                <a:gd name="connsiteX6" fmla="*/ 1613042 w 1613042"/>
                <a:gd name="connsiteY6" fmla="*/ 422261 h 751034"/>
                <a:gd name="connsiteX7" fmla="*/ 1117635 w 1613042"/>
                <a:gd name="connsiteY7" fmla="*/ 141927 h 751034"/>
                <a:gd name="connsiteX8" fmla="*/ 904875 w 1613042"/>
                <a:gd name="connsiteY8" fmla="*/ 65234 h 751034"/>
                <a:gd name="connsiteX9" fmla="*/ 657546 w 1613042"/>
                <a:gd name="connsiteY9" fmla="*/ 1021 h 751034"/>
                <a:gd name="connsiteX0" fmla="*/ 657546 w 1613042"/>
                <a:gd name="connsiteY0" fmla="*/ 1021 h 751034"/>
                <a:gd name="connsiteX1" fmla="*/ 452438 w 1613042"/>
                <a:gd name="connsiteY1" fmla="*/ 127147 h 751034"/>
                <a:gd name="connsiteX2" fmla="*/ 265148 w 1613042"/>
                <a:gd name="connsiteY2" fmla="*/ 275278 h 751034"/>
                <a:gd name="connsiteX3" fmla="*/ 109538 w 1613042"/>
                <a:gd name="connsiteY3" fmla="*/ 489097 h 751034"/>
                <a:gd name="connsiteX4" fmla="*/ 0 w 1613042"/>
                <a:gd name="connsiteY4" fmla="*/ 751034 h 751034"/>
                <a:gd name="connsiteX5" fmla="*/ 829423 w 1613042"/>
                <a:gd name="connsiteY5" fmla="*/ 535984 h 751034"/>
                <a:gd name="connsiteX6" fmla="*/ 1613042 w 1613042"/>
                <a:gd name="connsiteY6" fmla="*/ 422261 h 751034"/>
                <a:gd name="connsiteX7" fmla="*/ 1117635 w 1613042"/>
                <a:gd name="connsiteY7" fmla="*/ 141927 h 751034"/>
                <a:gd name="connsiteX8" fmla="*/ 904875 w 1613042"/>
                <a:gd name="connsiteY8" fmla="*/ 65234 h 751034"/>
                <a:gd name="connsiteX9" fmla="*/ 657546 w 1613042"/>
                <a:gd name="connsiteY9" fmla="*/ 1021 h 751034"/>
                <a:gd name="connsiteX0" fmla="*/ 657546 w 1613042"/>
                <a:gd name="connsiteY0" fmla="*/ 3064 h 753077"/>
                <a:gd name="connsiteX1" fmla="*/ 452438 w 1613042"/>
                <a:gd name="connsiteY1" fmla="*/ 129190 h 753077"/>
                <a:gd name="connsiteX2" fmla="*/ 265148 w 1613042"/>
                <a:gd name="connsiteY2" fmla="*/ 277321 h 753077"/>
                <a:gd name="connsiteX3" fmla="*/ 109538 w 1613042"/>
                <a:gd name="connsiteY3" fmla="*/ 491140 h 753077"/>
                <a:gd name="connsiteX4" fmla="*/ 0 w 1613042"/>
                <a:gd name="connsiteY4" fmla="*/ 753077 h 753077"/>
                <a:gd name="connsiteX5" fmla="*/ 829423 w 1613042"/>
                <a:gd name="connsiteY5" fmla="*/ 538027 h 753077"/>
                <a:gd name="connsiteX6" fmla="*/ 1613042 w 1613042"/>
                <a:gd name="connsiteY6" fmla="*/ 424304 h 753077"/>
                <a:gd name="connsiteX7" fmla="*/ 1117635 w 1613042"/>
                <a:gd name="connsiteY7" fmla="*/ 143970 h 753077"/>
                <a:gd name="connsiteX8" fmla="*/ 904875 w 1613042"/>
                <a:gd name="connsiteY8" fmla="*/ 67277 h 753077"/>
                <a:gd name="connsiteX9" fmla="*/ 657546 w 1613042"/>
                <a:gd name="connsiteY9" fmla="*/ 3064 h 753077"/>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117635 w 1613042"/>
                <a:gd name="connsiteY7" fmla="*/ 140906 h 750013"/>
                <a:gd name="connsiteX8" fmla="*/ 904875 w 1613042"/>
                <a:gd name="connsiteY8" fmla="*/ 64213 h 750013"/>
                <a:gd name="connsiteX9" fmla="*/ 657546 w 1613042"/>
                <a:gd name="connsiteY9"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117635 w 1613042"/>
                <a:gd name="connsiteY7" fmla="*/ 140906 h 750013"/>
                <a:gd name="connsiteX8" fmla="*/ 904875 w 1613042"/>
                <a:gd name="connsiteY8" fmla="*/ 64213 h 750013"/>
                <a:gd name="connsiteX9" fmla="*/ 657546 w 1613042"/>
                <a:gd name="connsiteY9" fmla="*/ 0 h 750013"/>
                <a:gd name="connsiteX0" fmla="*/ 657546 w 1633928"/>
                <a:gd name="connsiteY0" fmla="*/ 0 h 750013"/>
                <a:gd name="connsiteX1" fmla="*/ 452438 w 1633928"/>
                <a:gd name="connsiteY1" fmla="*/ 126126 h 750013"/>
                <a:gd name="connsiteX2" fmla="*/ 265148 w 1633928"/>
                <a:gd name="connsiteY2" fmla="*/ 274257 h 750013"/>
                <a:gd name="connsiteX3" fmla="*/ 109538 w 1633928"/>
                <a:gd name="connsiteY3" fmla="*/ 488076 h 750013"/>
                <a:gd name="connsiteX4" fmla="*/ 0 w 1633928"/>
                <a:gd name="connsiteY4" fmla="*/ 750013 h 750013"/>
                <a:gd name="connsiteX5" fmla="*/ 829423 w 1633928"/>
                <a:gd name="connsiteY5" fmla="*/ 534963 h 750013"/>
                <a:gd name="connsiteX6" fmla="*/ 1613042 w 1633928"/>
                <a:gd name="connsiteY6" fmla="*/ 421240 h 750013"/>
                <a:gd name="connsiteX7" fmla="*/ 1385888 w 1633928"/>
                <a:gd name="connsiteY7" fmla="*/ 264239 h 750013"/>
                <a:gd name="connsiteX8" fmla="*/ 1117635 w 1633928"/>
                <a:gd name="connsiteY8" fmla="*/ 140906 h 750013"/>
                <a:gd name="connsiteX9" fmla="*/ 904875 w 1633928"/>
                <a:gd name="connsiteY9" fmla="*/ 64213 h 750013"/>
                <a:gd name="connsiteX10" fmla="*/ 657546 w 1633928"/>
                <a:gd name="connsiteY10"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385888 w 1613042"/>
                <a:gd name="connsiteY7" fmla="*/ 264239 h 750013"/>
                <a:gd name="connsiteX8" fmla="*/ 1117635 w 1613042"/>
                <a:gd name="connsiteY8" fmla="*/ 140906 h 750013"/>
                <a:gd name="connsiteX9" fmla="*/ 904875 w 1613042"/>
                <a:gd name="connsiteY9" fmla="*/ 64213 h 750013"/>
                <a:gd name="connsiteX10" fmla="*/ 657546 w 1613042"/>
                <a:gd name="connsiteY10"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385888 w 1613042"/>
                <a:gd name="connsiteY7" fmla="*/ 264239 h 750013"/>
                <a:gd name="connsiteX8" fmla="*/ 1117635 w 1613042"/>
                <a:gd name="connsiteY8" fmla="*/ 140906 h 750013"/>
                <a:gd name="connsiteX9" fmla="*/ 904875 w 1613042"/>
                <a:gd name="connsiteY9" fmla="*/ 64213 h 750013"/>
                <a:gd name="connsiteX10" fmla="*/ 657546 w 1613042"/>
                <a:gd name="connsiteY10"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385888 w 1613042"/>
                <a:gd name="connsiteY7" fmla="*/ 264239 h 750013"/>
                <a:gd name="connsiteX8" fmla="*/ 1117635 w 1613042"/>
                <a:gd name="connsiteY8" fmla="*/ 140906 h 750013"/>
                <a:gd name="connsiteX9" fmla="*/ 904875 w 1613042"/>
                <a:gd name="connsiteY9" fmla="*/ 64213 h 750013"/>
                <a:gd name="connsiteX10" fmla="*/ 657546 w 1613042"/>
                <a:gd name="connsiteY10"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613042 w 1613042"/>
                <a:gd name="connsiteY6" fmla="*/ 421240 h 750013"/>
                <a:gd name="connsiteX7" fmla="*/ 1385888 w 1613042"/>
                <a:gd name="connsiteY7" fmla="*/ 264239 h 750013"/>
                <a:gd name="connsiteX8" fmla="*/ 1117635 w 1613042"/>
                <a:gd name="connsiteY8" fmla="*/ 140906 h 750013"/>
                <a:gd name="connsiteX9" fmla="*/ 904875 w 1613042"/>
                <a:gd name="connsiteY9" fmla="*/ 64213 h 750013"/>
                <a:gd name="connsiteX10" fmla="*/ 657546 w 1613042"/>
                <a:gd name="connsiteY10"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243013 w 1613042"/>
                <a:gd name="connsiteY6" fmla="*/ 464264 h 750013"/>
                <a:gd name="connsiteX7" fmla="*/ 1613042 w 1613042"/>
                <a:gd name="connsiteY7" fmla="*/ 421240 h 750013"/>
                <a:gd name="connsiteX8" fmla="*/ 1385888 w 1613042"/>
                <a:gd name="connsiteY8" fmla="*/ 264239 h 750013"/>
                <a:gd name="connsiteX9" fmla="*/ 1117635 w 1613042"/>
                <a:gd name="connsiteY9" fmla="*/ 140906 h 750013"/>
                <a:gd name="connsiteX10" fmla="*/ 904875 w 1613042"/>
                <a:gd name="connsiteY10" fmla="*/ 64213 h 750013"/>
                <a:gd name="connsiteX11" fmla="*/ 657546 w 1613042"/>
                <a:gd name="connsiteY11"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243013 w 1613042"/>
                <a:gd name="connsiteY6" fmla="*/ 464264 h 750013"/>
                <a:gd name="connsiteX7" fmla="*/ 1613042 w 1613042"/>
                <a:gd name="connsiteY7" fmla="*/ 421240 h 750013"/>
                <a:gd name="connsiteX8" fmla="*/ 1385888 w 1613042"/>
                <a:gd name="connsiteY8" fmla="*/ 264239 h 750013"/>
                <a:gd name="connsiteX9" fmla="*/ 1117635 w 1613042"/>
                <a:gd name="connsiteY9" fmla="*/ 140906 h 750013"/>
                <a:gd name="connsiteX10" fmla="*/ 904875 w 1613042"/>
                <a:gd name="connsiteY10" fmla="*/ 64213 h 750013"/>
                <a:gd name="connsiteX11" fmla="*/ 657546 w 1613042"/>
                <a:gd name="connsiteY11"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243013 w 1613042"/>
                <a:gd name="connsiteY6" fmla="*/ 464264 h 750013"/>
                <a:gd name="connsiteX7" fmla="*/ 1613042 w 1613042"/>
                <a:gd name="connsiteY7" fmla="*/ 421240 h 750013"/>
                <a:gd name="connsiteX8" fmla="*/ 1385888 w 1613042"/>
                <a:gd name="connsiteY8" fmla="*/ 264239 h 750013"/>
                <a:gd name="connsiteX9" fmla="*/ 1117635 w 1613042"/>
                <a:gd name="connsiteY9" fmla="*/ 140906 h 750013"/>
                <a:gd name="connsiteX10" fmla="*/ 904875 w 1613042"/>
                <a:gd name="connsiteY10" fmla="*/ 64213 h 750013"/>
                <a:gd name="connsiteX11" fmla="*/ 657546 w 1613042"/>
                <a:gd name="connsiteY11"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243013 w 1613042"/>
                <a:gd name="connsiteY6" fmla="*/ 464264 h 750013"/>
                <a:gd name="connsiteX7" fmla="*/ 1613042 w 1613042"/>
                <a:gd name="connsiteY7" fmla="*/ 421240 h 750013"/>
                <a:gd name="connsiteX8" fmla="*/ 1385888 w 1613042"/>
                <a:gd name="connsiteY8" fmla="*/ 264239 h 750013"/>
                <a:gd name="connsiteX9" fmla="*/ 1117635 w 1613042"/>
                <a:gd name="connsiteY9" fmla="*/ 140906 h 750013"/>
                <a:gd name="connsiteX10" fmla="*/ 904875 w 1613042"/>
                <a:gd name="connsiteY10" fmla="*/ 64213 h 750013"/>
                <a:gd name="connsiteX11" fmla="*/ 657546 w 1613042"/>
                <a:gd name="connsiteY11"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243013 w 1613042"/>
                <a:gd name="connsiteY6" fmla="*/ 464264 h 750013"/>
                <a:gd name="connsiteX7" fmla="*/ 1613042 w 1613042"/>
                <a:gd name="connsiteY7" fmla="*/ 421240 h 750013"/>
                <a:gd name="connsiteX8" fmla="*/ 1385888 w 1613042"/>
                <a:gd name="connsiteY8" fmla="*/ 264239 h 750013"/>
                <a:gd name="connsiteX9" fmla="*/ 1117635 w 1613042"/>
                <a:gd name="connsiteY9" fmla="*/ 140906 h 750013"/>
                <a:gd name="connsiteX10" fmla="*/ 904875 w 1613042"/>
                <a:gd name="connsiteY10" fmla="*/ 64213 h 750013"/>
                <a:gd name="connsiteX11" fmla="*/ 657546 w 1613042"/>
                <a:gd name="connsiteY11"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829423 w 1613042"/>
                <a:gd name="connsiteY5" fmla="*/ 534963 h 750013"/>
                <a:gd name="connsiteX6" fmla="*/ 1243013 w 1613042"/>
                <a:gd name="connsiteY6" fmla="*/ 464264 h 750013"/>
                <a:gd name="connsiteX7" fmla="*/ 1613042 w 1613042"/>
                <a:gd name="connsiteY7" fmla="*/ 421240 h 750013"/>
                <a:gd name="connsiteX8" fmla="*/ 1385888 w 1613042"/>
                <a:gd name="connsiteY8" fmla="*/ 264239 h 750013"/>
                <a:gd name="connsiteX9" fmla="*/ 1117635 w 1613042"/>
                <a:gd name="connsiteY9" fmla="*/ 140906 h 750013"/>
                <a:gd name="connsiteX10" fmla="*/ 904875 w 1613042"/>
                <a:gd name="connsiteY10" fmla="*/ 64213 h 750013"/>
                <a:gd name="connsiteX11" fmla="*/ 657546 w 1613042"/>
                <a:gd name="connsiteY11" fmla="*/ 0 h 750013"/>
                <a:gd name="connsiteX0" fmla="*/ 657546 w 1613042"/>
                <a:gd name="connsiteY0" fmla="*/ 0 h 754381"/>
                <a:gd name="connsiteX1" fmla="*/ 452438 w 1613042"/>
                <a:gd name="connsiteY1" fmla="*/ 126126 h 754381"/>
                <a:gd name="connsiteX2" fmla="*/ 265148 w 1613042"/>
                <a:gd name="connsiteY2" fmla="*/ 274257 h 754381"/>
                <a:gd name="connsiteX3" fmla="*/ 109538 w 1613042"/>
                <a:gd name="connsiteY3" fmla="*/ 488076 h 754381"/>
                <a:gd name="connsiteX4" fmla="*/ 0 w 1613042"/>
                <a:gd name="connsiteY4" fmla="*/ 750013 h 754381"/>
                <a:gd name="connsiteX5" fmla="*/ 400050 w 1613042"/>
                <a:gd name="connsiteY5" fmla="*/ 635714 h 754381"/>
                <a:gd name="connsiteX6" fmla="*/ 829423 w 1613042"/>
                <a:gd name="connsiteY6" fmla="*/ 534963 h 754381"/>
                <a:gd name="connsiteX7" fmla="*/ 1243013 w 1613042"/>
                <a:gd name="connsiteY7" fmla="*/ 464264 h 754381"/>
                <a:gd name="connsiteX8" fmla="*/ 1613042 w 1613042"/>
                <a:gd name="connsiteY8" fmla="*/ 421240 h 754381"/>
                <a:gd name="connsiteX9" fmla="*/ 1385888 w 1613042"/>
                <a:gd name="connsiteY9" fmla="*/ 264239 h 754381"/>
                <a:gd name="connsiteX10" fmla="*/ 1117635 w 1613042"/>
                <a:gd name="connsiteY10" fmla="*/ 140906 h 754381"/>
                <a:gd name="connsiteX11" fmla="*/ 904875 w 1613042"/>
                <a:gd name="connsiteY11" fmla="*/ 64213 h 754381"/>
                <a:gd name="connsiteX12" fmla="*/ 657546 w 1613042"/>
                <a:gd name="connsiteY12" fmla="*/ 0 h 754381"/>
                <a:gd name="connsiteX0" fmla="*/ 657546 w 1613042"/>
                <a:gd name="connsiteY0" fmla="*/ 0 h 754381"/>
                <a:gd name="connsiteX1" fmla="*/ 452438 w 1613042"/>
                <a:gd name="connsiteY1" fmla="*/ 126126 h 754381"/>
                <a:gd name="connsiteX2" fmla="*/ 265148 w 1613042"/>
                <a:gd name="connsiteY2" fmla="*/ 274257 h 754381"/>
                <a:gd name="connsiteX3" fmla="*/ 109538 w 1613042"/>
                <a:gd name="connsiteY3" fmla="*/ 488076 h 754381"/>
                <a:gd name="connsiteX4" fmla="*/ 0 w 1613042"/>
                <a:gd name="connsiteY4" fmla="*/ 750013 h 754381"/>
                <a:gd name="connsiteX5" fmla="*/ 400050 w 1613042"/>
                <a:gd name="connsiteY5" fmla="*/ 635714 h 754381"/>
                <a:gd name="connsiteX6" fmla="*/ 829423 w 1613042"/>
                <a:gd name="connsiteY6" fmla="*/ 534963 h 754381"/>
                <a:gd name="connsiteX7" fmla="*/ 1243013 w 1613042"/>
                <a:gd name="connsiteY7" fmla="*/ 464264 h 754381"/>
                <a:gd name="connsiteX8" fmla="*/ 1613042 w 1613042"/>
                <a:gd name="connsiteY8" fmla="*/ 421240 h 754381"/>
                <a:gd name="connsiteX9" fmla="*/ 1385888 w 1613042"/>
                <a:gd name="connsiteY9" fmla="*/ 264239 h 754381"/>
                <a:gd name="connsiteX10" fmla="*/ 1117635 w 1613042"/>
                <a:gd name="connsiteY10" fmla="*/ 140906 h 754381"/>
                <a:gd name="connsiteX11" fmla="*/ 904875 w 1613042"/>
                <a:gd name="connsiteY11" fmla="*/ 64213 h 754381"/>
                <a:gd name="connsiteX12" fmla="*/ 657546 w 1613042"/>
                <a:gd name="connsiteY12" fmla="*/ 0 h 754381"/>
                <a:gd name="connsiteX0" fmla="*/ 657546 w 1613042"/>
                <a:gd name="connsiteY0" fmla="*/ 0 h 759388"/>
                <a:gd name="connsiteX1" fmla="*/ 452438 w 1613042"/>
                <a:gd name="connsiteY1" fmla="*/ 126126 h 759388"/>
                <a:gd name="connsiteX2" fmla="*/ 265148 w 1613042"/>
                <a:gd name="connsiteY2" fmla="*/ 274257 h 759388"/>
                <a:gd name="connsiteX3" fmla="*/ 109538 w 1613042"/>
                <a:gd name="connsiteY3" fmla="*/ 488076 h 759388"/>
                <a:gd name="connsiteX4" fmla="*/ 0 w 1613042"/>
                <a:gd name="connsiteY4" fmla="*/ 750013 h 759388"/>
                <a:gd name="connsiteX5" fmla="*/ 400050 w 1613042"/>
                <a:gd name="connsiteY5" fmla="*/ 635714 h 759388"/>
                <a:gd name="connsiteX6" fmla="*/ 829423 w 1613042"/>
                <a:gd name="connsiteY6" fmla="*/ 534963 h 759388"/>
                <a:gd name="connsiteX7" fmla="*/ 1243013 w 1613042"/>
                <a:gd name="connsiteY7" fmla="*/ 464264 h 759388"/>
                <a:gd name="connsiteX8" fmla="*/ 1613042 w 1613042"/>
                <a:gd name="connsiteY8" fmla="*/ 421240 h 759388"/>
                <a:gd name="connsiteX9" fmla="*/ 1385888 w 1613042"/>
                <a:gd name="connsiteY9" fmla="*/ 264239 h 759388"/>
                <a:gd name="connsiteX10" fmla="*/ 1117635 w 1613042"/>
                <a:gd name="connsiteY10" fmla="*/ 140906 h 759388"/>
                <a:gd name="connsiteX11" fmla="*/ 904875 w 1613042"/>
                <a:gd name="connsiteY11" fmla="*/ 64213 h 759388"/>
                <a:gd name="connsiteX12" fmla="*/ 657546 w 1613042"/>
                <a:gd name="connsiteY12" fmla="*/ 0 h 759388"/>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 name="connsiteX0" fmla="*/ 657546 w 1613042"/>
                <a:gd name="connsiteY0" fmla="*/ 0 h 750013"/>
                <a:gd name="connsiteX1" fmla="*/ 452438 w 1613042"/>
                <a:gd name="connsiteY1" fmla="*/ 126126 h 750013"/>
                <a:gd name="connsiteX2" fmla="*/ 265148 w 1613042"/>
                <a:gd name="connsiteY2" fmla="*/ 274257 h 750013"/>
                <a:gd name="connsiteX3" fmla="*/ 109538 w 1613042"/>
                <a:gd name="connsiteY3" fmla="*/ 488076 h 750013"/>
                <a:gd name="connsiteX4" fmla="*/ 0 w 1613042"/>
                <a:gd name="connsiteY4" fmla="*/ 750013 h 750013"/>
                <a:gd name="connsiteX5" fmla="*/ 400050 w 1613042"/>
                <a:gd name="connsiteY5" fmla="*/ 635714 h 750013"/>
                <a:gd name="connsiteX6" fmla="*/ 829423 w 1613042"/>
                <a:gd name="connsiteY6" fmla="*/ 534963 h 750013"/>
                <a:gd name="connsiteX7" fmla="*/ 1243013 w 1613042"/>
                <a:gd name="connsiteY7" fmla="*/ 464264 h 750013"/>
                <a:gd name="connsiteX8" fmla="*/ 1613042 w 1613042"/>
                <a:gd name="connsiteY8" fmla="*/ 421240 h 750013"/>
                <a:gd name="connsiteX9" fmla="*/ 1385888 w 1613042"/>
                <a:gd name="connsiteY9" fmla="*/ 264239 h 750013"/>
                <a:gd name="connsiteX10" fmla="*/ 1117635 w 1613042"/>
                <a:gd name="connsiteY10" fmla="*/ 140906 h 750013"/>
                <a:gd name="connsiteX11" fmla="*/ 904875 w 1613042"/>
                <a:gd name="connsiteY11" fmla="*/ 64213 h 750013"/>
                <a:gd name="connsiteX12" fmla="*/ 657546 w 1613042"/>
                <a:gd name="connsiteY12" fmla="*/ 0 h 75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3042" h="750013">
                  <a:moveTo>
                    <a:pt x="657546" y="0"/>
                  </a:moveTo>
                  <a:cubicBezTo>
                    <a:pt x="451430" y="123743"/>
                    <a:pt x="646426" y="6598"/>
                    <a:pt x="452438" y="126126"/>
                  </a:cubicBezTo>
                  <a:cubicBezTo>
                    <a:pt x="279882" y="259942"/>
                    <a:pt x="441361" y="130588"/>
                    <a:pt x="265148" y="274257"/>
                  </a:cubicBezTo>
                  <a:cubicBezTo>
                    <a:pt x="116663" y="482603"/>
                    <a:pt x="258504" y="282577"/>
                    <a:pt x="109538" y="488076"/>
                  </a:cubicBezTo>
                  <a:cubicBezTo>
                    <a:pt x="1054" y="745962"/>
                    <a:pt x="106238" y="497724"/>
                    <a:pt x="0" y="750013"/>
                  </a:cubicBezTo>
                  <a:cubicBezTo>
                    <a:pt x="378618" y="648413"/>
                    <a:pt x="14163" y="747756"/>
                    <a:pt x="400050" y="635714"/>
                  </a:cubicBezTo>
                  <a:cubicBezTo>
                    <a:pt x="814637" y="537836"/>
                    <a:pt x="417218" y="630460"/>
                    <a:pt x="829423" y="534963"/>
                  </a:cubicBezTo>
                  <a:cubicBezTo>
                    <a:pt x="1221535" y="466701"/>
                    <a:pt x="831423" y="530843"/>
                    <a:pt x="1243013" y="464264"/>
                  </a:cubicBezTo>
                  <a:cubicBezTo>
                    <a:pt x="1602216" y="421498"/>
                    <a:pt x="1262206" y="467278"/>
                    <a:pt x="1613042" y="421240"/>
                  </a:cubicBezTo>
                  <a:cubicBezTo>
                    <a:pt x="1397810" y="276107"/>
                    <a:pt x="1599426" y="408592"/>
                    <a:pt x="1385888" y="264239"/>
                  </a:cubicBezTo>
                  <a:cubicBezTo>
                    <a:pt x="1136633" y="148461"/>
                    <a:pt x="1368460" y="250443"/>
                    <a:pt x="1117635" y="140906"/>
                  </a:cubicBezTo>
                  <a:cubicBezTo>
                    <a:pt x="914677" y="68701"/>
                    <a:pt x="1105381" y="135322"/>
                    <a:pt x="904875" y="64213"/>
                  </a:cubicBezTo>
                  <a:cubicBezTo>
                    <a:pt x="661506" y="-2134"/>
                    <a:pt x="890909" y="62706"/>
                    <a:pt x="657546" y="0"/>
                  </a:cubicBezTo>
                  <a:close/>
                </a:path>
              </a:pathLst>
            </a:custGeom>
            <a:noFill/>
            <a:ln w="254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dirty="0">
                <a:ln>
                  <a:noFill/>
                </a:ln>
                <a:solidFill>
                  <a:schemeClr val="tx1"/>
                </a:solidFill>
                <a:effectLst/>
                <a:latin typeface="Verdana" pitchFamily="45" charset="0"/>
              </a:endParaRPr>
            </a:p>
          </p:txBody>
        </p:sp>
      </p:grpSp>
    </p:spTree>
    <p:extLst>
      <p:ext uri="{BB962C8B-B14F-4D97-AF65-F5344CB8AC3E}">
        <p14:creationId xmlns:p14="http://schemas.microsoft.com/office/powerpoint/2010/main" val="376676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5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Isosceles Triangle 61"/>
          <p:cNvSpPr/>
          <p:nvPr/>
        </p:nvSpPr>
        <p:spPr bwMode="auto">
          <a:xfrm>
            <a:off x="671181" y="2373972"/>
            <a:ext cx="1981200" cy="1707931"/>
          </a:xfrm>
          <a:prstGeom prst="triangle">
            <a:avLst/>
          </a:prstGeom>
          <a:solidFill>
            <a:srgbClr val="FFFF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 name="Title 1"/>
          <p:cNvSpPr>
            <a:spLocks noGrp="1"/>
          </p:cNvSpPr>
          <p:nvPr>
            <p:ph type="title"/>
          </p:nvPr>
        </p:nvSpPr>
        <p:spPr/>
        <p:txBody>
          <a:bodyPr/>
          <a:lstStyle/>
          <a:p>
            <a:r>
              <a:rPr lang="en-US" sz="3200" dirty="0" smtClean="0"/>
              <a:t>Subdivision surfaces – CPU Approach</a:t>
            </a:r>
            <a:endParaRPr lang="en-US" sz="3200" dirty="0"/>
          </a:p>
        </p:txBody>
      </p:sp>
      <p:sp>
        <p:nvSpPr>
          <p:cNvPr id="3" name="Content Placeholder 2"/>
          <p:cNvSpPr>
            <a:spLocks noGrp="1"/>
          </p:cNvSpPr>
          <p:nvPr>
            <p:ph sz="quarter" idx="10"/>
          </p:nvPr>
        </p:nvSpPr>
        <p:spPr>
          <a:xfrm>
            <a:off x="533400" y="1504950"/>
            <a:ext cx="8077200" cy="2743200"/>
          </a:xfrm>
        </p:spPr>
        <p:txBody>
          <a:bodyPr/>
          <a:lstStyle/>
          <a:p>
            <a:pPr marL="273050" indent="-273050"/>
            <a:r>
              <a:rPr lang="en-US" sz="2400" dirty="0" smtClean="0"/>
              <a:t>Planar subdivision using Half Edge data structure</a:t>
            </a:r>
          </a:p>
          <a:p>
            <a:pPr marL="273050" indent="-273050"/>
            <a:endParaRPr lang="en-US" sz="2400" dirty="0"/>
          </a:p>
        </p:txBody>
      </p:sp>
      <p:grpSp>
        <p:nvGrpSpPr>
          <p:cNvPr id="31" name="Group 30"/>
          <p:cNvGrpSpPr/>
          <p:nvPr/>
        </p:nvGrpSpPr>
        <p:grpSpPr>
          <a:xfrm>
            <a:off x="332360" y="2266950"/>
            <a:ext cx="2701021" cy="2036852"/>
            <a:chOff x="1413779" y="2998128"/>
            <a:chExt cx="2701021" cy="2036852"/>
          </a:xfrm>
        </p:grpSpPr>
        <p:sp>
          <p:nvSpPr>
            <p:cNvPr id="57" name="Isosceles Triangle 56"/>
            <p:cNvSpPr/>
            <p:nvPr/>
          </p:nvSpPr>
          <p:spPr bwMode="auto">
            <a:xfrm>
              <a:off x="1752600" y="3105150"/>
              <a:ext cx="1981200" cy="1707931"/>
            </a:xfrm>
            <a:prstGeom prst="triangl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8" name="Content Placeholder 2"/>
            <p:cNvSpPr txBox="1">
              <a:spLocks/>
            </p:cNvSpPr>
            <p:nvPr/>
          </p:nvSpPr>
          <p:spPr>
            <a:xfrm>
              <a:off x="1413779" y="4657486"/>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V1</a:t>
              </a:r>
            </a:p>
            <a:p>
              <a:pPr indent="0">
                <a:buFont typeface="Verdana" pitchFamily="34" charset="0"/>
                <a:buNone/>
              </a:pPr>
              <a:endParaRPr lang="en-US" sz="1400" b="1" dirty="0" smtClean="0">
                <a:latin typeface="Courier New" pitchFamily="49" charset="0"/>
                <a:cs typeface="Courier New" pitchFamily="49" charset="0"/>
              </a:endParaRPr>
            </a:p>
          </p:txBody>
        </p:sp>
        <p:sp>
          <p:nvSpPr>
            <p:cNvPr id="59" name="Content Placeholder 2"/>
            <p:cNvSpPr txBox="1">
              <a:spLocks/>
            </p:cNvSpPr>
            <p:nvPr/>
          </p:nvSpPr>
          <p:spPr>
            <a:xfrm>
              <a:off x="3704061" y="4662147"/>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V2</a:t>
              </a:r>
            </a:p>
            <a:p>
              <a:pPr indent="0">
                <a:buFont typeface="Verdana" pitchFamily="34" charset="0"/>
                <a:buNone/>
              </a:pPr>
              <a:endParaRPr lang="en-US" sz="1400" b="1" dirty="0" smtClean="0">
                <a:latin typeface="Courier New" pitchFamily="49" charset="0"/>
                <a:cs typeface="Courier New" pitchFamily="49" charset="0"/>
              </a:endParaRPr>
            </a:p>
          </p:txBody>
        </p:sp>
        <p:sp>
          <p:nvSpPr>
            <p:cNvPr id="60" name="Content Placeholder 2"/>
            <p:cNvSpPr txBox="1">
              <a:spLocks/>
            </p:cNvSpPr>
            <p:nvPr/>
          </p:nvSpPr>
          <p:spPr>
            <a:xfrm>
              <a:off x="2737208" y="2998128"/>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V3</a:t>
              </a:r>
            </a:p>
            <a:p>
              <a:pPr indent="0">
                <a:buFont typeface="Verdana" pitchFamily="34" charset="0"/>
                <a:buNone/>
              </a:pPr>
              <a:endParaRPr lang="en-US" sz="1400" b="1" dirty="0" smtClean="0">
                <a:latin typeface="Courier New" pitchFamily="49" charset="0"/>
                <a:cs typeface="Courier New" pitchFamily="49" charset="0"/>
              </a:endParaRPr>
            </a:p>
          </p:txBody>
        </p:sp>
      </p:grpSp>
      <p:grpSp>
        <p:nvGrpSpPr>
          <p:cNvPr id="35" name="Group 34"/>
          <p:cNvGrpSpPr/>
          <p:nvPr/>
        </p:nvGrpSpPr>
        <p:grpSpPr>
          <a:xfrm>
            <a:off x="731115" y="2758119"/>
            <a:ext cx="1940732" cy="1677535"/>
            <a:chOff x="1812534" y="3489297"/>
            <a:chExt cx="1940732" cy="1677535"/>
          </a:xfrm>
        </p:grpSpPr>
        <p:cxnSp>
          <p:nvCxnSpPr>
            <p:cNvPr id="29" name="Straight Arrow Connector 28"/>
            <p:cNvCxnSpPr/>
            <p:nvPr/>
          </p:nvCxnSpPr>
          <p:spPr bwMode="auto">
            <a:xfrm>
              <a:off x="2201236" y="4703243"/>
              <a:ext cx="1090547" cy="0"/>
            </a:xfrm>
            <a:prstGeom prst="straightConnector1">
              <a:avLst/>
            </a:prstGeom>
            <a:solidFill>
              <a:schemeClr val="accent1"/>
            </a:solidFill>
            <a:ln w="0" cap="flat" cmpd="sng" algn="ctr">
              <a:solidFill>
                <a:srgbClr val="000000"/>
              </a:solidFill>
              <a:prstDash val="solid"/>
              <a:round/>
              <a:headEnd type="none" w="med" len="med"/>
              <a:tailEnd type="triangle"/>
            </a:ln>
            <a:effectLst/>
          </p:spPr>
        </p:cxnSp>
        <p:sp>
          <p:nvSpPr>
            <p:cNvPr id="63" name="Content Placeholder 2"/>
            <p:cNvSpPr txBox="1">
              <a:spLocks/>
            </p:cNvSpPr>
            <p:nvPr/>
          </p:nvSpPr>
          <p:spPr>
            <a:xfrm>
              <a:off x="2524874" y="4793999"/>
              <a:ext cx="5631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HE1</a:t>
              </a:r>
            </a:p>
            <a:p>
              <a:pPr indent="0">
                <a:buFont typeface="Verdana" pitchFamily="34" charset="0"/>
                <a:buNone/>
              </a:pPr>
              <a:endParaRPr lang="en-US" sz="1400" b="1" dirty="0" smtClean="0">
                <a:latin typeface="Courier New" pitchFamily="49" charset="0"/>
                <a:cs typeface="Courier New" pitchFamily="49" charset="0"/>
              </a:endParaRPr>
            </a:p>
          </p:txBody>
        </p:sp>
        <p:cxnSp>
          <p:nvCxnSpPr>
            <p:cNvPr id="65" name="Straight Arrow Connector 64"/>
            <p:cNvCxnSpPr/>
            <p:nvPr/>
          </p:nvCxnSpPr>
          <p:spPr bwMode="auto">
            <a:xfrm rot="14400000">
              <a:off x="2622964" y="4034571"/>
              <a:ext cx="1090547" cy="0"/>
            </a:xfrm>
            <a:prstGeom prst="straightConnector1">
              <a:avLst/>
            </a:prstGeom>
            <a:solidFill>
              <a:schemeClr val="accent1"/>
            </a:solidFill>
            <a:ln w="0" cap="flat" cmpd="sng" algn="ctr">
              <a:solidFill>
                <a:srgbClr val="000000"/>
              </a:solidFill>
              <a:prstDash val="solid"/>
              <a:round/>
              <a:headEnd type="none" w="med" len="med"/>
              <a:tailEnd type="triangle"/>
            </a:ln>
            <a:effectLst/>
          </p:spPr>
        </p:cxnSp>
        <p:cxnSp>
          <p:nvCxnSpPr>
            <p:cNvPr id="66" name="Straight Arrow Connector 65"/>
            <p:cNvCxnSpPr/>
            <p:nvPr/>
          </p:nvCxnSpPr>
          <p:spPr bwMode="auto">
            <a:xfrm rot="7200000">
              <a:off x="1784764" y="4034571"/>
              <a:ext cx="1090547" cy="0"/>
            </a:xfrm>
            <a:prstGeom prst="straightConnector1">
              <a:avLst/>
            </a:prstGeom>
            <a:solidFill>
              <a:schemeClr val="accent1"/>
            </a:solidFill>
            <a:ln w="0" cap="flat" cmpd="sng" algn="ctr">
              <a:solidFill>
                <a:srgbClr val="000000"/>
              </a:solidFill>
              <a:prstDash val="solid"/>
              <a:round/>
              <a:headEnd type="none" w="med" len="med"/>
              <a:tailEnd type="triangle"/>
            </a:ln>
            <a:effectLst/>
          </p:spPr>
        </p:cxnSp>
        <p:sp>
          <p:nvSpPr>
            <p:cNvPr id="67" name="Content Placeholder 2"/>
            <p:cNvSpPr txBox="1">
              <a:spLocks/>
            </p:cNvSpPr>
            <p:nvPr/>
          </p:nvSpPr>
          <p:spPr>
            <a:xfrm>
              <a:off x="3190127" y="3746892"/>
              <a:ext cx="5631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HE2</a:t>
              </a:r>
            </a:p>
            <a:p>
              <a:pPr indent="0">
                <a:buFont typeface="Verdana" pitchFamily="34" charset="0"/>
                <a:buNone/>
              </a:pPr>
              <a:endParaRPr lang="en-US" sz="1400" b="1" dirty="0" smtClean="0">
                <a:latin typeface="Courier New" pitchFamily="49" charset="0"/>
                <a:cs typeface="Courier New" pitchFamily="49" charset="0"/>
              </a:endParaRPr>
            </a:p>
          </p:txBody>
        </p:sp>
        <p:sp>
          <p:nvSpPr>
            <p:cNvPr id="68" name="Content Placeholder 2"/>
            <p:cNvSpPr txBox="1">
              <a:spLocks/>
            </p:cNvSpPr>
            <p:nvPr/>
          </p:nvSpPr>
          <p:spPr>
            <a:xfrm>
              <a:off x="1812534" y="3746892"/>
              <a:ext cx="5631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HE3</a:t>
              </a:r>
            </a:p>
            <a:p>
              <a:pPr indent="0">
                <a:buFont typeface="Verdana" pitchFamily="34" charset="0"/>
                <a:buNone/>
              </a:pPr>
              <a:endParaRPr lang="en-US" sz="1400" b="1" dirty="0" smtClean="0">
                <a:latin typeface="Courier New" pitchFamily="49" charset="0"/>
                <a:cs typeface="Courier New" pitchFamily="49" charset="0"/>
              </a:endParaRPr>
            </a:p>
          </p:txBody>
        </p:sp>
      </p:grpSp>
      <p:sp>
        <p:nvSpPr>
          <p:cNvPr id="69" name="Content Placeholder 2"/>
          <p:cNvSpPr txBox="1">
            <a:spLocks/>
          </p:cNvSpPr>
          <p:nvPr/>
        </p:nvSpPr>
        <p:spPr>
          <a:xfrm>
            <a:off x="1475360" y="3364572"/>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T1</a:t>
            </a:r>
          </a:p>
          <a:p>
            <a:pPr indent="0">
              <a:buFont typeface="Verdana" pitchFamily="34" charset="0"/>
              <a:buNone/>
            </a:pPr>
            <a:endParaRPr lang="en-US" sz="1400" b="1" dirty="0" smtClean="0">
              <a:latin typeface="Courier New" pitchFamily="49" charset="0"/>
              <a:cs typeface="Courier New" pitchFamily="49" charset="0"/>
            </a:endParaRPr>
          </a:p>
        </p:txBody>
      </p:sp>
      <p:sp>
        <p:nvSpPr>
          <p:cNvPr id="70" name="Isosceles Triangle 69"/>
          <p:cNvSpPr/>
          <p:nvPr/>
        </p:nvSpPr>
        <p:spPr bwMode="auto">
          <a:xfrm>
            <a:off x="3685160" y="2373972"/>
            <a:ext cx="1981200" cy="1707931"/>
          </a:xfrm>
          <a:prstGeom prst="triangle">
            <a:avLst/>
          </a:prstGeom>
          <a:solidFill>
            <a:srgbClr val="FFFF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nvGrpSpPr>
          <p:cNvPr id="71" name="Group 70"/>
          <p:cNvGrpSpPr/>
          <p:nvPr/>
        </p:nvGrpSpPr>
        <p:grpSpPr>
          <a:xfrm>
            <a:off x="3346339" y="2266950"/>
            <a:ext cx="2701021" cy="2036852"/>
            <a:chOff x="1413779" y="2998128"/>
            <a:chExt cx="2701021" cy="2036852"/>
          </a:xfrm>
        </p:grpSpPr>
        <p:sp>
          <p:nvSpPr>
            <p:cNvPr id="72" name="Isosceles Triangle 71"/>
            <p:cNvSpPr/>
            <p:nvPr/>
          </p:nvSpPr>
          <p:spPr bwMode="auto">
            <a:xfrm>
              <a:off x="1752600" y="3105150"/>
              <a:ext cx="1981200" cy="1707931"/>
            </a:xfrm>
            <a:prstGeom prst="triangl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3" name="Content Placeholder 2"/>
            <p:cNvSpPr txBox="1">
              <a:spLocks/>
            </p:cNvSpPr>
            <p:nvPr/>
          </p:nvSpPr>
          <p:spPr>
            <a:xfrm>
              <a:off x="1413779" y="4657486"/>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V1</a:t>
              </a:r>
            </a:p>
            <a:p>
              <a:pPr indent="0">
                <a:buFont typeface="Verdana" pitchFamily="34" charset="0"/>
                <a:buNone/>
              </a:pPr>
              <a:endParaRPr lang="en-US" sz="1400" b="1" dirty="0" smtClean="0">
                <a:latin typeface="Courier New" pitchFamily="49" charset="0"/>
                <a:cs typeface="Courier New" pitchFamily="49" charset="0"/>
              </a:endParaRPr>
            </a:p>
          </p:txBody>
        </p:sp>
        <p:sp>
          <p:nvSpPr>
            <p:cNvPr id="74" name="Content Placeholder 2"/>
            <p:cNvSpPr txBox="1">
              <a:spLocks/>
            </p:cNvSpPr>
            <p:nvPr/>
          </p:nvSpPr>
          <p:spPr>
            <a:xfrm>
              <a:off x="3704061" y="4662147"/>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V2</a:t>
              </a:r>
            </a:p>
            <a:p>
              <a:pPr indent="0">
                <a:buFont typeface="Verdana" pitchFamily="34" charset="0"/>
                <a:buNone/>
              </a:pPr>
              <a:endParaRPr lang="en-US" sz="1400" b="1" dirty="0" smtClean="0">
                <a:latin typeface="Courier New" pitchFamily="49" charset="0"/>
                <a:cs typeface="Courier New" pitchFamily="49" charset="0"/>
              </a:endParaRPr>
            </a:p>
          </p:txBody>
        </p:sp>
        <p:sp>
          <p:nvSpPr>
            <p:cNvPr id="75" name="Content Placeholder 2"/>
            <p:cNvSpPr txBox="1">
              <a:spLocks/>
            </p:cNvSpPr>
            <p:nvPr/>
          </p:nvSpPr>
          <p:spPr>
            <a:xfrm>
              <a:off x="2737208" y="2998128"/>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V3</a:t>
              </a:r>
            </a:p>
            <a:p>
              <a:pPr indent="0">
                <a:buFont typeface="Verdana" pitchFamily="34" charset="0"/>
                <a:buNone/>
              </a:pPr>
              <a:endParaRPr lang="en-US" sz="1400" b="1" dirty="0" smtClean="0">
                <a:latin typeface="Courier New" pitchFamily="49" charset="0"/>
                <a:cs typeface="Courier New" pitchFamily="49" charset="0"/>
              </a:endParaRPr>
            </a:p>
          </p:txBody>
        </p:sp>
      </p:grpSp>
      <p:sp>
        <p:nvSpPr>
          <p:cNvPr id="76" name="Content Placeholder 2"/>
          <p:cNvSpPr txBox="1">
            <a:spLocks/>
          </p:cNvSpPr>
          <p:nvPr/>
        </p:nvSpPr>
        <p:spPr>
          <a:xfrm>
            <a:off x="4489339" y="3364572"/>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T1</a:t>
            </a:r>
          </a:p>
          <a:p>
            <a:pPr indent="0">
              <a:buFont typeface="Verdana" pitchFamily="34" charset="0"/>
              <a:buNone/>
            </a:pPr>
            <a:endParaRPr lang="en-US" sz="1400" b="1" dirty="0" smtClean="0">
              <a:latin typeface="Courier New" pitchFamily="49" charset="0"/>
              <a:cs typeface="Courier New" pitchFamily="49" charset="0"/>
            </a:endParaRPr>
          </a:p>
        </p:txBody>
      </p:sp>
      <p:sp>
        <p:nvSpPr>
          <p:cNvPr id="36" name="TextBox 35"/>
          <p:cNvSpPr txBox="1"/>
          <p:nvPr/>
        </p:nvSpPr>
        <p:spPr>
          <a:xfrm>
            <a:off x="922202" y="4324350"/>
            <a:ext cx="1385316" cy="461665"/>
          </a:xfrm>
          <a:prstGeom prst="rect">
            <a:avLst/>
          </a:prstGeom>
          <a:noFill/>
        </p:spPr>
        <p:txBody>
          <a:bodyPr wrap="none" rtlCol="0">
            <a:spAutoFit/>
          </a:bodyPr>
          <a:lstStyle/>
          <a:p>
            <a:r>
              <a:rPr lang="en-US" dirty="0" smtClean="0">
                <a:solidFill>
                  <a:srgbClr val="002060"/>
                </a:solidFill>
              </a:rPr>
              <a:t>Original</a:t>
            </a:r>
            <a:endParaRPr lang="en-US" dirty="0">
              <a:solidFill>
                <a:srgbClr val="002060"/>
              </a:solidFill>
            </a:endParaRPr>
          </a:p>
        </p:txBody>
      </p:sp>
      <p:sp>
        <p:nvSpPr>
          <p:cNvPr id="77" name="TextBox 76"/>
          <p:cNvSpPr txBox="1"/>
          <p:nvPr/>
        </p:nvSpPr>
        <p:spPr>
          <a:xfrm>
            <a:off x="3467363" y="4324350"/>
            <a:ext cx="2398413" cy="461665"/>
          </a:xfrm>
          <a:prstGeom prst="rect">
            <a:avLst/>
          </a:prstGeom>
          <a:noFill/>
        </p:spPr>
        <p:txBody>
          <a:bodyPr wrap="none" rtlCol="0">
            <a:spAutoFit/>
          </a:bodyPr>
          <a:lstStyle/>
          <a:p>
            <a:r>
              <a:rPr lang="en-US" dirty="0" smtClean="0">
                <a:solidFill>
                  <a:srgbClr val="002060"/>
                </a:solidFill>
              </a:rPr>
              <a:t>Split All Edges</a:t>
            </a:r>
            <a:endParaRPr lang="en-US" dirty="0">
              <a:solidFill>
                <a:srgbClr val="002060"/>
              </a:solidFill>
            </a:endParaRPr>
          </a:p>
        </p:txBody>
      </p:sp>
      <p:grpSp>
        <p:nvGrpSpPr>
          <p:cNvPr id="37" name="Group 36"/>
          <p:cNvGrpSpPr/>
          <p:nvPr/>
        </p:nvGrpSpPr>
        <p:grpSpPr>
          <a:xfrm>
            <a:off x="632398" y="2337189"/>
            <a:ext cx="2057400" cy="1781180"/>
            <a:chOff x="681038" y="2643180"/>
            <a:chExt cx="2057400" cy="1781180"/>
          </a:xfrm>
        </p:grpSpPr>
        <p:sp>
          <p:nvSpPr>
            <p:cNvPr id="78" name="Oval 77"/>
            <p:cNvSpPr/>
            <p:nvPr/>
          </p:nvSpPr>
          <p:spPr bwMode="auto">
            <a:xfrm>
              <a:off x="1674019" y="2643180"/>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9" name="Oval 78"/>
            <p:cNvSpPr/>
            <p:nvPr/>
          </p:nvSpPr>
          <p:spPr bwMode="auto">
            <a:xfrm>
              <a:off x="2662238" y="4345779"/>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80" name="Oval 79"/>
            <p:cNvSpPr/>
            <p:nvPr/>
          </p:nvSpPr>
          <p:spPr bwMode="auto">
            <a:xfrm>
              <a:off x="681038" y="4348160"/>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grpSp>
        <p:nvGrpSpPr>
          <p:cNvPr id="81" name="Group 80"/>
          <p:cNvGrpSpPr/>
          <p:nvPr/>
        </p:nvGrpSpPr>
        <p:grpSpPr>
          <a:xfrm>
            <a:off x="3644675" y="2337189"/>
            <a:ext cx="2057400" cy="1781180"/>
            <a:chOff x="681038" y="2643180"/>
            <a:chExt cx="2057400" cy="1781180"/>
          </a:xfrm>
        </p:grpSpPr>
        <p:sp>
          <p:nvSpPr>
            <p:cNvPr id="82" name="Oval 81"/>
            <p:cNvSpPr/>
            <p:nvPr/>
          </p:nvSpPr>
          <p:spPr bwMode="auto">
            <a:xfrm>
              <a:off x="1674019" y="2643180"/>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83" name="Oval 82"/>
            <p:cNvSpPr/>
            <p:nvPr/>
          </p:nvSpPr>
          <p:spPr bwMode="auto">
            <a:xfrm>
              <a:off x="2662238" y="4345779"/>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84" name="Oval 83"/>
            <p:cNvSpPr/>
            <p:nvPr/>
          </p:nvSpPr>
          <p:spPr bwMode="auto">
            <a:xfrm>
              <a:off x="681038" y="4348160"/>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grpSp>
        <p:nvGrpSpPr>
          <p:cNvPr id="109" name="Group 108"/>
          <p:cNvGrpSpPr/>
          <p:nvPr/>
        </p:nvGrpSpPr>
        <p:grpSpPr>
          <a:xfrm>
            <a:off x="3838643" y="2991739"/>
            <a:ext cx="1683425" cy="1451704"/>
            <a:chOff x="3887283" y="3296539"/>
            <a:chExt cx="1683425" cy="1451704"/>
          </a:xfrm>
        </p:grpSpPr>
        <p:sp>
          <p:nvSpPr>
            <p:cNvPr id="86" name="Oval 85"/>
            <p:cNvSpPr/>
            <p:nvPr/>
          </p:nvSpPr>
          <p:spPr bwMode="auto">
            <a:xfrm>
              <a:off x="4686296" y="4350549"/>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87" name="Oval 86"/>
            <p:cNvSpPr/>
            <p:nvPr/>
          </p:nvSpPr>
          <p:spPr bwMode="auto">
            <a:xfrm>
              <a:off x="5186358" y="3502824"/>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95" name="Oval 94"/>
            <p:cNvSpPr/>
            <p:nvPr/>
          </p:nvSpPr>
          <p:spPr bwMode="auto">
            <a:xfrm>
              <a:off x="4188615" y="3500443"/>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97" name="Content Placeholder 2"/>
            <p:cNvSpPr txBox="1">
              <a:spLocks/>
            </p:cNvSpPr>
            <p:nvPr/>
          </p:nvSpPr>
          <p:spPr>
            <a:xfrm>
              <a:off x="3887283" y="3296539"/>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V6</a:t>
              </a:r>
            </a:p>
            <a:p>
              <a:pPr indent="0">
                <a:buFont typeface="Verdana" pitchFamily="34" charset="0"/>
                <a:buNone/>
              </a:pPr>
              <a:endParaRPr lang="en-US" sz="1400" b="1" dirty="0" smtClean="0">
                <a:latin typeface="Courier New" pitchFamily="49" charset="0"/>
                <a:cs typeface="Courier New" pitchFamily="49" charset="0"/>
              </a:endParaRPr>
            </a:p>
          </p:txBody>
        </p:sp>
        <p:sp>
          <p:nvSpPr>
            <p:cNvPr id="98" name="Content Placeholder 2"/>
            <p:cNvSpPr txBox="1">
              <a:spLocks/>
            </p:cNvSpPr>
            <p:nvPr/>
          </p:nvSpPr>
          <p:spPr>
            <a:xfrm>
              <a:off x="5159969" y="3296539"/>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V5</a:t>
              </a:r>
            </a:p>
            <a:p>
              <a:pPr indent="0">
                <a:buFont typeface="Verdana" pitchFamily="34" charset="0"/>
                <a:buNone/>
              </a:pPr>
              <a:endParaRPr lang="en-US" sz="1400" b="1" dirty="0" smtClean="0">
                <a:latin typeface="Courier New" pitchFamily="49" charset="0"/>
                <a:cs typeface="Courier New" pitchFamily="49" charset="0"/>
              </a:endParaRPr>
            </a:p>
          </p:txBody>
        </p:sp>
        <p:sp>
          <p:nvSpPr>
            <p:cNvPr id="99" name="Content Placeholder 2"/>
            <p:cNvSpPr txBox="1">
              <a:spLocks/>
            </p:cNvSpPr>
            <p:nvPr/>
          </p:nvSpPr>
          <p:spPr>
            <a:xfrm>
              <a:off x="4529597" y="4375410"/>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V4</a:t>
              </a:r>
            </a:p>
            <a:p>
              <a:pPr indent="0">
                <a:buFont typeface="Verdana" pitchFamily="34" charset="0"/>
                <a:buNone/>
              </a:pPr>
              <a:endParaRPr lang="en-US" sz="1400" b="1" dirty="0" smtClean="0">
                <a:latin typeface="Courier New" pitchFamily="49" charset="0"/>
                <a:cs typeface="Courier New" pitchFamily="49" charset="0"/>
              </a:endParaRPr>
            </a:p>
          </p:txBody>
        </p:sp>
      </p:grpSp>
      <p:grpSp>
        <p:nvGrpSpPr>
          <p:cNvPr id="108" name="Group 107"/>
          <p:cNvGrpSpPr/>
          <p:nvPr/>
        </p:nvGrpSpPr>
        <p:grpSpPr>
          <a:xfrm>
            <a:off x="3847834" y="2627402"/>
            <a:ext cx="1645578" cy="1371600"/>
            <a:chOff x="3896474" y="2932202"/>
            <a:chExt cx="1645578" cy="1371600"/>
          </a:xfrm>
        </p:grpSpPr>
        <p:cxnSp>
          <p:nvCxnSpPr>
            <p:cNvPr id="100" name="Straight Arrow Connector 99"/>
            <p:cNvCxnSpPr/>
            <p:nvPr/>
          </p:nvCxnSpPr>
          <p:spPr bwMode="auto">
            <a:xfrm>
              <a:off x="3941852" y="4303802"/>
              <a:ext cx="587745" cy="0"/>
            </a:xfrm>
            <a:prstGeom prst="straightConnector1">
              <a:avLst/>
            </a:prstGeom>
            <a:solidFill>
              <a:schemeClr val="accent1"/>
            </a:solidFill>
            <a:ln w="0" cap="flat" cmpd="sng" algn="ctr">
              <a:solidFill>
                <a:srgbClr val="000000"/>
              </a:solidFill>
              <a:prstDash val="solid"/>
              <a:round/>
              <a:headEnd type="none" w="med" len="med"/>
              <a:tailEnd type="triangle"/>
            </a:ln>
            <a:effectLst/>
          </p:spPr>
        </p:cxnSp>
        <p:cxnSp>
          <p:nvCxnSpPr>
            <p:cNvPr id="102" name="Straight Arrow Connector 101"/>
            <p:cNvCxnSpPr/>
            <p:nvPr/>
          </p:nvCxnSpPr>
          <p:spPr bwMode="auto">
            <a:xfrm>
              <a:off x="4898655" y="4303802"/>
              <a:ext cx="587745" cy="0"/>
            </a:xfrm>
            <a:prstGeom prst="straightConnector1">
              <a:avLst/>
            </a:prstGeom>
            <a:solidFill>
              <a:schemeClr val="accent1"/>
            </a:solidFill>
            <a:ln w="0" cap="flat" cmpd="sng" algn="ctr">
              <a:solidFill>
                <a:srgbClr val="000000"/>
              </a:solidFill>
              <a:prstDash val="solid"/>
              <a:round/>
              <a:headEnd type="none" w="med" len="med"/>
              <a:tailEnd type="triangle"/>
            </a:ln>
            <a:effectLst/>
          </p:spPr>
        </p:cxnSp>
        <p:cxnSp>
          <p:nvCxnSpPr>
            <p:cNvPr id="103" name="Straight Arrow Connector 102"/>
            <p:cNvCxnSpPr/>
            <p:nvPr/>
          </p:nvCxnSpPr>
          <p:spPr bwMode="auto">
            <a:xfrm flipH="1" flipV="1">
              <a:off x="5245056" y="3733738"/>
              <a:ext cx="296996" cy="514412"/>
            </a:xfrm>
            <a:prstGeom prst="straightConnector1">
              <a:avLst/>
            </a:prstGeom>
            <a:solidFill>
              <a:schemeClr val="accent1"/>
            </a:solidFill>
            <a:ln w="0" cap="flat" cmpd="sng" algn="ctr">
              <a:solidFill>
                <a:srgbClr val="000000"/>
              </a:solidFill>
              <a:prstDash val="solid"/>
              <a:round/>
              <a:headEnd type="none" w="med" len="med"/>
              <a:tailEnd type="triangle"/>
            </a:ln>
            <a:effectLst/>
          </p:spPr>
        </p:cxnSp>
        <p:cxnSp>
          <p:nvCxnSpPr>
            <p:cNvPr id="105" name="Straight Arrow Connector 104"/>
            <p:cNvCxnSpPr/>
            <p:nvPr/>
          </p:nvCxnSpPr>
          <p:spPr bwMode="auto">
            <a:xfrm flipH="1" flipV="1">
              <a:off x="4780052" y="2932202"/>
              <a:ext cx="296996" cy="514412"/>
            </a:xfrm>
            <a:prstGeom prst="straightConnector1">
              <a:avLst/>
            </a:prstGeom>
            <a:solidFill>
              <a:schemeClr val="accent1"/>
            </a:solidFill>
            <a:ln w="0" cap="flat" cmpd="sng" algn="ctr">
              <a:solidFill>
                <a:srgbClr val="000000"/>
              </a:solidFill>
              <a:prstDash val="solid"/>
              <a:round/>
              <a:headEnd type="none" w="med" len="med"/>
              <a:tailEnd type="triangle"/>
            </a:ln>
            <a:effectLst/>
          </p:spPr>
        </p:cxnSp>
        <p:cxnSp>
          <p:nvCxnSpPr>
            <p:cNvPr id="106" name="Straight Arrow Connector 105"/>
            <p:cNvCxnSpPr/>
            <p:nvPr/>
          </p:nvCxnSpPr>
          <p:spPr bwMode="auto">
            <a:xfrm flipH="1">
              <a:off x="3896474" y="3714750"/>
              <a:ext cx="296996" cy="514412"/>
            </a:xfrm>
            <a:prstGeom prst="straightConnector1">
              <a:avLst/>
            </a:prstGeom>
            <a:solidFill>
              <a:schemeClr val="accent1"/>
            </a:solidFill>
            <a:ln w="0" cap="flat" cmpd="sng" algn="ctr">
              <a:solidFill>
                <a:srgbClr val="000000"/>
              </a:solidFill>
              <a:prstDash val="solid"/>
              <a:round/>
              <a:headEnd type="none" w="med" len="med"/>
              <a:tailEnd type="triangle"/>
            </a:ln>
            <a:effectLst/>
          </p:spPr>
        </p:cxnSp>
        <p:cxnSp>
          <p:nvCxnSpPr>
            <p:cNvPr id="107" name="Straight Arrow Connector 106"/>
            <p:cNvCxnSpPr/>
            <p:nvPr/>
          </p:nvCxnSpPr>
          <p:spPr bwMode="auto">
            <a:xfrm flipH="1">
              <a:off x="4343400" y="2952750"/>
              <a:ext cx="296996" cy="514412"/>
            </a:xfrm>
            <a:prstGeom prst="straightConnector1">
              <a:avLst/>
            </a:prstGeom>
            <a:solidFill>
              <a:schemeClr val="accent1"/>
            </a:solidFill>
            <a:ln w="0" cap="flat" cmpd="sng" algn="ctr">
              <a:solidFill>
                <a:srgbClr val="000000"/>
              </a:solidFill>
              <a:prstDash val="solid"/>
              <a:round/>
              <a:headEnd type="none" w="med" len="med"/>
              <a:tailEnd type="triangle"/>
            </a:ln>
            <a:effectLst/>
          </p:spPr>
        </p:cxnSp>
      </p:grpSp>
      <p:sp>
        <p:nvSpPr>
          <p:cNvPr id="110" name="Isosceles Triangle 109"/>
          <p:cNvSpPr/>
          <p:nvPr/>
        </p:nvSpPr>
        <p:spPr bwMode="auto">
          <a:xfrm>
            <a:off x="6629400" y="2373972"/>
            <a:ext cx="1981200" cy="1707931"/>
          </a:xfrm>
          <a:prstGeom prst="triangle">
            <a:avLst/>
          </a:prstGeom>
          <a:solidFill>
            <a:srgbClr val="FFFF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nvGrpSpPr>
          <p:cNvPr id="111" name="Group 110"/>
          <p:cNvGrpSpPr/>
          <p:nvPr/>
        </p:nvGrpSpPr>
        <p:grpSpPr>
          <a:xfrm>
            <a:off x="6290579" y="2266950"/>
            <a:ext cx="2701021" cy="2036852"/>
            <a:chOff x="1413779" y="2998128"/>
            <a:chExt cx="2701021" cy="2036852"/>
          </a:xfrm>
        </p:grpSpPr>
        <p:sp>
          <p:nvSpPr>
            <p:cNvPr id="112" name="Isosceles Triangle 111"/>
            <p:cNvSpPr/>
            <p:nvPr/>
          </p:nvSpPr>
          <p:spPr bwMode="auto">
            <a:xfrm>
              <a:off x="1752600" y="3105150"/>
              <a:ext cx="1981200" cy="1707931"/>
            </a:xfrm>
            <a:prstGeom prst="triangl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13" name="Content Placeholder 2"/>
            <p:cNvSpPr txBox="1">
              <a:spLocks/>
            </p:cNvSpPr>
            <p:nvPr/>
          </p:nvSpPr>
          <p:spPr>
            <a:xfrm>
              <a:off x="1413779" y="4657486"/>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V1</a:t>
              </a:r>
            </a:p>
            <a:p>
              <a:pPr indent="0">
                <a:buFont typeface="Verdana" pitchFamily="34" charset="0"/>
                <a:buNone/>
              </a:pPr>
              <a:endParaRPr lang="en-US" sz="1400" b="1" dirty="0" smtClean="0">
                <a:latin typeface="Courier New" pitchFamily="49" charset="0"/>
                <a:cs typeface="Courier New" pitchFamily="49" charset="0"/>
              </a:endParaRPr>
            </a:p>
          </p:txBody>
        </p:sp>
        <p:sp>
          <p:nvSpPr>
            <p:cNvPr id="114" name="Content Placeholder 2"/>
            <p:cNvSpPr txBox="1">
              <a:spLocks/>
            </p:cNvSpPr>
            <p:nvPr/>
          </p:nvSpPr>
          <p:spPr>
            <a:xfrm>
              <a:off x="3704061" y="4662147"/>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V2</a:t>
              </a:r>
            </a:p>
            <a:p>
              <a:pPr indent="0">
                <a:buFont typeface="Verdana" pitchFamily="34" charset="0"/>
                <a:buNone/>
              </a:pPr>
              <a:endParaRPr lang="en-US" sz="1400" b="1" dirty="0" smtClean="0">
                <a:latin typeface="Courier New" pitchFamily="49" charset="0"/>
                <a:cs typeface="Courier New" pitchFamily="49" charset="0"/>
              </a:endParaRPr>
            </a:p>
          </p:txBody>
        </p:sp>
        <p:sp>
          <p:nvSpPr>
            <p:cNvPr id="115" name="Content Placeholder 2"/>
            <p:cNvSpPr txBox="1">
              <a:spLocks/>
            </p:cNvSpPr>
            <p:nvPr/>
          </p:nvSpPr>
          <p:spPr>
            <a:xfrm>
              <a:off x="2737208" y="2998128"/>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V3</a:t>
              </a:r>
            </a:p>
            <a:p>
              <a:pPr indent="0">
                <a:buFont typeface="Verdana" pitchFamily="34" charset="0"/>
                <a:buNone/>
              </a:pPr>
              <a:endParaRPr lang="en-US" sz="1400" b="1" dirty="0" smtClean="0">
                <a:latin typeface="Courier New" pitchFamily="49" charset="0"/>
                <a:cs typeface="Courier New" pitchFamily="49" charset="0"/>
              </a:endParaRPr>
            </a:p>
          </p:txBody>
        </p:sp>
      </p:grpSp>
      <p:sp>
        <p:nvSpPr>
          <p:cNvPr id="117" name="TextBox 116"/>
          <p:cNvSpPr txBox="1"/>
          <p:nvPr/>
        </p:nvSpPr>
        <p:spPr>
          <a:xfrm>
            <a:off x="6674980" y="4324350"/>
            <a:ext cx="1901866" cy="461665"/>
          </a:xfrm>
          <a:prstGeom prst="rect">
            <a:avLst/>
          </a:prstGeom>
          <a:noFill/>
        </p:spPr>
        <p:txBody>
          <a:bodyPr wrap="none" rtlCol="0">
            <a:spAutoFit/>
          </a:bodyPr>
          <a:lstStyle/>
          <a:p>
            <a:r>
              <a:rPr lang="en-US" dirty="0" smtClean="0">
                <a:solidFill>
                  <a:srgbClr val="002060"/>
                </a:solidFill>
              </a:rPr>
              <a:t>Triangulate</a:t>
            </a:r>
            <a:endParaRPr lang="en-US" dirty="0">
              <a:solidFill>
                <a:srgbClr val="002060"/>
              </a:solidFill>
            </a:endParaRPr>
          </a:p>
        </p:txBody>
      </p:sp>
      <p:grpSp>
        <p:nvGrpSpPr>
          <p:cNvPr id="118" name="Group 117"/>
          <p:cNvGrpSpPr/>
          <p:nvPr/>
        </p:nvGrpSpPr>
        <p:grpSpPr>
          <a:xfrm>
            <a:off x="6588915" y="2337189"/>
            <a:ext cx="2057400" cy="1781180"/>
            <a:chOff x="681038" y="2643180"/>
            <a:chExt cx="2057400" cy="1781180"/>
          </a:xfrm>
        </p:grpSpPr>
        <p:sp>
          <p:nvSpPr>
            <p:cNvPr id="119" name="Oval 118"/>
            <p:cNvSpPr/>
            <p:nvPr/>
          </p:nvSpPr>
          <p:spPr bwMode="auto">
            <a:xfrm>
              <a:off x="1674019" y="2643180"/>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0" name="Oval 119"/>
            <p:cNvSpPr/>
            <p:nvPr/>
          </p:nvSpPr>
          <p:spPr bwMode="auto">
            <a:xfrm>
              <a:off x="2662238" y="4345779"/>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1" name="Oval 120"/>
            <p:cNvSpPr/>
            <p:nvPr/>
          </p:nvSpPr>
          <p:spPr bwMode="auto">
            <a:xfrm>
              <a:off x="681038" y="4348160"/>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grpSp>
        <p:nvGrpSpPr>
          <p:cNvPr id="129" name="Group 128"/>
          <p:cNvGrpSpPr/>
          <p:nvPr/>
        </p:nvGrpSpPr>
        <p:grpSpPr>
          <a:xfrm>
            <a:off x="6792074" y="2627402"/>
            <a:ext cx="1645578" cy="1371600"/>
            <a:chOff x="3896474" y="2932202"/>
            <a:chExt cx="1645578" cy="1371600"/>
          </a:xfrm>
        </p:grpSpPr>
        <p:cxnSp>
          <p:nvCxnSpPr>
            <p:cNvPr id="130" name="Straight Arrow Connector 129"/>
            <p:cNvCxnSpPr/>
            <p:nvPr/>
          </p:nvCxnSpPr>
          <p:spPr bwMode="auto">
            <a:xfrm>
              <a:off x="3941852" y="4303802"/>
              <a:ext cx="587745" cy="0"/>
            </a:xfrm>
            <a:prstGeom prst="straightConnector1">
              <a:avLst/>
            </a:prstGeom>
            <a:solidFill>
              <a:schemeClr val="accent1"/>
            </a:solidFill>
            <a:ln w="0" cap="flat" cmpd="sng" algn="ctr">
              <a:solidFill>
                <a:srgbClr val="000000"/>
              </a:solidFill>
              <a:prstDash val="solid"/>
              <a:round/>
              <a:headEnd type="none" w="med" len="med"/>
              <a:tailEnd type="triangle"/>
            </a:ln>
            <a:effectLst/>
          </p:spPr>
        </p:cxnSp>
        <p:cxnSp>
          <p:nvCxnSpPr>
            <p:cNvPr id="131" name="Straight Arrow Connector 130"/>
            <p:cNvCxnSpPr/>
            <p:nvPr/>
          </p:nvCxnSpPr>
          <p:spPr bwMode="auto">
            <a:xfrm>
              <a:off x="4898655" y="4303802"/>
              <a:ext cx="587745" cy="0"/>
            </a:xfrm>
            <a:prstGeom prst="straightConnector1">
              <a:avLst/>
            </a:prstGeom>
            <a:solidFill>
              <a:schemeClr val="accent1"/>
            </a:solidFill>
            <a:ln w="0" cap="flat" cmpd="sng" algn="ctr">
              <a:solidFill>
                <a:srgbClr val="000000"/>
              </a:solidFill>
              <a:prstDash val="solid"/>
              <a:round/>
              <a:headEnd type="none" w="med" len="med"/>
              <a:tailEnd type="triangle"/>
            </a:ln>
            <a:effectLst/>
          </p:spPr>
        </p:cxnSp>
        <p:cxnSp>
          <p:nvCxnSpPr>
            <p:cNvPr id="132" name="Straight Arrow Connector 131"/>
            <p:cNvCxnSpPr/>
            <p:nvPr/>
          </p:nvCxnSpPr>
          <p:spPr bwMode="auto">
            <a:xfrm flipH="1" flipV="1">
              <a:off x="5245056" y="3733738"/>
              <a:ext cx="296996" cy="514412"/>
            </a:xfrm>
            <a:prstGeom prst="straightConnector1">
              <a:avLst/>
            </a:prstGeom>
            <a:solidFill>
              <a:schemeClr val="accent1"/>
            </a:solidFill>
            <a:ln w="0" cap="flat" cmpd="sng" algn="ctr">
              <a:solidFill>
                <a:srgbClr val="000000"/>
              </a:solidFill>
              <a:prstDash val="solid"/>
              <a:round/>
              <a:headEnd type="none" w="med" len="med"/>
              <a:tailEnd type="triangle"/>
            </a:ln>
            <a:effectLst/>
          </p:spPr>
        </p:cxnSp>
        <p:cxnSp>
          <p:nvCxnSpPr>
            <p:cNvPr id="133" name="Straight Arrow Connector 132"/>
            <p:cNvCxnSpPr/>
            <p:nvPr/>
          </p:nvCxnSpPr>
          <p:spPr bwMode="auto">
            <a:xfrm flipH="1" flipV="1">
              <a:off x="4780052" y="2932202"/>
              <a:ext cx="296996" cy="514412"/>
            </a:xfrm>
            <a:prstGeom prst="straightConnector1">
              <a:avLst/>
            </a:prstGeom>
            <a:solidFill>
              <a:schemeClr val="accent1"/>
            </a:solidFill>
            <a:ln w="0" cap="flat" cmpd="sng" algn="ctr">
              <a:solidFill>
                <a:srgbClr val="000000"/>
              </a:solidFill>
              <a:prstDash val="solid"/>
              <a:round/>
              <a:headEnd type="none" w="med" len="med"/>
              <a:tailEnd type="triangle"/>
            </a:ln>
            <a:effectLst/>
          </p:spPr>
        </p:cxnSp>
        <p:cxnSp>
          <p:nvCxnSpPr>
            <p:cNvPr id="134" name="Straight Arrow Connector 133"/>
            <p:cNvCxnSpPr/>
            <p:nvPr/>
          </p:nvCxnSpPr>
          <p:spPr bwMode="auto">
            <a:xfrm flipH="1">
              <a:off x="3896474" y="3714750"/>
              <a:ext cx="296996" cy="514412"/>
            </a:xfrm>
            <a:prstGeom prst="straightConnector1">
              <a:avLst/>
            </a:prstGeom>
            <a:solidFill>
              <a:schemeClr val="accent1"/>
            </a:solidFill>
            <a:ln w="0" cap="flat" cmpd="sng" algn="ctr">
              <a:solidFill>
                <a:srgbClr val="000000"/>
              </a:solidFill>
              <a:prstDash val="solid"/>
              <a:round/>
              <a:headEnd type="none" w="med" len="med"/>
              <a:tailEnd type="triangle"/>
            </a:ln>
            <a:effectLst/>
          </p:spPr>
        </p:cxnSp>
        <p:cxnSp>
          <p:nvCxnSpPr>
            <p:cNvPr id="135" name="Straight Arrow Connector 134"/>
            <p:cNvCxnSpPr/>
            <p:nvPr/>
          </p:nvCxnSpPr>
          <p:spPr bwMode="auto">
            <a:xfrm flipH="1">
              <a:off x="4343400" y="2952750"/>
              <a:ext cx="296996" cy="514412"/>
            </a:xfrm>
            <a:prstGeom prst="straightConnector1">
              <a:avLst/>
            </a:prstGeom>
            <a:solidFill>
              <a:schemeClr val="accent1"/>
            </a:solidFill>
            <a:ln w="0" cap="flat" cmpd="sng" algn="ctr">
              <a:solidFill>
                <a:srgbClr val="000000"/>
              </a:solidFill>
              <a:prstDash val="solid"/>
              <a:round/>
              <a:headEnd type="none" w="med" len="med"/>
              <a:tailEnd type="triangle"/>
            </a:ln>
            <a:effectLst/>
          </p:spPr>
        </p:cxnSp>
      </p:grpSp>
      <p:grpSp>
        <p:nvGrpSpPr>
          <p:cNvPr id="139" name="Group 138"/>
          <p:cNvGrpSpPr/>
          <p:nvPr/>
        </p:nvGrpSpPr>
        <p:grpSpPr>
          <a:xfrm>
            <a:off x="6934200" y="2824160"/>
            <a:ext cx="1401339" cy="1271590"/>
            <a:chOff x="6934200" y="3128960"/>
            <a:chExt cx="1401339" cy="1271590"/>
          </a:xfrm>
        </p:grpSpPr>
        <p:sp>
          <p:nvSpPr>
            <p:cNvPr id="94" name="Isosceles Triangle 93"/>
            <p:cNvSpPr/>
            <p:nvPr/>
          </p:nvSpPr>
          <p:spPr bwMode="auto">
            <a:xfrm flipV="1">
              <a:off x="7125512" y="3546584"/>
              <a:ext cx="990600" cy="853966"/>
            </a:xfrm>
            <a:prstGeom prst="triangle">
              <a:avLst/>
            </a:prstGeom>
            <a:solidFill>
              <a:srgbClr val="FFFF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16" name="Content Placeholder 2"/>
            <p:cNvSpPr txBox="1">
              <a:spLocks/>
            </p:cNvSpPr>
            <p:nvPr/>
          </p:nvSpPr>
          <p:spPr>
            <a:xfrm>
              <a:off x="6934200" y="3951517"/>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T1</a:t>
              </a:r>
            </a:p>
            <a:p>
              <a:pPr indent="0">
                <a:buFont typeface="Verdana" pitchFamily="34" charset="0"/>
                <a:buNone/>
              </a:pPr>
              <a:endParaRPr lang="en-US" sz="1400" b="1" dirty="0" smtClean="0">
                <a:latin typeface="Courier New" pitchFamily="49" charset="0"/>
                <a:cs typeface="Courier New" pitchFamily="49" charset="0"/>
              </a:endParaRPr>
            </a:p>
          </p:txBody>
        </p:sp>
        <p:sp>
          <p:nvSpPr>
            <p:cNvPr id="136" name="Content Placeholder 2"/>
            <p:cNvSpPr txBox="1">
              <a:spLocks/>
            </p:cNvSpPr>
            <p:nvPr/>
          </p:nvSpPr>
          <p:spPr>
            <a:xfrm>
              <a:off x="7924800" y="3951517"/>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T2</a:t>
              </a:r>
            </a:p>
            <a:p>
              <a:pPr indent="0">
                <a:buFont typeface="Verdana" pitchFamily="34" charset="0"/>
                <a:buNone/>
              </a:pPr>
              <a:endParaRPr lang="en-US" sz="1400" b="1" dirty="0" smtClean="0">
                <a:latin typeface="Courier New" pitchFamily="49" charset="0"/>
                <a:cs typeface="Courier New" pitchFamily="49" charset="0"/>
              </a:endParaRPr>
            </a:p>
          </p:txBody>
        </p:sp>
        <p:sp>
          <p:nvSpPr>
            <p:cNvPr id="137" name="Content Placeholder 2"/>
            <p:cNvSpPr txBox="1">
              <a:spLocks/>
            </p:cNvSpPr>
            <p:nvPr/>
          </p:nvSpPr>
          <p:spPr>
            <a:xfrm>
              <a:off x="7422353" y="3128960"/>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T3</a:t>
              </a:r>
            </a:p>
            <a:p>
              <a:pPr indent="0">
                <a:buFont typeface="Verdana" pitchFamily="34" charset="0"/>
                <a:buNone/>
              </a:pPr>
              <a:endParaRPr lang="en-US" sz="1400" b="1" dirty="0" smtClean="0">
                <a:latin typeface="Courier New" pitchFamily="49" charset="0"/>
                <a:cs typeface="Courier New" pitchFamily="49" charset="0"/>
              </a:endParaRPr>
            </a:p>
          </p:txBody>
        </p:sp>
        <p:sp>
          <p:nvSpPr>
            <p:cNvPr id="138" name="Content Placeholder 2"/>
            <p:cNvSpPr txBox="1">
              <a:spLocks/>
            </p:cNvSpPr>
            <p:nvPr/>
          </p:nvSpPr>
          <p:spPr>
            <a:xfrm>
              <a:off x="7422353" y="3646717"/>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T4</a:t>
              </a:r>
            </a:p>
            <a:p>
              <a:pPr indent="0">
                <a:buFont typeface="Verdana" pitchFamily="34" charset="0"/>
                <a:buNone/>
              </a:pPr>
              <a:endParaRPr lang="en-US" sz="1400" b="1" dirty="0" smtClean="0">
                <a:latin typeface="Courier New" pitchFamily="49" charset="0"/>
                <a:cs typeface="Courier New" pitchFamily="49" charset="0"/>
              </a:endParaRPr>
            </a:p>
          </p:txBody>
        </p:sp>
      </p:grpSp>
      <p:grpSp>
        <p:nvGrpSpPr>
          <p:cNvPr id="122" name="Group 121"/>
          <p:cNvGrpSpPr/>
          <p:nvPr/>
        </p:nvGrpSpPr>
        <p:grpSpPr>
          <a:xfrm>
            <a:off x="6782883" y="2991739"/>
            <a:ext cx="1683425" cy="1451704"/>
            <a:chOff x="3887283" y="3296539"/>
            <a:chExt cx="1683425" cy="1451704"/>
          </a:xfrm>
        </p:grpSpPr>
        <p:sp>
          <p:nvSpPr>
            <p:cNvPr id="123" name="Oval 122"/>
            <p:cNvSpPr/>
            <p:nvPr/>
          </p:nvSpPr>
          <p:spPr bwMode="auto">
            <a:xfrm>
              <a:off x="4686296" y="4350549"/>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4" name="Oval 123"/>
            <p:cNvSpPr/>
            <p:nvPr/>
          </p:nvSpPr>
          <p:spPr bwMode="auto">
            <a:xfrm>
              <a:off x="5186358" y="3502824"/>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5" name="Oval 124"/>
            <p:cNvSpPr/>
            <p:nvPr/>
          </p:nvSpPr>
          <p:spPr bwMode="auto">
            <a:xfrm>
              <a:off x="4188615" y="3500443"/>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26" name="Content Placeholder 2"/>
            <p:cNvSpPr txBox="1">
              <a:spLocks/>
            </p:cNvSpPr>
            <p:nvPr/>
          </p:nvSpPr>
          <p:spPr>
            <a:xfrm>
              <a:off x="3887283" y="3296539"/>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V6</a:t>
              </a:r>
            </a:p>
            <a:p>
              <a:pPr indent="0">
                <a:buFont typeface="Verdana" pitchFamily="34" charset="0"/>
                <a:buNone/>
              </a:pPr>
              <a:endParaRPr lang="en-US" sz="1400" b="1" dirty="0" smtClean="0">
                <a:latin typeface="Courier New" pitchFamily="49" charset="0"/>
                <a:cs typeface="Courier New" pitchFamily="49" charset="0"/>
              </a:endParaRPr>
            </a:p>
          </p:txBody>
        </p:sp>
        <p:sp>
          <p:nvSpPr>
            <p:cNvPr id="127" name="Content Placeholder 2"/>
            <p:cNvSpPr txBox="1">
              <a:spLocks/>
            </p:cNvSpPr>
            <p:nvPr/>
          </p:nvSpPr>
          <p:spPr>
            <a:xfrm>
              <a:off x="5159969" y="3296539"/>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V5</a:t>
              </a:r>
            </a:p>
            <a:p>
              <a:pPr indent="0">
                <a:buFont typeface="Verdana" pitchFamily="34" charset="0"/>
                <a:buNone/>
              </a:pPr>
              <a:endParaRPr lang="en-US" sz="1400" b="1" dirty="0" smtClean="0">
                <a:latin typeface="Courier New" pitchFamily="49" charset="0"/>
                <a:cs typeface="Courier New" pitchFamily="49" charset="0"/>
              </a:endParaRPr>
            </a:p>
          </p:txBody>
        </p:sp>
        <p:sp>
          <p:nvSpPr>
            <p:cNvPr id="128" name="Content Placeholder 2"/>
            <p:cNvSpPr txBox="1">
              <a:spLocks/>
            </p:cNvSpPr>
            <p:nvPr/>
          </p:nvSpPr>
          <p:spPr>
            <a:xfrm>
              <a:off x="4529597" y="4375410"/>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V4</a:t>
              </a:r>
            </a:p>
            <a:p>
              <a:pPr indent="0">
                <a:buFont typeface="Verdana" pitchFamily="34" charset="0"/>
                <a:buNone/>
              </a:pPr>
              <a:endParaRPr lang="en-US" sz="1400" b="1" dirty="0" smtClean="0">
                <a:latin typeface="Courier New" pitchFamily="49" charset="0"/>
                <a:cs typeface="Courier New" pitchFamily="49" charset="0"/>
              </a:endParaRPr>
            </a:p>
          </p:txBody>
        </p:sp>
      </p:grpSp>
    </p:spTree>
    <p:extLst>
      <p:ext uri="{BB962C8B-B14F-4D97-AF65-F5344CB8AC3E}">
        <p14:creationId xmlns:p14="http://schemas.microsoft.com/office/powerpoint/2010/main" val="82693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9" grpId="0"/>
      <p:bldP spid="70" grpId="0" animBg="1"/>
      <p:bldP spid="76" grpId="0"/>
      <p:bldP spid="36" grpId="0"/>
      <p:bldP spid="77" grpId="0"/>
      <p:bldP spid="110" grpId="0" animBg="1"/>
      <p:bldP spid="1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Subdivision surfaces – CPU Approach</a:t>
            </a:r>
            <a:endParaRPr lang="en-US" sz="3200" dirty="0"/>
          </a:p>
        </p:txBody>
      </p:sp>
      <p:sp>
        <p:nvSpPr>
          <p:cNvPr id="3" name="Content Placeholder 2"/>
          <p:cNvSpPr>
            <a:spLocks noGrp="1"/>
          </p:cNvSpPr>
          <p:nvPr>
            <p:ph sz="quarter" idx="10"/>
          </p:nvPr>
        </p:nvSpPr>
        <p:spPr>
          <a:xfrm>
            <a:off x="533400" y="1200150"/>
            <a:ext cx="8077200" cy="2743200"/>
          </a:xfrm>
        </p:spPr>
        <p:txBody>
          <a:bodyPr/>
          <a:lstStyle/>
          <a:p>
            <a:r>
              <a:rPr lang="en-US" sz="2000" dirty="0" smtClean="0"/>
              <a:t>Smoothing step</a:t>
            </a:r>
          </a:p>
          <a:p>
            <a:pPr lvl="1"/>
            <a:r>
              <a:rPr lang="en-US" sz="1800" dirty="0" smtClean="0"/>
              <a:t>Adjust vertex positions to smooth surface</a:t>
            </a:r>
          </a:p>
          <a:p>
            <a:pPr marL="273050" indent="-273050"/>
            <a:r>
              <a:rPr lang="en-US" sz="2000" dirty="0" smtClean="0"/>
              <a:t>Process</a:t>
            </a:r>
          </a:p>
          <a:p>
            <a:pPr lvl="1"/>
            <a:r>
              <a:rPr lang="en-US" sz="1800" dirty="0" smtClean="0"/>
              <a:t>Pre-smoothing vertex positions are V</a:t>
            </a:r>
            <a:r>
              <a:rPr lang="en-US" sz="1800" baseline="30000" dirty="0" smtClean="0"/>
              <a:t>-</a:t>
            </a:r>
          </a:p>
          <a:p>
            <a:pPr lvl="1"/>
            <a:r>
              <a:rPr lang="en-US" sz="1800" dirty="0" smtClean="0"/>
              <a:t>Create a new vertex array, V</a:t>
            </a:r>
            <a:r>
              <a:rPr lang="en-US" sz="1800" baseline="30000" dirty="0" smtClean="0"/>
              <a:t>+</a:t>
            </a:r>
          </a:p>
          <a:p>
            <a:pPr lvl="1"/>
            <a:r>
              <a:rPr lang="en-US" sz="1800" dirty="0" smtClean="0"/>
              <a:t>Apply V</a:t>
            </a:r>
            <a:r>
              <a:rPr lang="en-US" sz="1800" baseline="30000" dirty="0"/>
              <a:t>+</a:t>
            </a:r>
            <a:r>
              <a:rPr lang="en-US" sz="1800" dirty="0" smtClean="0"/>
              <a:t> = </a:t>
            </a:r>
            <a:r>
              <a:rPr lang="en-US" sz="1800" b="1" dirty="0" smtClean="0"/>
              <a:t>S</a:t>
            </a:r>
            <a:r>
              <a:rPr lang="en-US" sz="1800" dirty="0" smtClean="0"/>
              <a:t>V</a:t>
            </a:r>
            <a:r>
              <a:rPr lang="en-US" sz="1800" baseline="30000" dirty="0" smtClean="0"/>
              <a:t>-	</a:t>
            </a:r>
            <a:r>
              <a:rPr lang="en-US" sz="1600" b="1" dirty="0" smtClean="0">
                <a:solidFill>
                  <a:srgbClr val="FF0000"/>
                </a:solidFill>
              </a:rPr>
              <a:t>(see slide notes for important details!)</a:t>
            </a:r>
            <a:endParaRPr lang="en-US" sz="1800" b="1" dirty="0" smtClean="0">
              <a:solidFill>
                <a:srgbClr val="FF0000"/>
              </a:solidFill>
            </a:endParaRPr>
          </a:p>
          <a:p>
            <a:pPr marL="1089025" lvl="2" indent="-174625">
              <a:tabLst>
                <a:tab pos="855663" algn="l"/>
              </a:tabLst>
            </a:pPr>
            <a:r>
              <a:rPr lang="en-US" sz="1400" b="1" dirty="0" smtClean="0"/>
              <a:t>S</a:t>
            </a:r>
            <a:r>
              <a:rPr lang="en-US" sz="1400" dirty="0" smtClean="0"/>
              <a:t>, a local “subdivision matrix,”</a:t>
            </a:r>
            <a:r>
              <a:rPr lang="en-US" sz="1400" b="1" dirty="0" smtClean="0"/>
              <a:t> </a:t>
            </a:r>
            <a:r>
              <a:rPr lang="en-US" sz="1400" dirty="0" smtClean="0"/>
              <a:t>is a coefficient matrix that computes a weighted average at each vertex, based on pre-smoothed locations of neighborhood</a:t>
            </a:r>
          </a:p>
          <a:p>
            <a:pPr marL="1089025" lvl="2" indent="-174625">
              <a:tabLst>
                <a:tab pos="855663" algn="l"/>
              </a:tabLst>
            </a:pPr>
            <a:r>
              <a:rPr lang="en-US" sz="1400" dirty="0" smtClean="0"/>
              <a:t>Weighting factors are a function of a valence(</a:t>
            </a:r>
            <a:r>
              <a:rPr lang="en-US" sz="1400" dirty="0" err="1" smtClean="0"/>
              <a:t>vert</a:t>
            </a:r>
            <a:r>
              <a:rPr lang="en-US" sz="1400" dirty="0" smtClean="0"/>
              <a:t>)</a:t>
            </a:r>
          </a:p>
          <a:p>
            <a:pPr marL="1089025" lvl="2" indent="-174625">
              <a:tabLst>
                <a:tab pos="855663" algn="l"/>
              </a:tabLst>
            </a:pPr>
            <a:r>
              <a:rPr lang="en-US" sz="1400" dirty="0" smtClean="0"/>
              <a:t>Half edge data structure useful to traverse neighborhood</a:t>
            </a:r>
          </a:p>
          <a:p>
            <a:pPr marL="282575" indent="-282575">
              <a:tabLst>
                <a:tab pos="855663" algn="l"/>
              </a:tabLst>
            </a:pPr>
            <a:r>
              <a:rPr lang="en-US" sz="2000" dirty="0" smtClean="0"/>
              <a:t>Example: </a:t>
            </a:r>
            <a:r>
              <a:rPr lang="en-US" sz="2000" dirty="0" err="1" smtClean="0"/>
              <a:t>Catmull</a:t>
            </a:r>
            <a:r>
              <a:rPr lang="en-US" sz="2000" dirty="0" smtClean="0"/>
              <a:t>-Clark subdivision surfaces</a:t>
            </a:r>
            <a:endParaRPr lang="en-US" sz="2000" dirty="0"/>
          </a:p>
        </p:txBody>
      </p:sp>
    </p:spTree>
    <p:extLst>
      <p:ext uri="{BB962C8B-B14F-4D97-AF65-F5344CB8AC3E}">
        <p14:creationId xmlns:p14="http://schemas.microsoft.com/office/powerpoint/2010/main" val="1108071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fidelity geometry</a:t>
            </a:r>
            <a:endParaRPr lang="en-US" dirty="0"/>
          </a:p>
        </p:txBody>
      </p:sp>
      <p:sp>
        <p:nvSpPr>
          <p:cNvPr id="3" name="Content Placeholder 2"/>
          <p:cNvSpPr>
            <a:spLocks noGrp="1"/>
          </p:cNvSpPr>
          <p:nvPr>
            <p:ph sz="quarter" idx="10"/>
          </p:nvPr>
        </p:nvSpPr>
        <p:spPr>
          <a:xfrm>
            <a:off x="533400" y="1504950"/>
            <a:ext cx="5029200" cy="2743200"/>
          </a:xfrm>
        </p:spPr>
        <p:txBody>
          <a:bodyPr/>
          <a:lstStyle/>
          <a:p>
            <a:pPr marL="273050" indent="-273050"/>
            <a:r>
              <a:rPr lang="en-US" sz="2400" dirty="0"/>
              <a:t>More triangles</a:t>
            </a:r>
            <a:r>
              <a:rPr lang="en-US" sz="2400" dirty="0" smtClean="0"/>
              <a:t>? Yes, but…</a:t>
            </a:r>
          </a:p>
          <a:p>
            <a:pPr marL="273050" indent="-273050"/>
            <a:r>
              <a:rPr lang="en-US" sz="2400" dirty="0" smtClean="0"/>
              <a:t>Large data size can become prohibitive</a:t>
            </a:r>
          </a:p>
          <a:p>
            <a:pPr marL="1016000" lvl="1" indent="-273050"/>
            <a:r>
              <a:rPr lang="en-US" sz="2000" dirty="0" smtClean="0"/>
              <a:t>CPU to GPU cost</a:t>
            </a:r>
          </a:p>
          <a:p>
            <a:pPr marL="1016000" lvl="1" indent="-273050"/>
            <a:r>
              <a:rPr lang="en-US" sz="2000" dirty="0" smtClean="0"/>
              <a:t>Cost to transform/animate every vertex</a:t>
            </a:r>
          </a:p>
          <a:p>
            <a:pPr marL="1016000" lvl="1" indent="-273050"/>
            <a:r>
              <a:rPr lang="en-US" sz="2000" dirty="0" smtClean="0"/>
              <a:t>How can we solve this?</a:t>
            </a:r>
          </a:p>
        </p:txBody>
      </p:sp>
      <p:grpSp>
        <p:nvGrpSpPr>
          <p:cNvPr id="4" name="Group 13"/>
          <p:cNvGrpSpPr/>
          <p:nvPr/>
        </p:nvGrpSpPr>
        <p:grpSpPr>
          <a:xfrm>
            <a:off x="5181600" y="1428750"/>
            <a:ext cx="3352800" cy="1587302"/>
            <a:chOff x="5029200" y="1352550"/>
            <a:chExt cx="3352800" cy="1587302"/>
          </a:xfrm>
        </p:grpSpPr>
        <p:pic>
          <p:nvPicPr>
            <p:cNvPr id="7" name="Picture 6" descr="low_res_torus_with_creases.png"/>
            <p:cNvPicPr>
              <a:picLocks noChangeAspect="1"/>
            </p:cNvPicPr>
            <p:nvPr/>
          </p:nvPicPr>
          <p:blipFill>
            <a:blip r:embed="rId2">
              <a:clrChange>
                <a:clrFrom>
                  <a:srgbClr val="FFFFFF"/>
                </a:clrFrom>
                <a:clrTo>
                  <a:srgbClr val="FFFFFF">
                    <a:alpha val="0"/>
                  </a:srgbClr>
                </a:clrTo>
              </a:clrChange>
            </a:blip>
            <a:stretch>
              <a:fillRect/>
            </a:stretch>
          </p:blipFill>
          <p:spPr>
            <a:xfrm>
              <a:off x="5880298" y="1352550"/>
              <a:ext cx="1587302" cy="1587302"/>
            </a:xfrm>
            <a:prstGeom prst="rect">
              <a:avLst/>
            </a:prstGeom>
          </p:spPr>
        </p:pic>
        <p:pic>
          <p:nvPicPr>
            <p:cNvPr id="9" name="Picture 8" descr="low_res_torus_wire.png"/>
            <p:cNvPicPr>
              <a:picLocks noChangeAspect="1"/>
            </p:cNvPicPr>
            <p:nvPr/>
          </p:nvPicPr>
          <p:blipFill>
            <a:blip r:embed="rId3">
              <a:clrChange>
                <a:clrFrom>
                  <a:srgbClr val="FFFFFF"/>
                </a:clrFrom>
                <a:clrTo>
                  <a:srgbClr val="FFFFFF">
                    <a:alpha val="0"/>
                  </a:srgbClr>
                </a:clrTo>
              </a:clrChange>
            </a:blip>
            <a:stretch>
              <a:fillRect/>
            </a:stretch>
          </p:blipFill>
          <p:spPr>
            <a:xfrm>
              <a:off x="5029200" y="1352550"/>
              <a:ext cx="1587302" cy="1587302"/>
            </a:xfrm>
            <a:prstGeom prst="rect">
              <a:avLst/>
            </a:prstGeom>
          </p:spPr>
        </p:pic>
        <p:pic>
          <p:nvPicPr>
            <p:cNvPr id="8" name="Picture 7" descr="low_res_torus_smooth.png"/>
            <p:cNvPicPr>
              <a:picLocks noChangeAspect="1"/>
            </p:cNvPicPr>
            <p:nvPr/>
          </p:nvPicPr>
          <p:blipFill>
            <a:blip r:embed="rId4">
              <a:clrChange>
                <a:clrFrom>
                  <a:srgbClr val="FFFFFF"/>
                </a:clrFrom>
                <a:clrTo>
                  <a:srgbClr val="FFFFFF">
                    <a:alpha val="0"/>
                  </a:srgbClr>
                </a:clrTo>
              </a:clrChange>
            </a:blip>
            <a:stretch>
              <a:fillRect/>
            </a:stretch>
          </p:blipFill>
          <p:spPr>
            <a:xfrm>
              <a:off x="6794698" y="1352550"/>
              <a:ext cx="1587302" cy="1587302"/>
            </a:xfrm>
            <a:prstGeom prst="rect">
              <a:avLst/>
            </a:prstGeom>
          </p:spPr>
        </p:pic>
      </p:grpSp>
      <p:grpSp>
        <p:nvGrpSpPr>
          <p:cNvPr id="5" name="Group 14"/>
          <p:cNvGrpSpPr/>
          <p:nvPr/>
        </p:nvGrpSpPr>
        <p:grpSpPr>
          <a:xfrm>
            <a:off x="5181600" y="2889448"/>
            <a:ext cx="3352094" cy="1587302"/>
            <a:chOff x="5029200" y="3181350"/>
            <a:chExt cx="3352094" cy="1587302"/>
          </a:xfrm>
        </p:grpSpPr>
        <p:pic>
          <p:nvPicPr>
            <p:cNvPr id="11" name="Picture 10" descr="high_res_torus_wire.png"/>
            <p:cNvPicPr>
              <a:picLocks noChangeAspect="1"/>
            </p:cNvPicPr>
            <p:nvPr/>
          </p:nvPicPr>
          <p:blipFill>
            <a:blip r:embed="rId5">
              <a:clrChange>
                <a:clrFrom>
                  <a:srgbClr val="FFFFFF"/>
                </a:clrFrom>
                <a:clrTo>
                  <a:srgbClr val="FFFFFF">
                    <a:alpha val="0"/>
                  </a:srgbClr>
                </a:clrTo>
              </a:clrChange>
            </a:blip>
            <a:stretch>
              <a:fillRect/>
            </a:stretch>
          </p:blipFill>
          <p:spPr>
            <a:xfrm>
              <a:off x="5029200" y="3181350"/>
              <a:ext cx="1587302" cy="1587302"/>
            </a:xfrm>
            <a:prstGeom prst="rect">
              <a:avLst/>
            </a:prstGeom>
          </p:spPr>
        </p:pic>
        <p:pic>
          <p:nvPicPr>
            <p:cNvPr id="12" name="Picture 11" descr="high_res_torus_with_creases.png"/>
            <p:cNvPicPr>
              <a:picLocks noChangeAspect="1"/>
            </p:cNvPicPr>
            <p:nvPr/>
          </p:nvPicPr>
          <p:blipFill>
            <a:blip r:embed="rId6">
              <a:clrChange>
                <a:clrFrom>
                  <a:srgbClr val="FFFFFF"/>
                </a:clrFrom>
                <a:clrTo>
                  <a:srgbClr val="FFFFFF">
                    <a:alpha val="0"/>
                  </a:srgbClr>
                </a:clrTo>
              </a:clrChange>
            </a:blip>
            <a:stretch>
              <a:fillRect/>
            </a:stretch>
          </p:blipFill>
          <p:spPr>
            <a:xfrm>
              <a:off x="5879592" y="3181350"/>
              <a:ext cx="1587302" cy="1587302"/>
            </a:xfrm>
            <a:prstGeom prst="rect">
              <a:avLst/>
            </a:prstGeom>
          </p:spPr>
        </p:pic>
        <p:pic>
          <p:nvPicPr>
            <p:cNvPr id="13" name="Picture 12" descr="high_res_torus_smooth.png"/>
            <p:cNvPicPr>
              <a:picLocks noChangeAspect="1"/>
            </p:cNvPicPr>
            <p:nvPr/>
          </p:nvPicPr>
          <p:blipFill>
            <a:blip r:embed="rId7">
              <a:clrChange>
                <a:clrFrom>
                  <a:srgbClr val="FFFFFF"/>
                </a:clrFrom>
                <a:clrTo>
                  <a:srgbClr val="FFFFFF">
                    <a:alpha val="0"/>
                  </a:srgbClr>
                </a:clrTo>
              </a:clrChange>
            </a:blip>
            <a:stretch>
              <a:fillRect/>
            </a:stretch>
          </p:blipFill>
          <p:spPr>
            <a:xfrm>
              <a:off x="6793992" y="3181350"/>
              <a:ext cx="1587302" cy="158730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16557"/>
    </mc:Choice>
    <mc:Fallback xmlns="">
      <p:transition spd="slow" advTm="165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ezier_curve.png"/>
          <p:cNvPicPr>
            <a:picLocks noChangeAspect="1"/>
          </p:cNvPicPr>
          <p:nvPr/>
        </p:nvPicPr>
        <p:blipFill>
          <a:blip r:embed="rId4" cstate="print"/>
          <a:srcRect/>
          <a:stretch>
            <a:fillRect/>
          </a:stretch>
        </p:blipFill>
        <p:spPr>
          <a:xfrm>
            <a:off x="5257800" y="1053465"/>
            <a:ext cx="3505200" cy="1482969"/>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contourClr>
              <a:srgbClr val="FFFFFF"/>
            </a:contourClr>
          </a:sp3d>
        </p:spPr>
      </p:pic>
      <p:cxnSp>
        <p:nvCxnSpPr>
          <p:cNvPr id="19" name="Straight Connector 18"/>
          <p:cNvCxnSpPr/>
          <p:nvPr/>
        </p:nvCxnSpPr>
        <p:spPr bwMode="auto">
          <a:xfrm>
            <a:off x="5334000" y="2348865"/>
            <a:ext cx="609600" cy="20320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6" name="Oval 15"/>
          <p:cNvSpPr/>
          <p:nvPr/>
        </p:nvSpPr>
        <p:spPr bwMode="auto">
          <a:xfrm>
            <a:off x="5303520" y="2310765"/>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21" name="Straight Connector 20"/>
          <p:cNvCxnSpPr/>
          <p:nvPr/>
        </p:nvCxnSpPr>
        <p:spPr bwMode="auto">
          <a:xfrm>
            <a:off x="8229600" y="748665"/>
            <a:ext cx="381000" cy="91440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7" name="Oval 16"/>
          <p:cNvSpPr/>
          <p:nvPr/>
        </p:nvSpPr>
        <p:spPr bwMode="auto">
          <a:xfrm>
            <a:off x="8572500" y="1624965"/>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23" name="Straight Connector 22"/>
          <p:cNvCxnSpPr/>
          <p:nvPr/>
        </p:nvCxnSpPr>
        <p:spPr bwMode="auto">
          <a:xfrm flipH="1">
            <a:off x="5947410" y="748665"/>
            <a:ext cx="2282190" cy="180975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39" name="Oval 38"/>
          <p:cNvSpPr/>
          <p:nvPr/>
        </p:nvSpPr>
        <p:spPr bwMode="auto">
          <a:xfrm>
            <a:off x="5932170" y="2533650"/>
            <a:ext cx="38100" cy="38100"/>
          </a:xfrm>
          <a:prstGeom prst="ellipse">
            <a:avLst/>
          </a:prstGeom>
          <a:solidFill>
            <a:schemeClr val="accent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0" name="Oval 39"/>
          <p:cNvSpPr/>
          <p:nvPr/>
        </p:nvSpPr>
        <p:spPr bwMode="auto">
          <a:xfrm>
            <a:off x="8208645" y="735330"/>
            <a:ext cx="38100" cy="38100"/>
          </a:xfrm>
          <a:prstGeom prst="ellipse">
            <a:avLst/>
          </a:prstGeom>
          <a:solidFill>
            <a:schemeClr val="accent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 name="Title 1"/>
          <p:cNvSpPr>
            <a:spLocks noGrp="1"/>
          </p:cNvSpPr>
          <p:nvPr>
            <p:ph type="title"/>
          </p:nvPr>
        </p:nvSpPr>
        <p:spPr/>
        <p:txBody>
          <a:bodyPr/>
          <a:lstStyle/>
          <a:p>
            <a:r>
              <a:rPr lang="en-US" dirty="0" smtClean="0"/>
              <a:t>Higher order surfaces on GPU</a:t>
            </a:r>
            <a:endParaRPr lang="en-US" dirty="0"/>
          </a:p>
        </p:txBody>
      </p:sp>
      <p:pic>
        <p:nvPicPr>
          <p:cNvPr id="65" name="Picture 64" descr="bezier_curve.png"/>
          <p:cNvPicPr>
            <a:picLocks noChangeAspect="1"/>
          </p:cNvPicPr>
          <p:nvPr/>
        </p:nvPicPr>
        <p:blipFill>
          <a:blip r:embed="rId4" cstate="print"/>
          <a:srcRect/>
          <a:stretch>
            <a:fillRect/>
          </a:stretch>
        </p:blipFill>
        <p:spPr>
          <a:xfrm>
            <a:off x="5257800" y="2813685"/>
            <a:ext cx="3505200" cy="1482969"/>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contourClr>
              <a:srgbClr val="FFFFFF"/>
            </a:contourClr>
          </a:sp3d>
        </p:spPr>
      </p:pic>
      <p:cxnSp>
        <p:nvCxnSpPr>
          <p:cNvPr id="66" name="Straight Connector 65"/>
          <p:cNvCxnSpPr/>
          <p:nvPr/>
        </p:nvCxnSpPr>
        <p:spPr bwMode="auto">
          <a:xfrm>
            <a:off x="5334000" y="4109085"/>
            <a:ext cx="609600" cy="203200"/>
          </a:xfrm>
          <a:prstGeom prst="line">
            <a:avLst/>
          </a:prstGeom>
          <a:ln w="0">
            <a:solidFill>
              <a:schemeClr val="tx1">
                <a:lumMod val="7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8" name="Straight Connector 67"/>
          <p:cNvCxnSpPr/>
          <p:nvPr/>
        </p:nvCxnSpPr>
        <p:spPr bwMode="auto">
          <a:xfrm>
            <a:off x="8229600" y="2508885"/>
            <a:ext cx="381000" cy="914400"/>
          </a:xfrm>
          <a:prstGeom prst="line">
            <a:avLst/>
          </a:prstGeom>
          <a:ln w="0">
            <a:solidFill>
              <a:schemeClr val="tx1">
                <a:lumMod val="7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0" name="Straight Connector 69"/>
          <p:cNvCxnSpPr/>
          <p:nvPr/>
        </p:nvCxnSpPr>
        <p:spPr bwMode="auto">
          <a:xfrm flipH="1">
            <a:off x="5947410" y="2508885"/>
            <a:ext cx="2282190" cy="1809750"/>
          </a:xfrm>
          <a:prstGeom prst="line">
            <a:avLst/>
          </a:prstGeom>
          <a:ln w="0">
            <a:solidFill>
              <a:schemeClr val="tx1">
                <a:lumMod val="75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71" name="Oval 70"/>
          <p:cNvSpPr/>
          <p:nvPr/>
        </p:nvSpPr>
        <p:spPr bwMode="auto">
          <a:xfrm>
            <a:off x="5932170" y="4293870"/>
            <a:ext cx="38100" cy="38100"/>
          </a:xfrm>
          <a:prstGeom prst="ellipse">
            <a:avLst/>
          </a:prstGeom>
          <a:solidFill>
            <a:schemeClr val="accent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2" name="Oval 71"/>
          <p:cNvSpPr/>
          <p:nvPr/>
        </p:nvSpPr>
        <p:spPr bwMode="auto">
          <a:xfrm>
            <a:off x="8208645" y="2495550"/>
            <a:ext cx="38100" cy="38100"/>
          </a:xfrm>
          <a:prstGeom prst="ellipse">
            <a:avLst/>
          </a:prstGeom>
          <a:solidFill>
            <a:schemeClr val="accent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3" name="Freeform 72"/>
          <p:cNvSpPr/>
          <p:nvPr/>
        </p:nvSpPr>
        <p:spPr bwMode="auto">
          <a:xfrm>
            <a:off x="5341620" y="2895600"/>
            <a:ext cx="3268980" cy="1242060"/>
          </a:xfrm>
          <a:custGeom>
            <a:avLst/>
            <a:gdLst>
              <a:gd name="connsiteX0" fmla="*/ 0 w 2811780"/>
              <a:gd name="connsiteY0" fmla="*/ 1211580 h 1223010"/>
              <a:gd name="connsiteX1" fmla="*/ 560070 w 2811780"/>
              <a:gd name="connsiteY1" fmla="*/ 1223010 h 1223010"/>
              <a:gd name="connsiteX2" fmla="*/ 1051560 w 2811780"/>
              <a:gd name="connsiteY2" fmla="*/ 1017270 h 1223010"/>
              <a:gd name="connsiteX3" fmla="*/ 1497330 w 2811780"/>
              <a:gd name="connsiteY3" fmla="*/ 712470 h 1223010"/>
              <a:gd name="connsiteX4" fmla="*/ 1840230 w 2811780"/>
              <a:gd name="connsiteY4" fmla="*/ 445770 h 1223010"/>
              <a:gd name="connsiteX5" fmla="*/ 2194560 w 2811780"/>
              <a:gd name="connsiteY5" fmla="*/ 179070 h 1223010"/>
              <a:gd name="connsiteX6" fmla="*/ 2705100 w 2811780"/>
              <a:gd name="connsiteY6" fmla="*/ 0 h 1223010"/>
              <a:gd name="connsiteX7" fmla="*/ 2720340 w 2811780"/>
              <a:gd name="connsiteY7" fmla="*/ 678180 h 1223010"/>
              <a:gd name="connsiteX8" fmla="*/ 2811780 w 2811780"/>
              <a:gd name="connsiteY8" fmla="*/ 1082040 h 1223010"/>
              <a:gd name="connsiteX0" fmla="*/ 0 w 3028950"/>
              <a:gd name="connsiteY0" fmla="*/ 1211580 h 1223010"/>
              <a:gd name="connsiteX1" fmla="*/ 560070 w 3028950"/>
              <a:gd name="connsiteY1" fmla="*/ 1223010 h 1223010"/>
              <a:gd name="connsiteX2" fmla="*/ 1051560 w 3028950"/>
              <a:gd name="connsiteY2" fmla="*/ 1017270 h 1223010"/>
              <a:gd name="connsiteX3" fmla="*/ 1497330 w 3028950"/>
              <a:gd name="connsiteY3" fmla="*/ 712470 h 1223010"/>
              <a:gd name="connsiteX4" fmla="*/ 1840230 w 3028950"/>
              <a:gd name="connsiteY4" fmla="*/ 445770 h 1223010"/>
              <a:gd name="connsiteX5" fmla="*/ 2194560 w 3028950"/>
              <a:gd name="connsiteY5" fmla="*/ 179070 h 1223010"/>
              <a:gd name="connsiteX6" fmla="*/ 2705100 w 3028950"/>
              <a:gd name="connsiteY6" fmla="*/ 0 h 1223010"/>
              <a:gd name="connsiteX7" fmla="*/ 3028950 w 3028950"/>
              <a:gd name="connsiteY7" fmla="*/ 148590 h 1223010"/>
              <a:gd name="connsiteX8" fmla="*/ 2811780 w 3028950"/>
              <a:gd name="connsiteY8" fmla="*/ 1082040 h 1223010"/>
              <a:gd name="connsiteX0" fmla="*/ 0 w 3268980"/>
              <a:gd name="connsiteY0" fmla="*/ 1211580 h 1223010"/>
              <a:gd name="connsiteX1" fmla="*/ 560070 w 3268980"/>
              <a:gd name="connsiteY1" fmla="*/ 1223010 h 1223010"/>
              <a:gd name="connsiteX2" fmla="*/ 1051560 w 3268980"/>
              <a:gd name="connsiteY2" fmla="*/ 1017270 h 1223010"/>
              <a:gd name="connsiteX3" fmla="*/ 1497330 w 3268980"/>
              <a:gd name="connsiteY3" fmla="*/ 712470 h 1223010"/>
              <a:gd name="connsiteX4" fmla="*/ 1840230 w 3268980"/>
              <a:gd name="connsiteY4" fmla="*/ 445770 h 1223010"/>
              <a:gd name="connsiteX5" fmla="*/ 2194560 w 3268980"/>
              <a:gd name="connsiteY5" fmla="*/ 179070 h 1223010"/>
              <a:gd name="connsiteX6" fmla="*/ 2705100 w 3268980"/>
              <a:gd name="connsiteY6" fmla="*/ 0 h 1223010"/>
              <a:gd name="connsiteX7" fmla="*/ 3028950 w 3268980"/>
              <a:gd name="connsiteY7" fmla="*/ 148590 h 1223010"/>
              <a:gd name="connsiteX8" fmla="*/ 3268980 w 3268980"/>
              <a:gd name="connsiteY8" fmla="*/ 514350 h 1223010"/>
              <a:gd name="connsiteX0" fmla="*/ 0 w 3268980"/>
              <a:gd name="connsiteY0" fmla="*/ 1211580 h 1211580"/>
              <a:gd name="connsiteX1" fmla="*/ 1051560 w 3268980"/>
              <a:gd name="connsiteY1" fmla="*/ 1017270 h 1211580"/>
              <a:gd name="connsiteX2" fmla="*/ 1497330 w 3268980"/>
              <a:gd name="connsiteY2" fmla="*/ 712470 h 1211580"/>
              <a:gd name="connsiteX3" fmla="*/ 1840230 w 3268980"/>
              <a:gd name="connsiteY3" fmla="*/ 445770 h 1211580"/>
              <a:gd name="connsiteX4" fmla="*/ 2194560 w 3268980"/>
              <a:gd name="connsiteY4" fmla="*/ 179070 h 1211580"/>
              <a:gd name="connsiteX5" fmla="*/ 2705100 w 3268980"/>
              <a:gd name="connsiteY5" fmla="*/ 0 h 1211580"/>
              <a:gd name="connsiteX6" fmla="*/ 3028950 w 3268980"/>
              <a:gd name="connsiteY6" fmla="*/ 148590 h 1211580"/>
              <a:gd name="connsiteX7" fmla="*/ 3268980 w 3268980"/>
              <a:gd name="connsiteY7" fmla="*/ 514350 h 1211580"/>
              <a:gd name="connsiteX0" fmla="*/ 0 w 3268980"/>
              <a:gd name="connsiteY0" fmla="*/ 1211580 h 1211580"/>
              <a:gd name="connsiteX1" fmla="*/ 1051560 w 3268980"/>
              <a:gd name="connsiteY1" fmla="*/ 1017270 h 1211580"/>
              <a:gd name="connsiteX2" fmla="*/ 1840230 w 3268980"/>
              <a:gd name="connsiteY2" fmla="*/ 445770 h 1211580"/>
              <a:gd name="connsiteX3" fmla="*/ 2194560 w 3268980"/>
              <a:gd name="connsiteY3" fmla="*/ 179070 h 1211580"/>
              <a:gd name="connsiteX4" fmla="*/ 2705100 w 3268980"/>
              <a:gd name="connsiteY4" fmla="*/ 0 h 1211580"/>
              <a:gd name="connsiteX5" fmla="*/ 3028950 w 3268980"/>
              <a:gd name="connsiteY5" fmla="*/ 148590 h 1211580"/>
              <a:gd name="connsiteX6" fmla="*/ 3268980 w 3268980"/>
              <a:gd name="connsiteY6" fmla="*/ 514350 h 1211580"/>
              <a:gd name="connsiteX0" fmla="*/ 0 w 3268980"/>
              <a:gd name="connsiteY0" fmla="*/ 1211580 h 1211580"/>
              <a:gd name="connsiteX1" fmla="*/ 1051560 w 3268980"/>
              <a:gd name="connsiteY1" fmla="*/ 1017270 h 1211580"/>
              <a:gd name="connsiteX2" fmla="*/ 2194560 w 3268980"/>
              <a:gd name="connsiteY2" fmla="*/ 179070 h 1211580"/>
              <a:gd name="connsiteX3" fmla="*/ 2705100 w 3268980"/>
              <a:gd name="connsiteY3" fmla="*/ 0 h 1211580"/>
              <a:gd name="connsiteX4" fmla="*/ 3028950 w 3268980"/>
              <a:gd name="connsiteY4" fmla="*/ 148590 h 1211580"/>
              <a:gd name="connsiteX5" fmla="*/ 3268980 w 3268980"/>
              <a:gd name="connsiteY5" fmla="*/ 514350 h 1211580"/>
              <a:gd name="connsiteX0" fmla="*/ 0 w 3268980"/>
              <a:gd name="connsiteY0" fmla="*/ 1062990 h 1062990"/>
              <a:gd name="connsiteX1" fmla="*/ 1051560 w 3268980"/>
              <a:gd name="connsiteY1" fmla="*/ 868680 h 1062990"/>
              <a:gd name="connsiteX2" fmla="*/ 2194560 w 3268980"/>
              <a:gd name="connsiteY2" fmla="*/ 30480 h 1062990"/>
              <a:gd name="connsiteX3" fmla="*/ 3028950 w 3268980"/>
              <a:gd name="connsiteY3" fmla="*/ 0 h 1062990"/>
              <a:gd name="connsiteX4" fmla="*/ 3268980 w 3268980"/>
              <a:gd name="connsiteY4" fmla="*/ 365760 h 1062990"/>
              <a:gd name="connsiteX0" fmla="*/ 0 w 3268980"/>
              <a:gd name="connsiteY0" fmla="*/ 1188720 h 1188720"/>
              <a:gd name="connsiteX1" fmla="*/ 1051560 w 3268980"/>
              <a:gd name="connsiteY1" fmla="*/ 994410 h 1188720"/>
              <a:gd name="connsiteX2" fmla="*/ 2194560 w 3268980"/>
              <a:gd name="connsiteY2" fmla="*/ 156210 h 1188720"/>
              <a:gd name="connsiteX3" fmla="*/ 2853690 w 3268980"/>
              <a:gd name="connsiteY3" fmla="*/ 0 h 1188720"/>
              <a:gd name="connsiteX4" fmla="*/ 3268980 w 3268980"/>
              <a:gd name="connsiteY4" fmla="*/ 491490 h 1188720"/>
              <a:gd name="connsiteX0" fmla="*/ 0 w 3268980"/>
              <a:gd name="connsiteY0" fmla="*/ 1188720 h 1188720"/>
              <a:gd name="connsiteX1" fmla="*/ 765810 w 3268980"/>
              <a:gd name="connsiteY1" fmla="*/ 1120140 h 1188720"/>
              <a:gd name="connsiteX2" fmla="*/ 2194560 w 3268980"/>
              <a:gd name="connsiteY2" fmla="*/ 156210 h 1188720"/>
              <a:gd name="connsiteX3" fmla="*/ 2853690 w 3268980"/>
              <a:gd name="connsiteY3" fmla="*/ 0 h 1188720"/>
              <a:gd name="connsiteX4" fmla="*/ 3268980 w 3268980"/>
              <a:gd name="connsiteY4" fmla="*/ 491490 h 1188720"/>
              <a:gd name="connsiteX0" fmla="*/ 0 w 3268980"/>
              <a:gd name="connsiteY0" fmla="*/ 1188720 h 1188720"/>
              <a:gd name="connsiteX1" fmla="*/ 765810 w 3268980"/>
              <a:gd name="connsiteY1" fmla="*/ 1120140 h 1188720"/>
              <a:gd name="connsiteX2" fmla="*/ 1714500 w 3268980"/>
              <a:gd name="connsiteY2" fmla="*/ 510540 h 1188720"/>
              <a:gd name="connsiteX3" fmla="*/ 2853690 w 3268980"/>
              <a:gd name="connsiteY3" fmla="*/ 0 h 1188720"/>
              <a:gd name="connsiteX4" fmla="*/ 3268980 w 3268980"/>
              <a:gd name="connsiteY4" fmla="*/ 491490 h 1188720"/>
              <a:gd name="connsiteX0" fmla="*/ 0 w 3268980"/>
              <a:gd name="connsiteY0" fmla="*/ 1211580 h 1211580"/>
              <a:gd name="connsiteX1" fmla="*/ 765810 w 3268980"/>
              <a:gd name="connsiteY1" fmla="*/ 1143000 h 1211580"/>
              <a:gd name="connsiteX2" fmla="*/ 1714500 w 3268980"/>
              <a:gd name="connsiteY2" fmla="*/ 533400 h 1211580"/>
              <a:gd name="connsiteX3" fmla="*/ 2743200 w 3268980"/>
              <a:gd name="connsiteY3" fmla="*/ 0 h 1211580"/>
              <a:gd name="connsiteX4" fmla="*/ 3268980 w 3268980"/>
              <a:gd name="connsiteY4" fmla="*/ 514350 h 1211580"/>
              <a:gd name="connsiteX0" fmla="*/ 0 w 3268980"/>
              <a:gd name="connsiteY0" fmla="*/ 1211580 h 1211580"/>
              <a:gd name="connsiteX1" fmla="*/ 765810 w 3268980"/>
              <a:gd name="connsiteY1" fmla="*/ 1143000 h 1211580"/>
              <a:gd name="connsiteX2" fmla="*/ 1489710 w 3268980"/>
              <a:gd name="connsiteY2" fmla="*/ 704850 h 1211580"/>
              <a:gd name="connsiteX3" fmla="*/ 2743200 w 3268980"/>
              <a:gd name="connsiteY3" fmla="*/ 0 h 1211580"/>
              <a:gd name="connsiteX4" fmla="*/ 3268980 w 3268980"/>
              <a:gd name="connsiteY4" fmla="*/ 514350 h 1211580"/>
              <a:gd name="connsiteX0" fmla="*/ 0 w 3268980"/>
              <a:gd name="connsiteY0" fmla="*/ 1211580 h 1211580"/>
              <a:gd name="connsiteX1" fmla="*/ 765810 w 3268980"/>
              <a:gd name="connsiteY1" fmla="*/ 1143000 h 1211580"/>
              <a:gd name="connsiteX2" fmla="*/ 1489710 w 3268980"/>
              <a:gd name="connsiteY2" fmla="*/ 704850 h 1211580"/>
              <a:gd name="connsiteX3" fmla="*/ 2122170 w 3268980"/>
              <a:gd name="connsiteY3" fmla="*/ 220980 h 1211580"/>
              <a:gd name="connsiteX4" fmla="*/ 2743200 w 3268980"/>
              <a:gd name="connsiteY4" fmla="*/ 0 h 1211580"/>
              <a:gd name="connsiteX5" fmla="*/ 3268980 w 3268980"/>
              <a:gd name="connsiteY5" fmla="*/ 514350 h 1211580"/>
              <a:gd name="connsiteX0" fmla="*/ 0 w 3268980"/>
              <a:gd name="connsiteY0" fmla="*/ 1211580 h 1242060"/>
              <a:gd name="connsiteX1" fmla="*/ 434340 w 3268980"/>
              <a:gd name="connsiteY1" fmla="*/ 1242060 h 1242060"/>
              <a:gd name="connsiteX2" fmla="*/ 765810 w 3268980"/>
              <a:gd name="connsiteY2" fmla="*/ 1143000 h 1242060"/>
              <a:gd name="connsiteX3" fmla="*/ 1489710 w 3268980"/>
              <a:gd name="connsiteY3" fmla="*/ 704850 h 1242060"/>
              <a:gd name="connsiteX4" fmla="*/ 2122170 w 3268980"/>
              <a:gd name="connsiteY4" fmla="*/ 220980 h 1242060"/>
              <a:gd name="connsiteX5" fmla="*/ 2743200 w 3268980"/>
              <a:gd name="connsiteY5" fmla="*/ 0 h 1242060"/>
              <a:gd name="connsiteX6" fmla="*/ 3268980 w 3268980"/>
              <a:gd name="connsiteY6" fmla="*/ 514350 h 1242060"/>
              <a:gd name="connsiteX0" fmla="*/ 0 w 3268980"/>
              <a:gd name="connsiteY0" fmla="*/ 1211580 h 1242060"/>
              <a:gd name="connsiteX1" fmla="*/ 434340 w 3268980"/>
              <a:gd name="connsiteY1" fmla="*/ 1242060 h 1242060"/>
              <a:gd name="connsiteX2" fmla="*/ 765810 w 3268980"/>
              <a:gd name="connsiteY2" fmla="*/ 1143000 h 1242060"/>
              <a:gd name="connsiteX3" fmla="*/ 1150620 w 3268980"/>
              <a:gd name="connsiteY3" fmla="*/ 944880 h 1242060"/>
              <a:gd name="connsiteX4" fmla="*/ 1489710 w 3268980"/>
              <a:gd name="connsiteY4" fmla="*/ 704850 h 1242060"/>
              <a:gd name="connsiteX5" fmla="*/ 2122170 w 3268980"/>
              <a:gd name="connsiteY5" fmla="*/ 220980 h 1242060"/>
              <a:gd name="connsiteX6" fmla="*/ 2743200 w 3268980"/>
              <a:gd name="connsiteY6" fmla="*/ 0 h 1242060"/>
              <a:gd name="connsiteX7" fmla="*/ 3268980 w 3268980"/>
              <a:gd name="connsiteY7" fmla="*/ 514350 h 1242060"/>
              <a:gd name="connsiteX0" fmla="*/ 0 w 3268980"/>
              <a:gd name="connsiteY0" fmla="*/ 1211580 h 1242060"/>
              <a:gd name="connsiteX1" fmla="*/ 434340 w 3268980"/>
              <a:gd name="connsiteY1" fmla="*/ 1242060 h 1242060"/>
              <a:gd name="connsiteX2" fmla="*/ 765810 w 3268980"/>
              <a:gd name="connsiteY2" fmla="*/ 1143000 h 1242060"/>
              <a:gd name="connsiteX3" fmla="*/ 1150620 w 3268980"/>
              <a:gd name="connsiteY3" fmla="*/ 944880 h 1242060"/>
              <a:gd name="connsiteX4" fmla="*/ 1489710 w 3268980"/>
              <a:gd name="connsiteY4" fmla="*/ 704850 h 1242060"/>
              <a:gd name="connsiteX5" fmla="*/ 1783080 w 3268980"/>
              <a:gd name="connsiteY5" fmla="*/ 480060 h 1242060"/>
              <a:gd name="connsiteX6" fmla="*/ 2122170 w 3268980"/>
              <a:gd name="connsiteY6" fmla="*/ 220980 h 1242060"/>
              <a:gd name="connsiteX7" fmla="*/ 2743200 w 3268980"/>
              <a:gd name="connsiteY7" fmla="*/ 0 h 1242060"/>
              <a:gd name="connsiteX8" fmla="*/ 3268980 w 3268980"/>
              <a:gd name="connsiteY8" fmla="*/ 514350 h 1242060"/>
              <a:gd name="connsiteX0" fmla="*/ 0 w 3268980"/>
              <a:gd name="connsiteY0" fmla="*/ 1211580 h 1242060"/>
              <a:gd name="connsiteX1" fmla="*/ 434340 w 3268980"/>
              <a:gd name="connsiteY1" fmla="*/ 1242060 h 1242060"/>
              <a:gd name="connsiteX2" fmla="*/ 765810 w 3268980"/>
              <a:gd name="connsiteY2" fmla="*/ 1143000 h 1242060"/>
              <a:gd name="connsiteX3" fmla="*/ 1150620 w 3268980"/>
              <a:gd name="connsiteY3" fmla="*/ 944880 h 1242060"/>
              <a:gd name="connsiteX4" fmla="*/ 1489710 w 3268980"/>
              <a:gd name="connsiteY4" fmla="*/ 704850 h 1242060"/>
              <a:gd name="connsiteX5" fmla="*/ 1783080 w 3268980"/>
              <a:gd name="connsiteY5" fmla="*/ 480060 h 1242060"/>
              <a:gd name="connsiteX6" fmla="*/ 2122170 w 3268980"/>
              <a:gd name="connsiteY6" fmla="*/ 220980 h 1242060"/>
              <a:gd name="connsiteX7" fmla="*/ 2438400 w 3268980"/>
              <a:gd name="connsiteY7" fmla="*/ 49530 h 1242060"/>
              <a:gd name="connsiteX8" fmla="*/ 2743200 w 3268980"/>
              <a:gd name="connsiteY8" fmla="*/ 0 h 1242060"/>
              <a:gd name="connsiteX9" fmla="*/ 3268980 w 3268980"/>
              <a:gd name="connsiteY9" fmla="*/ 514350 h 1242060"/>
              <a:gd name="connsiteX0" fmla="*/ 0 w 3268980"/>
              <a:gd name="connsiteY0" fmla="*/ 1211580 h 1242060"/>
              <a:gd name="connsiteX1" fmla="*/ 434340 w 3268980"/>
              <a:gd name="connsiteY1" fmla="*/ 1242060 h 1242060"/>
              <a:gd name="connsiteX2" fmla="*/ 765810 w 3268980"/>
              <a:gd name="connsiteY2" fmla="*/ 1143000 h 1242060"/>
              <a:gd name="connsiteX3" fmla="*/ 1150620 w 3268980"/>
              <a:gd name="connsiteY3" fmla="*/ 944880 h 1242060"/>
              <a:gd name="connsiteX4" fmla="*/ 1489710 w 3268980"/>
              <a:gd name="connsiteY4" fmla="*/ 704850 h 1242060"/>
              <a:gd name="connsiteX5" fmla="*/ 1783080 w 3268980"/>
              <a:gd name="connsiteY5" fmla="*/ 480060 h 1242060"/>
              <a:gd name="connsiteX6" fmla="*/ 2122170 w 3268980"/>
              <a:gd name="connsiteY6" fmla="*/ 220980 h 1242060"/>
              <a:gd name="connsiteX7" fmla="*/ 2438400 w 3268980"/>
              <a:gd name="connsiteY7" fmla="*/ 49530 h 1242060"/>
              <a:gd name="connsiteX8" fmla="*/ 2743200 w 3268980"/>
              <a:gd name="connsiteY8" fmla="*/ 0 h 1242060"/>
              <a:gd name="connsiteX9" fmla="*/ 3040380 w 3268980"/>
              <a:gd name="connsiteY9" fmla="*/ 156210 h 1242060"/>
              <a:gd name="connsiteX10" fmla="*/ 3268980 w 3268980"/>
              <a:gd name="connsiteY10" fmla="*/ 514350 h 124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68980" h="1242060">
                <a:moveTo>
                  <a:pt x="0" y="1211580"/>
                </a:moveTo>
                <a:lnTo>
                  <a:pt x="434340" y="1242060"/>
                </a:lnTo>
                <a:lnTo>
                  <a:pt x="765810" y="1143000"/>
                </a:lnTo>
                <a:lnTo>
                  <a:pt x="1150620" y="944880"/>
                </a:lnTo>
                <a:lnTo>
                  <a:pt x="1489710" y="704850"/>
                </a:lnTo>
                <a:lnTo>
                  <a:pt x="1783080" y="480060"/>
                </a:lnTo>
                <a:lnTo>
                  <a:pt x="2122170" y="220980"/>
                </a:lnTo>
                <a:lnTo>
                  <a:pt x="2438400" y="49530"/>
                </a:lnTo>
                <a:lnTo>
                  <a:pt x="2743200" y="0"/>
                </a:lnTo>
                <a:lnTo>
                  <a:pt x="3040380" y="156210"/>
                </a:lnTo>
                <a:lnTo>
                  <a:pt x="3268980" y="514350"/>
                </a:lnTo>
              </a:path>
            </a:pathLst>
          </a:custGeom>
          <a:noFill/>
          <a:ln w="12700"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4" name="Freeform 73"/>
          <p:cNvSpPr/>
          <p:nvPr/>
        </p:nvSpPr>
        <p:spPr bwMode="auto">
          <a:xfrm>
            <a:off x="5341620" y="2910840"/>
            <a:ext cx="3268980" cy="1211580"/>
          </a:xfrm>
          <a:custGeom>
            <a:avLst/>
            <a:gdLst>
              <a:gd name="connsiteX0" fmla="*/ 0 w 2811780"/>
              <a:gd name="connsiteY0" fmla="*/ 1211580 h 1223010"/>
              <a:gd name="connsiteX1" fmla="*/ 560070 w 2811780"/>
              <a:gd name="connsiteY1" fmla="*/ 1223010 h 1223010"/>
              <a:gd name="connsiteX2" fmla="*/ 1051560 w 2811780"/>
              <a:gd name="connsiteY2" fmla="*/ 1017270 h 1223010"/>
              <a:gd name="connsiteX3" fmla="*/ 1497330 w 2811780"/>
              <a:gd name="connsiteY3" fmla="*/ 712470 h 1223010"/>
              <a:gd name="connsiteX4" fmla="*/ 1840230 w 2811780"/>
              <a:gd name="connsiteY4" fmla="*/ 445770 h 1223010"/>
              <a:gd name="connsiteX5" fmla="*/ 2194560 w 2811780"/>
              <a:gd name="connsiteY5" fmla="*/ 179070 h 1223010"/>
              <a:gd name="connsiteX6" fmla="*/ 2705100 w 2811780"/>
              <a:gd name="connsiteY6" fmla="*/ 0 h 1223010"/>
              <a:gd name="connsiteX7" fmla="*/ 2720340 w 2811780"/>
              <a:gd name="connsiteY7" fmla="*/ 678180 h 1223010"/>
              <a:gd name="connsiteX8" fmla="*/ 2811780 w 2811780"/>
              <a:gd name="connsiteY8" fmla="*/ 1082040 h 1223010"/>
              <a:gd name="connsiteX0" fmla="*/ 0 w 3028950"/>
              <a:gd name="connsiteY0" fmla="*/ 1211580 h 1223010"/>
              <a:gd name="connsiteX1" fmla="*/ 560070 w 3028950"/>
              <a:gd name="connsiteY1" fmla="*/ 1223010 h 1223010"/>
              <a:gd name="connsiteX2" fmla="*/ 1051560 w 3028950"/>
              <a:gd name="connsiteY2" fmla="*/ 1017270 h 1223010"/>
              <a:gd name="connsiteX3" fmla="*/ 1497330 w 3028950"/>
              <a:gd name="connsiteY3" fmla="*/ 712470 h 1223010"/>
              <a:gd name="connsiteX4" fmla="*/ 1840230 w 3028950"/>
              <a:gd name="connsiteY4" fmla="*/ 445770 h 1223010"/>
              <a:gd name="connsiteX5" fmla="*/ 2194560 w 3028950"/>
              <a:gd name="connsiteY5" fmla="*/ 179070 h 1223010"/>
              <a:gd name="connsiteX6" fmla="*/ 2705100 w 3028950"/>
              <a:gd name="connsiteY6" fmla="*/ 0 h 1223010"/>
              <a:gd name="connsiteX7" fmla="*/ 3028950 w 3028950"/>
              <a:gd name="connsiteY7" fmla="*/ 148590 h 1223010"/>
              <a:gd name="connsiteX8" fmla="*/ 2811780 w 3028950"/>
              <a:gd name="connsiteY8" fmla="*/ 1082040 h 1223010"/>
              <a:gd name="connsiteX0" fmla="*/ 0 w 3268980"/>
              <a:gd name="connsiteY0" fmla="*/ 1211580 h 1223010"/>
              <a:gd name="connsiteX1" fmla="*/ 560070 w 3268980"/>
              <a:gd name="connsiteY1" fmla="*/ 1223010 h 1223010"/>
              <a:gd name="connsiteX2" fmla="*/ 1051560 w 3268980"/>
              <a:gd name="connsiteY2" fmla="*/ 1017270 h 1223010"/>
              <a:gd name="connsiteX3" fmla="*/ 1497330 w 3268980"/>
              <a:gd name="connsiteY3" fmla="*/ 712470 h 1223010"/>
              <a:gd name="connsiteX4" fmla="*/ 1840230 w 3268980"/>
              <a:gd name="connsiteY4" fmla="*/ 445770 h 1223010"/>
              <a:gd name="connsiteX5" fmla="*/ 2194560 w 3268980"/>
              <a:gd name="connsiteY5" fmla="*/ 179070 h 1223010"/>
              <a:gd name="connsiteX6" fmla="*/ 2705100 w 3268980"/>
              <a:gd name="connsiteY6" fmla="*/ 0 h 1223010"/>
              <a:gd name="connsiteX7" fmla="*/ 3028950 w 3268980"/>
              <a:gd name="connsiteY7" fmla="*/ 148590 h 1223010"/>
              <a:gd name="connsiteX8" fmla="*/ 3268980 w 3268980"/>
              <a:gd name="connsiteY8" fmla="*/ 514350 h 1223010"/>
              <a:gd name="connsiteX0" fmla="*/ 0 w 3268980"/>
              <a:gd name="connsiteY0" fmla="*/ 1211580 h 1211580"/>
              <a:gd name="connsiteX1" fmla="*/ 1051560 w 3268980"/>
              <a:gd name="connsiteY1" fmla="*/ 1017270 h 1211580"/>
              <a:gd name="connsiteX2" fmla="*/ 1497330 w 3268980"/>
              <a:gd name="connsiteY2" fmla="*/ 712470 h 1211580"/>
              <a:gd name="connsiteX3" fmla="*/ 1840230 w 3268980"/>
              <a:gd name="connsiteY3" fmla="*/ 445770 h 1211580"/>
              <a:gd name="connsiteX4" fmla="*/ 2194560 w 3268980"/>
              <a:gd name="connsiteY4" fmla="*/ 179070 h 1211580"/>
              <a:gd name="connsiteX5" fmla="*/ 2705100 w 3268980"/>
              <a:gd name="connsiteY5" fmla="*/ 0 h 1211580"/>
              <a:gd name="connsiteX6" fmla="*/ 3028950 w 3268980"/>
              <a:gd name="connsiteY6" fmla="*/ 148590 h 1211580"/>
              <a:gd name="connsiteX7" fmla="*/ 3268980 w 3268980"/>
              <a:gd name="connsiteY7" fmla="*/ 514350 h 1211580"/>
              <a:gd name="connsiteX0" fmla="*/ 0 w 3268980"/>
              <a:gd name="connsiteY0" fmla="*/ 1211580 h 1211580"/>
              <a:gd name="connsiteX1" fmla="*/ 1051560 w 3268980"/>
              <a:gd name="connsiteY1" fmla="*/ 1017270 h 1211580"/>
              <a:gd name="connsiteX2" fmla="*/ 1840230 w 3268980"/>
              <a:gd name="connsiteY2" fmla="*/ 445770 h 1211580"/>
              <a:gd name="connsiteX3" fmla="*/ 2194560 w 3268980"/>
              <a:gd name="connsiteY3" fmla="*/ 179070 h 1211580"/>
              <a:gd name="connsiteX4" fmla="*/ 2705100 w 3268980"/>
              <a:gd name="connsiteY4" fmla="*/ 0 h 1211580"/>
              <a:gd name="connsiteX5" fmla="*/ 3028950 w 3268980"/>
              <a:gd name="connsiteY5" fmla="*/ 148590 h 1211580"/>
              <a:gd name="connsiteX6" fmla="*/ 3268980 w 3268980"/>
              <a:gd name="connsiteY6" fmla="*/ 514350 h 1211580"/>
              <a:gd name="connsiteX0" fmla="*/ 0 w 3268980"/>
              <a:gd name="connsiteY0" fmla="*/ 1211580 h 1211580"/>
              <a:gd name="connsiteX1" fmla="*/ 1051560 w 3268980"/>
              <a:gd name="connsiteY1" fmla="*/ 1017270 h 1211580"/>
              <a:gd name="connsiteX2" fmla="*/ 2194560 w 3268980"/>
              <a:gd name="connsiteY2" fmla="*/ 179070 h 1211580"/>
              <a:gd name="connsiteX3" fmla="*/ 2705100 w 3268980"/>
              <a:gd name="connsiteY3" fmla="*/ 0 h 1211580"/>
              <a:gd name="connsiteX4" fmla="*/ 3028950 w 3268980"/>
              <a:gd name="connsiteY4" fmla="*/ 148590 h 1211580"/>
              <a:gd name="connsiteX5" fmla="*/ 3268980 w 3268980"/>
              <a:gd name="connsiteY5" fmla="*/ 514350 h 1211580"/>
              <a:gd name="connsiteX0" fmla="*/ 0 w 3268980"/>
              <a:gd name="connsiteY0" fmla="*/ 1062990 h 1062990"/>
              <a:gd name="connsiteX1" fmla="*/ 1051560 w 3268980"/>
              <a:gd name="connsiteY1" fmla="*/ 868680 h 1062990"/>
              <a:gd name="connsiteX2" fmla="*/ 2194560 w 3268980"/>
              <a:gd name="connsiteY2" fmla="*/ 30480 h 1062990"/>
              <a:gd name="connsiteX3" fmla="*/ 3028950 w 3268980"/>
              <a:gd name="connsiteY3" fmla="*/ 0 h 1062990"/>
              <a:gd name="connsiteX4" fmla="*/ 3268980 w 3268980"/>
              <a:gd name="connsiteY4" fmla="*/ 365760 h 1062990"/>
              <a:gd name="connsiteX0" fmla="*/ 0 w 3268980"/>
              <a:gd name="connsiteY0" fmla="*/ 1188720 h 1188720"/>
              <a:gd name="connsiteX1" fmla="*/ 1051560 w 3268980"/>
              <a:gd name="connsiteY1" fmla="*/ 994410 h 1188720"/>
              <a:gd name="connsiteX2" fmla="*/ 2194560 w 3268980"/>
              <a:gd name="connsiteY2" fmla="*/ 156210 h 1188720"/>
              <a:gd name="connsiteX3" fmla="*/ 2853690 w 3268980"/>
              <a:gd name="connsiteY3" fmla="*/ 0 h 1188720"/>
              <a:gd name="connsiteX4" fmla="*/ 3268980 w 3268980"/>
              <a:gd name="connsiteY4" fmla="*/ 491490 h 1188720"/>
              <a:gd name="connsiteX0" fmla="*/ 0 w 3268980"/>
              <a:gd name="connsiteY0" fmla="*/ 1188720 h 1188720"/>
              <a:gd name="connsiteX1" fmla="*/ 765810 w 3268980"/>
              <a:gd name="connsiteY1" fmla="*/ 1120140 h 1188720"/>
              <a:gd name="connsiteX2" fmla="*/ 2194560 w 3268980"/>
              <a:gd name="connsiteY2" fmla="*/ 156210 h 1188720"/>
              <a:gd name="connsiteX3" fmla="*/ 2853690 w 3268980"/>
              <a:gd name="connsiteY3" fmla="*/ 0 h 1188720"/>
              <a:gd name="connsiteX4" fmla="*/ 3268980 w 3268980"/>
              <a:gd name="connsiteY4" fmla="*/ 491490 h 1188720"/>
              <a:gd name="connsiteX0" fmla="*/ 0 w 3268980"/>
              <a:gd name="connsiteY0" fmla="*/ 1188720 h 1188720"/>
              <a:gd name="connsiteX1" fmla="*/ 765810 w 3268980"/>
              <a:gd name="connsiteY1" fmla="*/ 1120140 h 1188720"/>
              <a:gd name="connsiteX2" fmla="*/ 1714500 w 3268980"/>
              <a:gd name="connsiteY2" fmla="*/ 510540 h 1188720"/>
              <a:gd name="connsiteX3" fmla="*/ 2853690 w 3268980"/>
              <a:gd name="connsiteY3" fmla="*/ 0 h 1188720"/>
              <a:gd name="connsiteX4" fmla="*/ 3268980 w 3268980"/>
              <a:gd name="connsiteY4" fmla="*/ 491490 h 1188720"/>
              <a:gd name="connsiteX0" fmla="*/ 0 w 3268980"/>
              <a:gd name="connsiteY0" fmla="*/ 1211580 h 1211580"/>
              <a:gd name="connsiteX1" fmla="*/ 765810 w 3268980"/>
              <a:gd name="connsiteY1" fmla="*/ 1143000 h 1211580"/>
              <a:gd name="connsiteX2" fmla="*/ 1714500 w 3268980"/>
              <a:gd name="connsiteY2" fmla="*/ 533400 h 1211580"/>
              <a:gd name="connsiteX3" fmla="*/ 2743200 w 3268980"/>
              <a:gd name="connsiteY3" fmla="*/ 0 h 1211580"/>
              <a:gd name="connsiteX4" fmla="*/ 3268980 w 3268980"/>
              <a:gd name="connsiteY4" fmla="*/ 514350 h 1211580"/>
              <a:gd name="connsiteX0" fmla="*/ 0 w 3268980"/>
              <a:gd name="connsiteY0" fmla="*/ 1211580 h 1211580"/>
              <a:gd name="connsiteX1" fmla="*/ 765810 w 3268980"/>
              <a:gd name="connsiteY1" fmla="*/ 1143000 h 1211580"/>
              <a:gd name="connsiteX2" fmla="*/ 1489710 w 3268980"/>
              <a:gd name="connsiteY2" fmla="*/ 704850 h 1211580"/>
              <a:gd name="connsiteX3" fmla="*/ 2743200 w 3268980"/>
              <a:gd name="connsiteY3" fmla="*/ 0 h 1211580"/>
              <a:gd name="connsiteX4" fmla="*/ 3268980 w 3268980"/>
              <a:gd name="connsiteY4" fmla="*/ 514350 h 1211580"/>
              <a:gd name="connsiteX0" fmla="*/ 0 w 3268980"/>
              <a:gd name="connsiteY0" fmla="*/ 1211580 h 1211580"/>
              <a:gd name="connsiteX1" fmla="*/ 765810 w 3268980"/>
              <a:gd name="connsiteY1" fmla="*/ 1143000 h 1211580"/>
              <a:gd name="connsiteX2" fmla="*/ 1489710 w 3268980"/>
              <a:gd name="connsiteY2" fmla="*/ 704850 h 1211580"/>
              <a:gd name="connsiteX3" fmla="*/ 2122170 w 3268980"/>
              <a:gd name="connsiteY3" fmla="*/ 220980 h 1211580"/>
              <a:gd name="connsiteX4" fmla="*/ 2743200 w 3268980"/>
              <a:gd name="connsiteY4" fmla="*/ 0 h 1211580"/>
              <a:gd name="connsiteX5" fmla="*/ 3268980 w 3268980"/>
              <a:gd name="connsiteY5" fmla="*/ 514350 h 121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8980" h="1211580">
                <a:moveTo>
                  <a:pt x="0" y="1211580"/>
                </a:moveTo>
                <a:lnTo>
                  <a:pt x="765810" y="1143000"/>
                </a:lnTo>
                <a:lnTo>
                  <a:pt x="1489710" y="704850"/>
                </a:lnTo>
                <a:lnTo>
                  <a:pt x="2122170" y="220980"/>
                </a:lnTo>
                <a:lnTo>
                  <a:pt x="2743200" y="0"/>
                </a:lnTo>
                <a:lnTo>
                  <a:pt x="3268980" y="514350"/>
                </a:lnTo>
              </a:path>
            </a:pathLst>
          </a:custGeom>
          <a:noFill/>
          <a:ln w="12700"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69" name="Oval 68"/>
          <p:cNvSpPr/>
          <p:nvPr/>
        </p:nvSpPr>
        <p:spPr bwMode="auto">
          <a:xfrm>
            <a:off x="8572500" y="3385185"/>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67" name="Oval 66"/>
          <p:cNvSpPr/>
          <p:nvPr/>
        </p:nvSpPr>
        <p:spPr bwMode="auto">
          <a:xfrm>
            <a:off x="5303520" y="4070985"/>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 name="Content Placeholder 2"/>
          <p:cNvSpPr>
            <a:spLocks noGrp="1"/>
          </p:cNvSpPr>
          <p:nvPr>
            <p:ph sz="quarter" idx="10"/>
          </p:nvPr>
        </p:nvSpPr>
        <p:spPr>
          <a:xfrm>
            <a:off x="533400" y="1504950"/>
            <a:ext cx="5943600" cy="2743200"/>
          </a:xfrm>
        </p:spPr>
        <p:txBody>
          <a:bodyPr/>
          <a:lstStyle/>
          <a:p>
            <a:pPr marL="273050" indent="-273050"/>
            <a:r>
              <a:rPr lang="en-US" sz="2400" dirty="0" smtClean="0"/>
              <a:t>Continuously smooth</a:t>
            </a:r>
          </a:p>
          <a:p>
            <a:pPr marL="511175" lvl="1" indent="-273050"/>
            <a:r>
              <a:rPr lang="en-US" sz="2000" dirty="0" smtClean="0"/>
              <a:t>Evaluate at any resolution</a:t>
            </a:r>
          </a:p>
          <a:p>
            <a:pPr marL="273050" indent="-273050"/>
            <a:r>
              <a:rPr lang="en-US" sz="2400" dirty="0" smtClean="0"/>
              <a:t>Basic modeling element</a:t>
            </a:r>
          </a:p>
          <a:p>
            <a:pPr marL="511175" lvl="1" indent="-273050"/>
            <a:r>
              <a:rPr lang="en-US" sz="2000" dirty="0" smtClean="0"/>
              <a:t>Control point net</a:t>
            </a:r>
          </a:p>
          <a:p>
            <a:pPr marL="273050" indent="-273050"/>
            <a:r>
              <a:rPr lang="en-US" sz="2400" dirty="0" smtClean="0"/>
              <a:t>GPU tessellation and evaluation</a:t>
            </a:r>
          </a:p>
          <a:p>
            <a:pPr marL="511175" lvl="1" indent="-273050"/>
            <a:r>
              <a:rPr lang="en-US" sz="1800" dirty="0" smtClean="0"/>
              <a:t>OpenGL 4/DirectX 11</a:t>
            </a:r>
            <a:endParaRPr lang="en-US" sz="18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887"/>
    </mc:Choice>
    <mc:Fallback xmlns="">
      <p:transition spd="slow" advTm="128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4"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Rectangular </a:t>
            </a:r>
            <a:r>
              <a:rPr lang="en-US" dirty="0" err="1" smtClean="0"/>
              <a:t>Bicubic</a:t>
            </a:r>
            <a:r>
              <a:rPr lang="en-US" dirty="0" smtClean="0"/>
              <a:t> </a:t>
            </a:r>
            <a:r>
              <a:rPr lang="en-US" dirty="0" err="1" smtClean="0"/>
              <a:t>Bézier</a:t>
            </a:r>
            <a:r>
              <a:rPr lang="en-US" dirty="0" smtClean="0"/>
              <a:t> Patch</a:t>
            </a:r>
            <a:endParaRPr lang="en-US" dirty="0"/>
          </a:p>
        </p:txBody>
      </p:sp>
      <p:sp>
        <p:nvSpPr>
          <p:cNvPr id="6" name="Freeform 5"/>
          <p:cNvSpPr/>
          <p:nvPr/>
        </p:nvSpPr>
        <p:spPr bwMode="auto">
          <a:xfrm>
            <a:off x="5466945" y="2446911"/>
            <a:ext cx="1332689" cy="1420239"/>
          </a:xfrm>
          <a:custGeom>
            <a:avLst/>
            <a:gdLst>
              <a:gd name="connsiteX0" fmla="*/ 0 w 1332689"/>
              <a:gd name="connsiteY0" fmla="*/ 0 h 1420239"/>
              <a:gd name="connsiteX1" fmla="*/ 632298 w 1332689"/>
              <a:gd name="connsiteY1" fmla="*/ 214009 h 1420239"/>
              <a:gd name="connsiteX2" fmla="*/ 1167319 w 1332689"/>
              <a:gd name="connsiteY2" fmla="*/ 700392 h 1420239"/>
              <a:gd name="connsiteX3" fmla="*/ 1332689 w 1332689"/>
              <a:gd name="connsiteY3" fmla="*/ 1420239 h 1420239"/>
            </a:gdLst>
            <a:ahLst/>
            <a:cxnLst>
              <a:cxn ang="0">
                <a:pos x="connsiteX0" y="connsiteY0"/>
              </a:cxn>
              <a:cxn ang="0">
                <a:pos x="connsiteX1" y="connsiteY1"/>
              </a:cxn>
              <a:cxn ang="0">
                <a:pos x="connsiteX2" y="connsiteY2"/>
              </a:cxn>
              <a:cxn ang="0">
                <a:pos x="connsiteX3" y="connsiteY3"/>
              </a:cxn>
            </a:cxnLst>
            <a:rect l="l" t="t" r="r" b="b"/>
            <a:pathLst>
              <a:path w="1332689" h="1420239">
                <a:moveTo>
                  <a:pt x="0" y="0"/>
                </a:moveTo>
                <a:lnTo>
                  <a:pt x="632298" y="214009"/>
                </a:lnTo>
                <a:lnTo>
                  <a:pt x="1167319" y="700392"/>
                </a:lnTo>
                <a:lnTo>
                  <a:pt x="1332689" y="1420239"/>
                </a:lnTo>
              </a:path>
            </a:pathLst>
          </a:custGeom>
          <a:noFill/>
          <a:ln w="2540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17" name="Freeform 16"/>
          <p:cNvSpPr/>
          <p:nvPr/>
        </p:nvSpPr>
        <p:spPr bwMode="auto">
          <a:xfrm>
            <a:off x="5830111" y="2038350"/>
            <a:ext cx="1332689" cy="1420239"/>
          </a:xfrm>
          <a:custGeom>
            <a:avLst/>
            <a:gdLst>
              <a:gd name="connsiteX0" fmla="*/ 0 w 1332689"/>
              <a:gd name="connsiteY0" fmla="*/ 0 h 1420239"/>
              <a:gd name="connsiteX1" fmla="*/ 632298 w 1332689"/>
              <a:gd name="connsiteY1" fmla="*/ 214009 h 1420239"/>
              <a:gd name="connsiteX2" fmla="*/ 1167319 w 1332689"/>
              <a:gd name="connsiteY2" fmla="*/ 700392 h 1420239"/>
              <a:gd name="connsiteX3" fmla="*/ 1332689 w 1332689"/>
              <a:gd name="connsiteY3" fmla="*/ 1420239 h 1420239"/>
            </a:gdLst>
            <a:ahLst/>
            <a:cxnLst>
              <a:cxn ang="0">
                <a:pos x="connsiteX0" y="connsiteY0"/>
              </a:cxn>
              <a:cxn ang="0">
                <a:pos x="connsiteX1" y="connsiteY1"/>
              </a:cxn>
              <a:cxn ang="0">
                <a:pos x="connsiteX2" y="connsiteY2"/>
              </a:cxn>
              <a:cxn ang="0">
                <a:pos x="connsiteX3" y="connsiteY3"/>
              </a:cxn>
            </a:cxnLst>
            <a:rect l="l" t="t" r="r" b="b"/>
            <a:pathLst>
              <a:path w="1332689" h="1420239">
                <a:moveTo>
                  <a:pt x="0" y="0"/>
                </a:moveTo>
                <a:lnTo>
                  <a:pt x="632298" y="214009"/>
                </a:lnTo>
                <a:lnTo>
                  <a:pt x="1167319" y="700392"/>
                </a:lnTo>
                <a:lnTo>
                  <a:pt x="1332689" y="1420239"/>
                </a:lnTo>
              </a:path>
            </a:pathLst>
          </a:custGeom>
          <a:noFill/>
          <a:ln w="2540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18" name="Freeform 17"/>
          <p:cNvSpPr/>
          <p:nvPr/>
        </p:nvSpPr>
        <p:spPr bwMode="auto">
          <a:xfrm>
            <a:off x="6193277" y="1683696"/>
            <a:ext cx="1332689" cy="1420239"/>
          </a:xfrm>
          <a:custGeom>
            <a:avLst/>
            <a:gdLst>
              <a:gd name="connsiteX0" fmla="*/ 0 w 1332689"/>
              <a:gd name="connsiteY0" fmla="*/ 0 h 1420239"/>
              <a:gd name="connsiteX1" fmla="*/ 632298 w 1332689"/>
              <a:gd name="connsiteY1" fmla="*/ 214009 h 1420239"/>
              <a:gd name="connsiteX2" fmla="*/ 1167319 w 1332689"/>
              <a:gd name="connsiteY2" fmla="*/ 700392 h 1420239"/>
              <a:gd name="connsiteX3" fmla="*/ 1332689 w 1332689"/>
              <a:gd name="connsiteY3" fmla="*/ 1420239 h 1420239"/>
            </a:gdLst>
            <a:ahLst/>
            <a:cxnLst>
              <a:cxn ang="0">
                <a:pos x="connsiteX0" y="connsiteY0"/>
              </a:cxn>
              <a:cxn ang="0">
                <a:pos x="connsiteX1" y="connsiteY1"/>
              </a:cxn>
              <a:cxn ang="0">
                <a:pos x="connsiteX2" y="connsiteY2"/>
              </a:cxn>
              <a:cxn ang="0">
                <a:pos x="connsiteX3" y="connsiteY3"/>
              </a:cxn>
            </a:cxnLst>
            <a:rect l="l" t="t" r="r" b="b"/>
            <a:pathLst>
              <a:path w="1332689" h="1420239">
                <a:moveTo>
                  <a:pt x="0" y="0"/>
                </a:moveTo>
                <a:lnTo>
                  <a:pt x="632298" y="214009"/>
                </a:lnTo>
                <a:lnTo>
                  <a:pt x="1167319" y="700392"/>
                </a:lnTo>
                <a:lnTo>
                  <a:pt x="1332689" y="1420239"/>
                </a:lnTo>
              </a:path>
            </a:pathLst>
          </a:custGeom>
          <a:noFill/>
          <a:ln w="2540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19" name="Freeform 18"/>
          <p:cNvSpPr/>
          <p:nvPr/>
        </p:nvSpPr>
        <p:spPr bwMode="auto">
          <a:xfrm>
            <a:off x="6820711" y="1504950"/>
            <a:ext cx="1332689" cy="1420239"/>
          </a:xfrm>
          <a:custGeom>
            <a:avLst/>
            <a:gdLst>
              <a:gd name="connsiteX0" fmla="*/ 0 w 1332689"/>
              <a:gd name="connsiteY0" fmla="*/ 0 h 1420239"/>
              <a:gd name="connsiteX1" fmla="*/ 632298 w 1332689"/>
              <a:gd name="connsiteY1" fmla="*/ 214009 h 1420239"/>
              <a:gd name="connsiteX2" fmla="*/ 1167319 w 1332689"/>
              <a:gd name="connsiteY2" fmla="*/ 700392 h 1420239"/>
              <a:gd name="connsiteX3" fmla="*/ 1332689 w 1332689"/>
              <a:gd name="connsiteY3" fmla="*/ 1420239 h 1420239"/>
            </a:gdLst>
            <a:ahLst/>
            <a:cxnLst>
              <a:cxn ang="0">
                <a:pos x="connsiteX0" y="connsiteY0"/>
              </a:cxn>
              <a:cxn ang="0">
                <a:pos x="connsiteX1" y="connsiteY1"/>
              </a:cxn>
              <a:cxn ang="0">
                <a:pos x="connsiteX2" y="connsiteY2"/>
              </a:cxn>
              <a:cxn ang="0">
                <a:pos x="connsiteX3" y="connsiteY3"/>
              </a:cxn>
            </a:cxnLst>
            <a:rect l="l" t="t" r="r" b="b"/>
            <a:pathLst>
              <a:path w="1332689" h="1420239">
                <a:moveTo>
                  <a:pt x="0" y="0"/>
                </a:moveTo>
                <a:lnTo>
                  <a:pt x="632298" y="214009"/>
                </a:lnTo>
                <a:lnTo>
                  <a:pt x="1167319" y="700392"/>
                </a:lnTo>
                <a:lnTo>
                  <a:pt x="1332689" y="1420239"/>
                </a:lnTo>
              </a:path>
            </a:pathLst>
          </a:custGeom>
          <a:noFill/>
          <a:ln w="2540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7" name="Freeform 6"/>
          <p:cNvSpPr/>
          <p:nvPr/>
        </p:nvSpPr>
        <p:spPr bwMode="auto">
          <a:xfrm>
            <a:off x="6809362" y="2928026"/>
            <a:ext cx="1352144" cy="924127"/>
          </a:xfrm>
          <a:custGeom>
            <a:avLst/>
            <a:gdLst>
              <a:gd name="connsiteX0" fmla="*/ 0 w 1352144"/>
              <a:gd name="connsiteY0" fmla="*/ 924127 h 924127"/>
              <a:gd name="connsiteX1" fmla="*/ 359923 w 1352144"/>
              <a:gd name="connsiteY1" fmla="*/ 544748 h 924127"/>
              <a:gd name="connsiteX2" fmla="*/ 710119 w 1352144"/>
              <a:gd name="connsiteY2" fmla="*/ 175097 h 924127"/>
              <a:gd name="connsiteX3" fmla="*/ 1352144 w 1352144"/>
              <a:gd name="connsiteY3" fmla="*/ 0 h 924127"/>
            </a:gdLst>
            <a:ahLst/>
            <a:cxnLst>
              <a:cxn ang="0">
                <a:pos x="connsiteX0" y="connsiteY0"/>
              </a:cxn>
              <a:cxn ang="0">
                <a:pos x="connsiteX1" y="connsiteY1"/>
              </a:cxn>
              <a:cxn ang="0">
                <a:pos x="connsiteX2" y="connsiteY2"/>
              </a:cxn>
              <a:cxn ang="0">
                <a:pos x="connsiteX3" y="connsiteY3"/>
              </a:cxn>
            </a:cxnLst>
            <a:rect l="l" t="t" r="r" b="b"/>
            <a:pathLst>
              <a:path w="1352144" h="924127">
                <a:moveTo>
                  <a:pt x="0" y="924127"/>
                </a:moveTo>
                <a:lnTo>
                  <a:pt x="359923" y="544748"/>
                </a:lnTo>
                <a:lnTo>
                  <a:pt x="710119" y="175097"/>
                </a:lnTo>
                <a:lnTo>
                  <a:pt x="1352144" y="0"/>
                </a:lnTo>
              </a:path>
            </a:pathLst>
          </a:custGeom>
          <a:noFill/>
          <a:ln w="2540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8" name="Freeform 7"/>
          <p:cNvSpPr/>
          <p:nvPr/>
        </p:nvSpPr>
        <p:spPr bwMode="auto">
          <a:xfrm>
            <a:off x="6643991" y="2217906"/>
            <a:ext cx="1342418" cy="933856"/>
          </a:xfrm>
          <a:custGeom>
            <a:avLst/>
            <a:gdLst>
              <a:gd name="connsiteX0" fmla="*/ 0 w 1342418"/>
              <a:gd name="connsiteY0" fmla="*/ 933856 h 933856"/>
              <a:gd name="connsiteX1" fmla="*/ 350196 w 1342418"/>
              <a:gd name="connsiteY1" fmla="*/ 535022 h 933856"/>
              <a:gd name="connsiteX2" fmla="*/ 719847 w 1342418"/>
              <a:gd name="connsiteY2" fmla="*/ 175098 h 933856"/>
              <a:gd name="connsiteX3" fmla="*/ 1342418 w 1342418"/>
              <a:gd name="connsiteY3" fmla="*/ 0 h 933856"/>
            </a:gdLst>
            <a:ahLst/>
            <a:cxnLst>
              <a:cxn ang="0">
                <a:pos x="connsiteX0" y="connsiteY0"/>
              </a:cxn>
              <a:cxn ang="0">
                <a:pos x="connsiteX1" y="connsiteY1"/>
              </a:cxn>
              <a:cxn ang="0">
                <a:pos x="connsiteX2" y="connsiteY2"/>
              </a:cxn>
              <a:cxn ang="0">
                <a:pos x="connsiteX3" y="connsiteY3"/>
              </a:cxn>
            </a:cxnLst>
            <a:rect l="l" t="t" r="r" b="b"/>
            <a:pathLst>
              <a:path w="1342418" h="933856">
                <a:moveTo>
                  <a:pt x="0" y="933856"/>
                </a:moveTo>
                <a:lnTo>
                  <a:pt x="350196" y="535022"/>
                </a:lnTo>
                <a:lnTo>
                  <a:pt x="719847" y="175098"/>
                </a:lnTo>
                <a:lnTo>
                  <a:pt x="1342418" y="0"/>
                </a:lnTo>
              </a:path>
            </a:pathLst>
          </a:custGeom>
          <a:noFill/>
          <a:ln w="2540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9" name="Freeform 8"/>
          <p:cNvSpPr/>
          <p:nvPr/>
        </p:nvSpPr>
        <p:spPr bwMode="auto">
          <a:xfrm>
            <a:off x="6079787" y="1741251"/>
            <a:ext cx="1342417" cy="933855"/>
          </a:xfrm>
          <a:custGeom>
            <a:avLst/>
            <a:gdLst>
              <a:gd name="connsiteX0" fmla="*/ 0 w 1342417"/>
              <a:gd name="connsiteY0" fmla="*/ 933855 h 933855"/>
              <a:gd name="connsiteX1" fmla="*/ 369651 w 1342417"/>
              <a:gd name="connsiteY1" fmla="*/ 525294 h 933855"/>
              <a:gd name="connsiteX2" fmla="*/ 749030 w 1342417"/>
              <a:gd name="connsiteY2" fmla="*/ 165370 h 933855"/>
              <a:gd name="connsiteX3" fmla="*/ 1342417 w 1342417"/>
              <a:gd name="connsiteY3" fmla="*/ 0 h 933855"/>
            </a:gdLst>
            <a:ahLst/>
            <a:cxnLst>
              <a:cxn ang="0">
                <a:pos x="connsiteX0" y="connsiteY0"/>
              </a:cxn>
              <a:cxn ang="0">
                <a:pos x="connsiteX1" y="connsiteY1"/>
              </a:cxn>
              <a:cxn ang="0">
                <a:pos x="connsiteX2" y="connsiteY2"/>
              </a:cxn>
              <a:cxn ang="0">
                <a:pos x="connsiteX3" y="connsiteY3"/>
              </a:cxn>
            </a:cxnLst>
            <a:rect l="l" t="t" r="r" b="b"/>
            <a:pathLst>
              <a:path w="1342417" h="933855">
                <a:moveTo>
                  <a:pt x="0" y="933855"/>
                </a:moveTo>
                <a:lnTo>
                  <a:pt x="369651" y="525294"/>
                </a:lnTo>
                <a:lnTo>
                  <a:pt x="749030" y="165370"/>
                </a:lnTo>
                <a:lnTo>
                  <a:pt x="1342417" y="0"/>
                </a:lnTo>
              </a:path>
            </a:pathLst>
          </a:custGeom>
          <a:noFill/>
          <a:ln w="2540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10" name="Freeform 9"/>
          <p:cNvSpPr/>
          <p:nvPr/>
        </p:nvSpPr>
        <p:spPr bwMode="auto">
          <a:xfrm>
            <a:off x="5505855" y="1507787"/>
            <a:ext cx="1352145" cy="953311"/>
          </a:xfrm>
          <a:custGeom>
            <a:avLst/>
            <a:gdLst>
              <a:gd name="connsiteX0" fmla="*/ 0 w 1352145"/>
              <a:gd name="connsiteY0" fmla="*/ 953311 h 953311"/>
              <a:gd name="connsiteX1" fmla="*/ 350196 w 1352145"/>
              <a:gd name="connsiteY1" fmla="*/ 554477 h 953311"/>
              <a:gd name="connsiteX2" fmla="*/ 719847 w 1352145"/>
              <a:gd name="connsiteY2" fmla="*/ 184826 h 953311"/>
              <a:gd name="connsiteX3" fmla="*/ 1352145 w 1352145"/>
              <a:gd name="connsiteY3" fmla="*/ 0 h 953311"/>
            </a:gdLst>
            <a:ahLst/>
            <a:cxnLst>
              <a:cxn ang="0">
                <a:pos x="connsiteX0" y="connsiteY0"/>
              </a:cxn>
              <a:cxn ang="0">
                <a:pos x="connsiteX1" y="connsiteY1"/>
              </a:cxn>
              <a:cxn ang="0">
                <a:pos x="connsiteX2" y="connsiteY2"/>
              </a:cxn>
              <a:cxn ang="0">
                <a:pos x="connsiteX3" y="connsiteY3"/>
              </a:cxn>
            </a:cxnLst>
            <a:rect l="l" t="t" r="r" b="b"/>
            <a:pathLst>
              <a:path w="1352145" h="953311">
                <a:moveTo>
                  <a:pt x="0" y="953311"/>
                </a:moveTo>
                <a:lnTo>
                  <a:pt x="350196" y="554477"/>
                </a:lnTo>
                <a:lnTo>
                  <a:pt x="719847" y="184826"/>
                </a:lnTo>
                <a:lnTo>
                  <a:pt x="1352145" y="0"/>
                </a:lnTo>
              </a:path>
            </a:pathLst>
          </a:custGeom>
          <a:noFill/>
          <a:ln w="2540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20" name="Oval 19"/>
          <p:cNvSpPr/>
          <p:nvPr/>
        </p:nvSpPr>
        <p:spPr bwMode="auto">
          <a:xfrm>
            <a:off x="5464971" y="2419350"/>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1" name="Oval 20"/>
          <p:cNvSpPr/>
          <p:nvPr/>
        </p:nvSpPr>
        <p:spPr bwMode="auto">
          <a:xfrm>
            <a:off x="6055523" y="2626521"/>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2" name="Oval 21"/>
          <p:cNvSpPr/>
          <p:nvPr/>
        </p:nvSpPr>
        <p:spPr bwMode="auto">
          <a:xfrm>
            <a:off x="6603217" y="3107531"/>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3" name="Oval 22"/>
          <p:cNvSpPr/>
          <p:nvPr/>
        </p:nvSpPr>
        <p:spPr bwMode="auto">
          <a:xfrm>
            <a:off x="6762760" y="3814760"/>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4" name="Oval 23"/>
          <p:cNvSpPr/>
          <p:nvPr/>
        </p:nvSpPr>
        <p:spPr bwMode="auto">
          <a:xfrm>
            <a:off x="7127090" y="3433762"/>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5" name="Oval 24"/>
          <p:cNvSpPr/>
          <p:nvPr/>
        </p:nvSpPr>
        <p:spPr bwMode="auto">
          <a:xfrm>
            <a:off x="7491420" y="3052764"/>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6" name="Oval 25"/>
          <p:cNvSpPr/>
          <p:nvPr/>
        </p:nvSpPr>
        <p:spPr bwMode="auto">
          <a:xfrm>
            <a:off x="8103400" y="2886079"/>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7" name="Oval 26"/>
          <p:cNvSpPr/>
          <p:nvPr/>
        </p:nvSpPr>
        <p:spPr bwMode="auto">
          <a:xfrm>
            <a:off x="7953380" y="2181230"/>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8" name="Oval 27"/>
          <p:cNvSpPr/>
          <p:nvPr/>
        </p:nvSpPr>
        <p:spPr bwMode="auto">
          <a:xfrm>
            <a:off x="7331875" y="2357441"/>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9" name="Oval 28"/>
          <p:cNvSpPr/>
          <p:nvPr/>
        </p:nvSpPr>
        <p:spPr bwMode="auto">
          <a:xfrm>
            <a:off x="6955638" y="2705103"/>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0" name="Oval 29"/>
          <p:cNvSpPr/>
          <p:nvPr/>
        </p:nvSpPr>
        <p:spPr bwMode="auto">
          <a:xfrm>
            <a:off x="6427001" y="2214565"/>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1" name="Oval 30"/>
          <p:cNvSpPr/>
          <p:nvPr/>
        </p:nvSpPr>
        <p:spPr bwMode="auto">
          <a:xfrm>
            <a:off x="6793713" y="1866903"/>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2" name="Oval 31"/>
          <p:cNvSpPr/>
          <p:nvPr/>
        </p:nvSpPr>
        <p:spPr bwMode="auto">
          <a:xfrm>
            <a:off x="7398550" y="1690691"/>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3" name="Oval 32"/>
          <p:cNvSpPr/>
          <p:nvPr/>
        </p:nvSpPr>
        <p:spPr bwMode="auto">
          <a:xfrm>
            <a:off x="6788950" y="147161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4" name="Oval 33"/>
          <p:cNvSpPr/>
          <p:nvPr/>
        </p:nvSpPr>
        <p:spPr bwMode="auto">
          <a:xfrm>
            <a:off x="6169825" y="1657354"/>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5" name="Oval 34"/>
          <p:cNvSpPr/>
          <p:nvPr/>
        </p:nvSpPr>
        <p:spPr bwMode="auto">
          <a:xfrm>
            <a:off x="5817400" y="2005017"/>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36" name="Content Placeholder 2"/>
          <p:cNvSpPr txBox="1">
            <a:spLocks/>
          </p:cNvSpPr>
          <p:nvPr/>
        </p:nvSpPr>
        <p:spPr>
          <a:xfrm>
            <a:off x="5127189" y="2370370"/>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V1</a:t>
            </a:r>
          </a:p>
          <a:p>
            <a:pPr indent="0">
              <a:buFont typeface="Verdana" pitchFamily="34" charset="0"/>
              <a:buNone/>
            </a:pPr>
            <a:endParaRPr lang="en-US" sz="1400" b="1" dirty="0" smtClean="0">
              <a:latin typeface="Courier New" pitchFamily="49" charset="0"/>
              <a:cs typeface="Courier New" pitchFamily="49" charset="0"/>
            </a:endParaRPr>
          </a:p>
        </p:txBody>
      </p:sp>
      <p:sp>
        <p:nvSpPr>
          <p:cNvPr id="37" name="Content Placeholder 2"/>
          <p:cNvSpPr txBox="1">
            <a:spLocks/>
          </p:cNvSpPr>
          <p:nvPr/>
        </p:nvSpPr>
        <p:spPr>
          <a:xfrm>
            <a:off x="5761461" y="2618829"/>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V2</a:t>
            </a:r>
          </a:p>
          <a:p>
            <a:pPr indent="0">
              <a:buFont typeface="Verdana" pitchFamily="34" charset="0"/>
              <a:buNone/>
            </a:pPr>
            <a:endParaRPr lang="en-US" sz="1400" b="1" dirty="0" smtClean="0">
              <a:latin typeface="Courier New" pitchFamily="49" charset="0"/>
              <a:cs typeface="Courier New" pitchFamily="49" charset="0"/>
            </a:endParaRPr>
          </a:p>
        </p:txBody>
      </p:sp>
      <p:sp>
        <p:nvSpPr>
          <p:cNvPr id="38" name="Content Placeholder 2"/>
          <p:cNvSpPr txBox="1">
            <a:spLocks/>
          </p:cNvSpPr>
          <p:nvPr/>
        </p:nvSpPr>
        <p:spPr>
          <a:xfrm>
            <a:off x="6275960" y="3056573"/>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V3</a:t>
            </a:r>
          </a:p>
          <a:p>
            <a:pPr indent="0">
              <a:buFont typeface="Verdana" pitchFamily="34" charset="0"/>
              <a:buNone/>
            </a:pPr>
            <a:endParaRPr lang="en-US" sz="1400" b="1" dirty="0" smtClean="0">
              <a:latin typeface="Courier New" pitchFamily="49" charset="0"/>
              <a:cs typeface="Courier New" pitchFamily="49" charset="0"/>
            </a:endParaRPr>
          </a:p>
        </p:txBody>
      </p:sp>
      <p:sp>
        <p:nvSpPr>
          <p:cNvPr id="39" name="Content Placeholder 2"/>
          <p:cNvSpPr txBox="1">
            <a:spLocks/>
          </p:cNvSpPr>
          <p:nvPr/>
        </p:nvSpPr>
        <p:spPr>
          <a:xfrm>
            <a:off x="6447816" y="3771557"/>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V4</a:t>
            </a:r>
          </a:p>
          <a:p>
            <a:pPr indent="0">
              <a:buFont typeface="Verdana" pitchFamily="34" charset="0"/>
              <a:buNone/>
            </a:pPr>
            <a:endParaRPr lang="en-US" sz="1400" b="1" dirty="0" smtClean="0">
              <a:latin typeface="Courier New" pitchFamily="49" charset="0"/>
              <a:cs typeface="Courier New" pitchFamily="49" charset="0"/>
            </a:endParaRPr>
          </a:p>
        </p:txBody>
      </p:sp>
      <p:sp>
        <p:nvSpPr>
          <p:cNvPr id="42" name="Content Placeholder 2"/>
          <p:cNvSpPr txBox="1">
            <a:spLocks/>
          </p:cNvSpPr>
          <p:nvPr/>
        </p:nvSpPr>
        <p:spPr>
          <a:xfrm>
            <a:off x="5450890" y="1923238"/>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V5</a:t>
            </a:r>
          </a:p>
          <a:p>
            <a:pPr indent="0">
              <a:buFont typeface="Verdana" pitchFamily="34" charset="0"/>
              <a:buNone/>
            </a:pPr>
            <a:endParaRPr lang="en-US" sz="1400" b="1" dirty="0" smtClean="0">
              <a:latin typeface="Courier New" pitchFamily="49" charset="0"/>
              <a:cs typeface="Courier New" pitchFamily="49" charset="0"/>
            </a:endParaRPr>
          </a:p>
        </p:txBody>
      </p:sp>
      <p:sp>
        <p:nvSpPr>
          <p:cNvPr id="43" name="Content Placeholder 2"/>
          <p:cNvSpPr txBox="1">
            <a:spLocks/>
          </p:cNvSpPr>
          <p:nvPr/>
        </p:nvSpPr>
        <p:spPr>
          <a:xfrm>
            <a:off x="6085162" y="2171697"/>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V6</a:t>
            </a:r>
          </a:p>
          <a:p>
            <a:pPr indent="0">
              <a:buFont typeface="Verdana" pitchFamily="34" charset="0"/>
              <a:buNone/>
            </a:pPr>
            <a:endParaRPr lang="en-US" sz="1400" b="1" dirty="0" smtClean="0">
              <a:latin typeface="Courier New" pitchFamily="49" charset="0"/>
              <a:cs typeface="Courier New" pitchFamily="49" charset="0"/>
            </a:endParaRPr>
          </a:p>
        </p:txBody>
      </p:sp>
      <p:sp>
        <p:nvSpPr>
          <p:cNvPr id="44" name="Content Placeholder 2"/>
          <p:cNvSpPr txBox="1">
            <a:spLocks/>
          </p:cNvSpPr>
          <p:nvPr/>
        </p:nvSpPr>
        <p:spPr>
          <a:xfrm>
            <a:off x="6599661" y="2609441"/>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V7</a:t>
            </a:r>
          </a:p>
          <a:p>
            <a:pPr indent="0">
              <a:buFont typeface="Verdana" pitchFamily="34" charset="0"/>
              <a:buNone/>
            </a:pPr>
            <a:endParaRPr lang="en-US" sz="1400" b="1" dirty="0" smtClean="0">
              <a:latin typeface="Courier New" pitchFamily="49" charset="0"/>
              <a:cs typeface="Courier New" pitchFamily="49" charset="0"/>
            </a:endParaRPr>
          </a:p>
        </p:txBody>
      </p:sp>
      <p:sp>
        <p:nvSpPr>
          <p:cNvPr id="45" name="Content Placeholder 2"/>
          <p:cNvSpPr txBox="1">
            <a:spLocks/>
          </p:cNvSpPr>
          <p:nvPr/>
        </p:nvSpPr>
        <p:spPr>
          <a:xfrm>
            <a:off x="6771517" y="3324425"/>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V8</a:t>
            </a:r>
          </a:p>
          <a:p>
            <a:pPr indent="0">
              <a:buFont typeface="Verdana" pitchFamily="34" charset="0"/>
              <a:buNone/>
            </a:pPr>
            <a:endParaRPr lang="en-US" sz="1400" b="1" dirty="0" smtClean="0">
              <a:latin typeface="Courier New" pitchFamily="49" charset="0"/>
              <a:cs typeface="Courier New" pitchFamily="49" charset="0"/>
            </a:endParaRPr>
          </a:p>
        </p:txBody>
      </p:sp>
      <p:sp>
        <p:nvSpPr>
          <p:cNvPr id="46" name="Content Placeholder 2"/>
          <p:cNvSpPr txBox="1">
            <a:spLocks/>
          </p:cNvSpPr>
          <p:nvPr/>
        </p:nvSpPr>
        <p:spPr>
          <a:xfrm>
            <a:off x="5812434" y="1504950"/>
            <a:ext cx="4107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V9</a:t>
            </a:r>
          </a:p>
          <a:p>
            <a:pPr indent="0">
              <a:buFont typeface="Verdana" pitchFamily="34" charset="0"/>
              <a:buNone/>
            </a:pPr>
            <a:endParaRPr lang="en-US" sz="1400" b="1" dirty="0" smtClean="0">
              <a:latin typeface="Courier New" pitchFamily="49" charset="0"/>
              <a:cs typeface="Courier New" pitchFamily="49" charset="0"/>
            </a:endParaRPr>
          </a:p>
        </p:txBody>
      </p:sp>
      <p:sp>
        <p:nvSpPr>
          <p:cNvPr id="47" name="Content Placeholder 2"/>
          <p:cNvSpPr txBox="1">
            <a:spLocks/>
          </p:cNvSpPr>
          <p:nvPr/>
        </p:nvSpPr>
        <p:spPr>
          <a:xfrm>
            <a:off x="6359154" y="1753409"/>
            <a:ext cx="508932"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V10</a:t>
            </a:r>
          </a:p>
          <a:p>
            <a:pPr indent="0">
              <a:buFont typeface="Verdana" pitchFamily="34" charset="0"/>
              <a:buNone/>
            </a:pPr>
            <a:endParaRPr lang="en-US" sz="1400" b="1" dirty="0" smtClean="0">
              <a:latin typeface="Courier New" pitchFamily="49" charset="0"/>
              <a:cs typeface="Courier New" pitchFamily="49" charset="0"/>
            </a:endParaRPr>
          </a:p>
        </p:txBody>
      </p:sp>
      <p:sp>
        <p:nvSpPr>
          <p:cNvPr id="48" name="Content Placeholder 2"/>
          <p:cNvSpPr txBox="1">
            <a:spLocks/>
          </p:cNvSpPr>
          <p:nvPr/>
        </p:nvSpPr>
        <p:spPr>
          <a:xfrm>
            <a:off x="6873653" y="2191153"/>
            <a:ext cx="530215"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V11</a:t>
            </a:r>
          </a:p>
          <a:p>
            <a:pPr indent="0">
              <a:buFont typeface="Verdana" pitchFamily="34" charset="0"/>
              <a:buNone/>
            </a:pPr>
            <a:endParaRPr lang="en-US" sz="1400" b="1" dirty="0" smtClean="0">
              <a:latin typeface="Courier New" pitchFamily="49" charset="0"/>
              <a:cs typeface="Courier New" pitchFamily="49" charset="0"/>
            </a:endParaRPr>
          </a:p>
        </p:txBody>
      </p:sp>
      <p:sp>
        <p:nvSpPr>
          <p:cNvPr id="49" name="Content Placeholder 2"/>
          <p:cNvSpPr txBox="1">
            <a:spLocks/>
          </p:cNvSpPr>
          <p:nvPr/>
        </p:nvSpPr>
        <p:spPr>
          <a:xfrm>
            <a:off x="7045509" y="2906137"/>
            <a:ext cx="5631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V12</a:t>
            </a:r>
          </a:p>
          <a:p>
            <a:pPr indent="0">
              <a:buFont typeface="Verdana" pitchFamily="34" charset="0"/>
              <a:buNone/>
            </a:pPr>
            <a:endParaRPr lang="en-US" sz="1400" b="1" dirty="0" smtClean="0">
              <a:latin typeface="Courier New" pitchFamily="49" charset="0"/>
              <a:cs typeface="Courier New" pitchFamily="49" charset="0"/>
            </a:endParaRPr>
          </a:p>
        </p:txBody>
      </p:sp>
      <p:sp>
        <p:nvSpPr>
          <p:cNvPr id="50" name="Content Placeholder 2"/>
          <p:cNvSpPr txBox="1">
            <a:spLocks/>
          </p:cNvSpPr>
          <p:nvPr/>
        </p:nvSpPr>
        <p:spPr>
          <a:xfrm>
            <a:off x="6803034" y="1254930"/>
            <a:ext cx="554852"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V13</a:t>
            </a:r>
          </a:p>
          <a:p>
            <a:pPr indent="0">
              <a:buFont typeface="Verdana" pitchFamily="34" charset="0"/>
              <a:buNone/>
            </a:pPr>
            <a:endParaRPr lang="en-US" sz="1400" b="1" dirty="0" smtClean="0">
              <a:latin typeface="Courier New" pitchFamily="49" charset="0"/>
              <a:cs typeface="Courier New" pitchFamily="49" charset="0"/>
            </a:endParaRPr>
          </a:p>
        </p:txBody>
      </p:sp>
      <p:sp>
        <p:nvSpPr>
          <p:cNvPr id="51" name="Content Placeholder 2"/>
          <p:cNvSpPr txBox="1">
            <a:spLocks/>
          </p:cNvSpPr>
          <p:nvPr/>
        </p:nvSpPr>
        <p:spPr>
          <a:xfrm>
            <a:off x="7437305" y="1503389"/>
            <a:ext cx="51449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V14</a:t>
            </a:r>
          </a:p>
          <a:p>
            <a:pPr indent="0">
              <a:buFont typeface="Verdana" pitchFamily="34" charset="0"/>
              <a:buNone/>
            </a:pPr>
            <a:endParaRPr lang="en-US" sz="1400" b="1" dirty="0" smtClean="0">
              <a:latin typeface="Courier New" pitchFamily="49" charset="0"/>
              <a:cs typeface="Courier New" pitchFamily="49" charset="0"/>
            </a:endParaRPr>
          </a:p>
        </p:txBody>
      </p:sp>
      <p:sp>
        <p:nvSpPr>
          <p:cNvPr id="52" name="Content Placeholder 2"/>
          <p:cNvSpPr txBox="1">
            <a:spLocks/>
          </p:cNvSpPr>
          <p:nvPr/>
        </p:nvSpPr>
        <p:spPr>
          <a:xfrm>
            <a:off x="7951805" y="1941133"/>
            <a:ext cx="532595"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V15</a:t>
            </a:r>
          </a:p>
          <a:p>
            <a:pPr indent="0">
              <a:buFont typeface="Verdana" pitchFamily="34" charset="0"/>
              <a:buNone/>
            </a:pPr>
            <a:endParaRPr lang="en-US" sz="1400" b="1" dirty="0" smtClean="0">
              <a:latin typeface="Courier New" pitchFamily="49" charset="0"/>
              <a:cs typeface="Courier New" pitchFamily="49" charset="0"/>
            </a:endParaRPr>
          </a:p>
        </p:txBody>
      </p:sp>
      <p:sp>
        <p:nvSpPr>
          <p:cNvPr id="53" name="Content Placeholder 2"/>
          <p:cNvSpPr txBox="1">
            <a:spLocks/>
          </p:cNvSpPr>
          <p:nvPr/>
        </p:nvSpPr>
        <p:spPr>
          <a:xfrm>
            <a:off x="8123661" y="2656117"/>
            <a:ext cx="563139" cy="372833"/>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buFont typeface="Verdana" pitchFamily="34" charset="0"/>
              <a:buNone/>
            </a:pPr>
            <a:r>
              <a:rPr lang="en-US" sz="1400" b="1" dirty="0" smtClean="0">
                <a:latin typeface="Courier New" pitchFamily="49" charset="0"/>
                <a:cs typeface="Courier New" pitchFamily="49" charset="0"/>
              </a:rPr>
              <a:t>V16</a:t>
            </a:r>
          </a:p>
          <a:p>
            <a:pPr indent="0">
              <a:buFont typeface="Verdana" pitchFamily="34" charset="0"/>
              <a:buNone/>
            </a:pPr>
            <a:endParaRPr lang="en-US" sz="1400" b="1" dirty="0" smtClean="0">
              <a:latin typeface="Courier New" pitchFamily="49" charset="0"/>
              <a:cs typeface="Courier New" pitchFamily="49" charset="0"/>
            </a:endParaRPr>
          </a:p>
        </p:txBody>
      </p:sp>
      <p:graphicFrame>
        <p:nvGraphicFramePr>
          <p:cNvPr id="59" name="Object 58"/>
          <p:cNvGraphicFramePr>
            <a:graphicFrameLocks noChangeAspect="1"/>
          </p:cNvGraphicFramePr>
          <p:nvPr>
            <p:extLst>
              <p:ext uri="{D42A27DB-BD31-4B8C-83A1-F6EECF244321}">
                <p14:modId xmlns:p14="http://schemas.microsoft.com/office/powerpoint/2010/main" val="1058607246"/>
              </p:ext>
            </p:extLst>
          </p:nvPr>
        </p:nvGraphicFramePr>
        <p:xfrm>
          <a:off x="533400" y="1525734"/>
          <a:ext cx="2001832" cy="1191173"/>
        </p:xfrm>
        <a:graphic>
          <a:graphicData uri="http://schemas.openxmlformats.org/presentationml/2006/ole">
            <mc:AlternateContent xmlns:mc="http://schemas.openxmlformats.org/markup-compatibility/2006">
              <mc:Choice xmlns:v="urn:schemas-microsoft-com:vml" Requires="v">
                <p:oleObj spid="_x0000_s2102" name="Equation" r:id="rId4" imgW="1536480" imgH="914400" progId="Equation.3">
                  <p:embed/>
                </p:oleObj>
              </mc:Choice>
              <mc:Fallback>
                <p:oleObj name="Equation" r:id="rId4" imgW="1536480" imgH="914400" progId="Equation.3">
                  <p:embed/>
                  <p:pic>
                    <p:nvPicPr>
                      <p:cNvPr id="0" name=""/>
                      <p:cNvPicPr/>
                      <p:nvPr/>
                    </p:nvPicPr>
                    <p:blipFill>
                      <a:blip r:embed="rId5"/>
                      <a:stretch>
                        <a:fillRect/>
                      </a:stretch>
                    </p:blipFill>
                    <p:spPr>
                      <a:xfrm>
                        <a:off x="533400" y="1525734"/>
                        <a:ext cx="2001832" cy="1191173"/>
                      </a:xfrm>
                      <a:prstGeom prst="rect">
                        <a:avLst/>
                      </a:prstGeom>
                    </p:spPr>
                  </p:pic>
                </p:oleObj>
              </mc:Fallback>
            </mc:AlternateContent>
          </a:graphicData>
        </a:graphic>
      </p:graphicFrame>
      <p:cxnSp>
        <p:nvCxnSpPr>
          <p:cNvPr id="61" name="Straight Arrow Connector 60"/>
          <p:cNvCxnSpPr/>
          <p:nvPr/>
        </p:nvCxnSpPr>
        <p:spPr bwMode="auto">
          <a:xfrm>
            <a:off x="5541171" y="2886079"/>
            <a:ext cx="749360" cy="811179"/>
          </a:xfrm>
          <a:prstGeom prst="straightConnector1">
            <a:avLst/>
          </a:prstGeom>
          <a:solidFill>
            <a:schemeClr val="accent1"/>
          </a:solidFill>
          <a:ln w="0" cap="flat" cmpd="sng" algn="ctr">
            <a:solidFill>
              <a:srgbClr val="000000"/>
            </a:solidFill>
            <a:prstDash val="solid"/>
            <a:round/>
            <a:headEnd type="none" w="med" len="med"/>
            <a:tailEnd type="arrow"/>
          </a:ln>
          <a:effectLst/>
        </p:spPr>
      </p:cxnSp>
      <p:sp>
        <p:nvSpPr>
          <p:cNvPr id="62" name="TextBox 61"/>
          <p:cNvSpPr txBox="1"/>
          <p:nvPr/>
        </p:nvSpPr>
        <p:spPr>
          <a:xfrm>
            <a:off x="5629072" y="3181350"/>
            <a:ext cx="380232" cy="461665"/>
          </a:xfrm>
          <a:prstGeom prst="rect">
            <a:avLst/>
          </a:prstGeom>
          <a:noFill/>
        </p:spPr>
        <p:txBody>
          <a:bodyPr wrap="none" rtlCol="0">
            <a:spAutoFit/>
          </a:bodyPr>
          <a:lstStyle/>
          <a:p>
            <a:r>
              <a:rPr lang="en-US" i="1" dirty="0" smtClean="0">
                <a:solidFill>
                  <a:schemeClr val="bg1"/>
                </a:solidFill>
              </a:rPr>
              <a:t>u</a:t>
            </a:r>
            <a:endParaRPr lang="en-US" i="1" dirty="0">
              <a:solidFill>
                <a:schemeClr val="bg1"/>
              </a:solidFill>
            </a:endParaRPr>
          </a:p>
        </p:txBody>
      </p:sp>
      <p:cxnSp>
        <p:nvCxnSpPr>
          <p:cNvPr id="63" name="Straight Arrow Connector 62"/>
          <p:cNvCxnSpPr/>
          <p:nvPr/>
        </p:nvCxnSpPr>
        <p:spPr bwMode="auto">
          <a:xfrm flipV="1">
            <a:off x="7126297" y="3157030"/>
            <a:ext cx="749360" cy="581770"/>
          </a:xfrm>
          <a:prstGeom prst="straightConnector1">
            <a:avLst/>
          </a:prstGeom>
          <a:solidFill>
            <a:schemeClr val="accent1"/>
          </a:solidFill>
          <a:ln w="0" cap="flat" cmpd="sng" algn="ctr">
            <a:solidFill>
              <a:srgbClr val="000000"/>
            </a:solidFill>
            <a:prstDash val="solid"/>
            <a:round/>
            <a:headEnd type="none" w="med" len="med"/>
            <a:tailEnd type="arrow"/>
          </a:ln>
          <a:effectLst/>
        </p:spPr>
      </p:cxnSp>
      <p:sp>
        <p:nvSpPr>
          <p:cNvPr id="65" name="TextBox 64"/>
          <p:cNvSpPr txBox="1"/>
          <p:nvPr/>
        </p:nvSpPr>
        <p:spPr>
          <a:xfrm>
            <a:off x="7345698" y="3434276"/>
            <a:ext cx="380232" cy="461665"/>
          </a:xfrm>
          <a:prstGeom prst="rect">
            <a:avLst/>
          </a:prstGeom>
          <a:noFill/>
        </p:spPr>
        <p:txBody>
          <a:bodyPr wrap="none" rtlCol="0">
            <a:spAutoFit/>
          </a:bodyPr>
          <a:lstStyle/>
          <a:p>
            <a:r>
              <a:rPr lang="en-US" i="1" dirty="0" smtClean="0">
                <a:solidFill>
                  <a:schemeClr val="bg1"/>
                </a:solidFill>
              </a:rPr>
              <a:t>v</a:t>
            </a:r>
            <a:endParaRPr lang="en-US" i="1" dirty="0">
              <a:solidFill>
                <a:schemeClr val="bg1"/>
              </a:solidFill>
            </a:endParaRPr>
          </a:p>
        </p:txBody>
      </p:sp>
      <p:graphicFrame>
        <p:nvGraphicFramePr>
          <p:cNvPr id="66" name="Object 65"/>
          <p:cNvGraphicFramePr>
            <a:graphicFrameLocks noChangeAspect="1"/>
          </p:cNvGraphicFramePr>
          <p:nvPr>
            <p:extLst>
              <p:ext uri="{D42A27DB-BD31-4B8C-83A1-F6EECF244321}">
                <p14:modId xmlns:p14="http://schemas.microsoft.com/office/powerpoint/2010/main" val="1291390364"/>
              </p:ext>
            </p:extLst>
          </p:nvPr>
        </p:nvGraphicFramePr>
        <p:xfrm>
          <a:off x="914400" y="3214128"/>
          <a:ext cx="3192550" cy="1306043"/>
        </p:xfrm>
        <a:graphic>
          <a:graphicData uri="http://schemas.openxmlformats.org/presentationml/2006/ole">
            <mc:AlternateContent xmlns:mc="http://schemas.openxmlformats.org/markup-compatibility/2006">
              <mc:Choice xmlns:v="urn:schemas-microsoft-com:vml" Requires="v">
                <p:oleObj spid="_x0000_s2103" name="Equation" r:id="rId6" imgW="2234880" imgH="914400" progId="Equation.3">
                  <p:embed/>
                </p:oleObj>
              </mc:Choice>
              <mc:Fallback>
                <p:oleObj name="Equation" r:id="rId6" imgW="2234880" imgH="914400" progId="Equation.3">
                  <p:embed/>
                  <p:pic>
                    <p:nvPicPr>
                      <p:cNvPr id="0" name=""/>
                      <p:cNvPicPr/>
                      <p:nvPr/>
                    </p:nvPicPr>
                    <p:blipFill>
                      <a:blip r:embed="rId7"/>
                      <a:stretch>
                        <a:fillRect/>
                      </a:stretch>
                    </p:blipFill>
                    <p:spPr>
                      <a:xfrm>
                        <a:off x="914400" y="3214128"/>
                        <a:ext cx="3192550" cy="1306043"/>
                      </a:xfrm>
                      <a:prstGeom prst="rect">
                        <a:avLst/>
                      </a:prstGeom>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236605169"/>
              </p:ext>
            </p:extLst>
          </p:nvPr>
        </p:nvGraphicFramePr>
        <p:xfrm>
          <a:off x="2778125" y="1509713"/>
          <a:ext cx="2084388" cy="1223962"/>
        </p:xfrm>
        <a:graphic>
          <a:graphicData uri="http://schemas.openxmlformats.org/presentationml/2006/ole">
            <mc:AlternateContent xmlns:mc="http://schemas.openxmlformats.org/markup-compatibility/2006">
              <mc:Choice xmlns:v="urn:schemas-microsoft-com:vml" Requires="v">
                <p:oleObj spid="_x0000_s2104" name="Equation" r:id="rId8" imgW="1600200" imgH="939600" progId="Equation.3">
                  <p:embed/>
                </p:oleObj>
              </mc:Choice>
              <mc:Fallback>
                <p:oleObj name="Equation" r:id="rId8" imgW="1600200" imgH="939600" progId="Equation.3">
                  <p:embed/>
                  <p:pic>
                    <p:nvPicPr>
                      <p:cNvPr id="0" name=""/>
                      <p:cNvPicPr/>
                      <p:nvPr/>
                    </p:nvPicPr>
                    <p:blipFill>
                      <a:blip r:embed="rId9"/>
                      <a:stretch>
                        <a:fillRect/>
                      </a:stretch>
                    </p:blipFill>
                    <p:spPr>
                      <a:xfrm>
                        <a:off x="2778125" y="1509713"/>
                        <a:ext cx="2084388" cy="1223962"/>
                      </a:xfrm>
                      <a:prstGeom prst="rect">
                        <a:avLst/>
                      </a:prstGeom>
                    </p:spPr>
                  </p:pic>
                </p:oleObj>
              </mc:Fallback>
            </mc:AlternateContent>
          </a:graphicData>
        </a:graphic>
      </p:graphicFrame>
    </p:spTree>
    <p:extLst>
      <p:ext uri="{BB962C8B-B14F-4D97-AF65-F5344CB8AC3E}">
        <p14:creationId xmlns:p14="http://schemas.microsoft.com/office/powerpoint/2010/main" val="29725314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2363821" y="2363821"/>
            <a:ext cx="3599234" cy="2509736"/>
            <a:chOff x="2363821" y="2363821"/>
            <a:chExt cx="3599234" cy="2509736"/>
          </a:xfrm>
        </p:grpSpPr>
        <p:sp>
          <p:nvSpPr>
            <p:cNvPr id="46" name="Freeform 45"/>
            <p:cNvSpPr/>
            <p:nvPr/>
          </p:nvSpPr>
          <p:spPr bwMode="auto">
            <a:xfrm>
              <a:off x="2363821" y="2363821"/>
              <a:ext cx="3599234" cy="2509736"/>
            </a:xfrm>
            <a:custGeom>
              <a:avLst/>
              <a:gdLst>
                <a:gd name="connsiteX0" fmla="*/ 807396 w 3599234"/>
                <a:gd name="connsiteY0" fmla="*/ 0 h 2509736"/>
                <a:gd name="connsiteX1" fmla="*/ 2393005 w 3599234"/>
                <a:gd name="connsiteY1" fmla="*/ 0 h 2509736"/>
                <a:gd name="connsiteX2" fmla="*/ 2393005 w 3599234"/>
                <a:gd name="connsiteY2" fmla="*/ 953311 h 2509736"/>
                <a:gd name="connsiteX3" fmla="*/ 3599234 w 3599234"/>
                <a:gd name="connsiteY3" fmla="*/ 953311 h 2509736"/>
                <a:gd name="connsiteX4" fmla="*/ 3599234 w 3599234"/>
                <a:gd name="connsiteY4" fmla="*/ 2509736 h 2509736"/>
                <a:gd name="connsiteX5" fmla="*/ 0 w 3599234"/>
                <a:gd name="connsiteY5" fmla="*/ 2509736 h 2509736"/>
                <a:gd name="connsiteX6" fmla="*/ 19456 w 3599234"/>
                <a:gd name="connsiteY6" fmla="*/ 1050588 h 2509736"/>
                <a:gd name="connsiteX7" fmla="*/ 787941 w 3599234"/>
                <a:gd name="connsiteY7" fmla="*/ 1050588 h 2509736"/>
                <a:gd name="connsiteX8" fmla="*/ 807396 w 3599234"/>
                <a:gd name="connsiteY8" fmla="*/ 0 h 250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9234" h="2509736">
                  <a:moveTo>
                    <a:pt x="807396" y="0"/>
                  </a:moveTo>
                  <a:lnTo>
                    <a:pt x="2393005" y="0"/>
                  </a:lnTo>
                  <a:lnTo>
                    <a:pt x="2393005" y="953311"/>
                  </a:lnTo>
                  <a:lnTo>
                    <a:pt x="3599234" y="953311"/>
                  </a:lnTo>
                  <a:lnTo>
                    <a:pt x="3599234" y="2509736"/>
                  </a:lnTo>
                  <a:lnTo>
                    <a:pt x="0" y="2509736"/>
                  </a:lnTo>
                  <a:lnTo>
                    <a:pt x="19456" y="1050588"/>
                  </a:lnTo>
                  <a:lnTo>
                    <a:pt x="787941" y="1050588"/>
                  </a:lnTo>
                  <a:lnTo>
                    <a:pt x="807396" y="0"/>
                  </a:lnTo>
                  <a:close/>
                </a:path>
              </a:pathLst>
            </a:cu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r>
                <a:rPr kumimoji="1" lang="en-US" sz="2400" b="0" i="0" u="none" strike="noStrike" cap="none" normalizeH="0" baseline="0" dirty="0" smtClean="0">
                  <a:ln>
                    <a:noFill/>
                  </a:ln>
                  <a:solidFill>
                    <a:schemeClr val="tx1"/>
                  </a:solidFill>
                  <a:effectLst/>
                  <a:latin typeface="Verdana" pitchFamily="45" charset="0"/>
                </a:rPr>
                <a:t>(u</a:t>
              </a:r>
              <a:endParaRPr kumimoji="1" lang="en-US" sz="2400" b="0" i="0" u="none" strike="noStrike" cap="none" normalizeH="0" baseline="0" dirty="0">
                <a:ln>
                  <a:noFill/>
                </a:ln>
                <a:solidFill>
                  <a:schemeClr val="tx1"/>
                </a:solidFill>
                <a:effectLst/>
                <a:latin typeface="Verdana" pitchFamily="45" charset="0"/>
              </a:endParaRPr>
            </a:p>
          </p:txBody>
        </p:sp>
        <p:sp>
          <p:nvSpPr>
            <p:cNvPr id="45" name="Right Arrow 44"/>
            <p:cNvSpPr/>
            <p:nvPr/>
          </p:nvSpPr>
          <p:spPr bwMode="auto">
            <a:xfrm>
              <a:off x="3896738" y="4055269"/>
              <a:ext cx="533400" cy="264207"/>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63" name="TextBox 62"/>
            <p:cNvSpPr txBox="1"/>
            <p:nvPr/>
          </p:nvSpPr>
          <p:spPr>
            <a:xfrm>
              <a:off x="4011730" y="3432334"/>
              <a:ext cx="758541" cy="369332"/>
            </a:xfrm>
            <a:prstGeom prst="rect">
              <a:avLst/>
            </a:prstGeom>
            <a:noFill/>
          </p:spPr>
          <p:txBody>
            <a:bodyPr wrap="none" rtlCol="0">
              <a:spAutoFit/>
            </a:bodyPr>
            <a:lstStyle/>
            <a:p>
              <a:r>
                <a:rPr lang="en-US" sz="1800" dirty="0" smtClean="0">
                  <a:solidFill>
                    <a:srgbClr val="002060"/>
                  </a:solidFill>
                </a:rPr>
                <a:t>(</a:t>
              </a:r>
              <a:r>
                <a:rPr lang="en-US" sz="1800" i="1" dirty="0" err="1" smtClean="0">
                  <a:solidFill>
                    <a:srgbClr val="002060"/>
                  </a:solidFill>
                </a:rPr>
                <a:t>u,v</a:t>
              </a:r>
              <a:r>
                <a:rPr lang="en-US" sz="1800" dirty="0" smtClean="0">
                  <a:solidFill>
                    <a:srgbClr val="002060"/>
                  </a:solidFill>
                </a:rPr>
                <a:t>)</a:t>
              </a:r>
              <a:endParaRPr lang="en-US" dirty="0">
                <a:solidFill>
                  <a:srgbClr val="002060"/>
                </a:solidFill>
              </a:endParaRPr>
            </a:p>
          </p:txBody>
        </p:sp>
        <p:sp>
          <p:nvSpPr>
            <p:cNvPr id="10" name="Rectangle 9"/>
            <p:cNvSpPr/>
            <p:nvPr/>
          </p:nvSpPr>
          <p:spPr bwMode="auto">
            <a:xfrm>
              <a:off x="2667000" y="3867150"/>
              <a:ext cx="914400" cy="77152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1" name="Straight Connector 40"/>
            <p:cNvCxnSpPr>
              <a:stCxn id="64" idx="0"/>
              <a:endCxn id="64" idx="2"/>
            </p:cNvCxnSpPr>
            <p:nvPr/>
          </p:nvCxnSpPr>
          <p:spPr bwMode="auto">
            <a:xfrm>
              <a:off x="5181600" y="3867150"/>
              <a:ext cx="0" cy="771524"/>
            </a:xfrm>
            <a:prstGeom prst="line">
              <a:avLst/>
            </a:prstGeom>
            <a:solidFill>
              <a:schemeClr val="accent1"/>
            </a:solidFill>
            <a:ln w="0" cap="flat" cmpd="sng" algn="ctr">
              <a:solidFill>
                <a:srgbClr val="000000"/>
              </a:solidFill>
              <a:prstDash val="solid"/>
              <a:round/>
              <a:headEnd type="none" w="med" len="med"/>
              <a:tailEnd type="none"/>
            </a:ln>
            <a:effectLst/>
          </p:spPr>
        </p:cxnSp>
        <p:cxnSp>
          <p:nvCxnSpPr>
            <p:cNvPr id="65" name="Straight Connector 64"/>
            <p:cNvCxnSpPr/>
            <p:nvPr/>
          </p:nvCxnSpPr>
          <p:spPr bwMode="auto">
            <a:xfrm>
              <a:off x="5410200" y="3867150"/>
              <a:ext cx="0" cy="771524"/>
            </a:xfrm>
            <a:prstGeom prst="line">
              <a:avLst/>
            </a:prstGeom>
            <a:solidFill>
              <a:schemeClr val="accent1"/>
            </a:solidFill>
            <a:ln w="0" cap="flat" cmpd="sng" algn="ctr">
              <a:solidFill>
                <a:srgbClr val="000000"/>
              </a:solidFill>
              <a:prstDash val="solid"/>
              <a:round/>
              <a:headEnd type="none" w="med" len="med"/>
              <a:tailEnd type="none"/>
            </a:ln>
            <a:effectLst/>
          </p:spPr>
        </p:cxnSp>
        <p:cxnSp>
          <p:nvCxnSpPr>
            <p:cNvPr id="66" name="Straight Connector 65"/>
            <p:cNvCxnSpPr/>
            <p:nvPr/>
          </p:nvCxnSpPr>
          <p:spPr bwMode="auto">
            <a:xfrm>
              <a:off x="4953000" y="3867150"/>
              <a:ext cx="0" cy="771524"/>
            </a:xfrm>
            <a:prstGeom prst="line">
              <a:avLst/>
            </a:prstGeom>
            <a:solidFill>
              <a:schemeClr val="accent1"/>
            </a:solidFill>
            <a:ln w="0" cap="flat" cmpd="sng" algn="ctr">
              <a:solidFill>
                <a:srgbClr val="000000"/>
              </a:solidFill>
              <a:prstDash val="solid"/>
              <a:round/>
              <a:headEnd type="none" w="med" len="med"/>
              <a:tailEnd type="none"/>
            </a:ln>
            <a:effectLst/>
          </p:spPr>
        </p:cxnSp>
        <p:cxnSp>
          <p:nvCxnSpPr>
            <p:cNvPr id="67" name="Straight Connector 66"/>
            <p:cNvCxnSpPr>
              <a:stCxn id="64" idx="1"/>
            </p:cNvCxnSpPr>
            <p:nvPr/>
          </p:nvCxnSpPr>
          <p:spPr bwMode="auto">
            <a:xfrm>
              <a:off x="4724400" y="4252912"/>
              <a:ext cx="914400" cy="15362"/>
            </a:xfrm>
            <a:prstGeom prst="line">
              <a:avLst/>
            </a:prstGeom>
            <a:solidFill>
              <a:schemeClr val="accent1"/>
            </a:solidFill>
            <a:ln w="0" cap="flat" cmpd="sng" algn="ctr">
              <a:solidFill>
                <a:srgbClr val="000000"/>
              </a:solidFill>
              <a:prstDash val="solid"/>
              <a:round/>
              <a:headEnd type="none" w="med" len="med"/>
              <a:tailEnd type="none"/>
            </a:ln>
            <a:effectLst/>
          </p:spPr>
        </p:cxnSp>
        <p:cxnSp>
          <p:nvCxnSpPr>
            <p:cNvPr id="68" name="Straight Connector 67"/>
            <p:cNvCxnSpPr/>
            <p:nvPr/>
          </p:nvCxnSpPr>
          <p:spPr bwMode="auto">
            <a:xfrm>
              <a:off x="4724400" y="4461388"/>
              <a:ext cx="914400" cy="15362"/>
            </a:xfrm>
            <a:prstGeom prst="line">
              <a:avLst/>
            </a:prstGeom>
            <a:solidFill>
              <a:schemeClr val="accent1"/>
            </a:solidFill>
            <a:ln w="0" cap="flat" cmpd="sng" algn="ctr">
              <a:solidFill>
                <a:srgbClr val="000000"/>
              </a:solidFill>
              <a:prstDash val="solid"/>
              <a:round/>
              <a:headEnd type="none" w="med" len="med"/>
              <a:tailEnd type="none"/>
            </a:ln>
            <a:effectLst/>
          </p:spPr>
        </p:cxnSp>
        <p:cxnSp>
          <p:nvCxnSpPr>
            <p:cNvPr id="69" name="Straight Connector 68"/>
            <p:cNvCxnSpPr/>
            <p:nvPr/>
          </p:nvCxnSpPr>
          <p:spPr bwMode="auto">
            <a:xfrm>
              <a:off x="4724400" y="4068190"/>
              <a:ext cx="914400" cy="15362"/>
            </a:xfrm>
            <a:prstGeom prst="line">
              <a:avLst/>
            </a:prstGeom>
            <a:solidFill>
              <a:schemeClr val="accent1"/>
            </a:solidFill>
            <a:ln w="0" cap="flat" cmpd="sng" algn="ctr">
              <a:solidFill>
                <a:srgbClr val="000000"/>
              </a:solidFill>
              <a:prstDash val="solid"/>
              <a:round/>
              <a:headEnd type="none" w="med" len="med"/>
              <a:tailEnd type="none"/>
            </a:ln>
            <a:effectLst/>
          </p:spPr>
        </p:cxnSp>
        <p:sp>
          <p:nvSpPr>
            <p:cNvPr id="64" name="Rectangle 63"/>
            <p:cNvSpPr/>
            <p:nvPr/>
          </p:nvSpPr>
          <p:spPr bwMode="auto">
            <a:xfrm>
              <a:off x="4724400" y="3867150"/>
              <a:ext cx="914400" cy="77152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61" name="Oval 60"/>
            <p:cNvSpPr/>
            <p:nvPr/>
          </p:nvSpPr>
          <p:spPr bwMode="auto">
            <a:xfrm>
              <a:off x="5142339" y="403110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62" name="Freeform 61"/>
            <p:cNvSpPr/>
            <p:nvPr/>
          </p:nvSpPr>
          <p:spPr bwMode="auto">
            <a:xfrm>
              <a:off x="4707720" y="3633788"/>
              <a:ext cx="435769" cy="421481"/>
            </a:xfrm>
            <a:custGeom>
              <a:avLst/>
              <a:gdLst>
                <a:gd name="connsiteX0" fmla="*/ 0 w 390525"/>
                <a:gd name="connsiteY0" fmla="*/ 230981 h 230981"/>
                <a:gd name="connsiteX1" fmla="*/ 171450 w 390525"/>
                <a:gd name="connsiteY1" fmla="*/ 57150 h 230981"/>
                <a:gd name="connsiteX2" fmla="*/ 390525 w 390525"/>
                <a:gd name="connsiteY2" fmla="*/ 0 h 230981"/>
                <a:gd name="connsiteX0" fmla="*/ 22226 w 412751"/>
                <a:gd name="connsiteY0" fmla="*/ 230981 h 230981"/>
                <a:gd name="connsiteX1" fmla="*/ 193676 w 412751"/>
                <a:gd name="connsiteY1" fmla="*/ 57150 h 230981"/>
                <a:gd name="connsiteX2" fmla="*/ 412751 w 412751"/>
                <a:gd name="connsiteY2" fmla="*/ 0 h 230981"/>
                <a:gd name="connsiteX0" fmla="*/ 0 w 390525"/>
                <a:gd name="connsiteY0" fmla="*/ 230981 h 230981"/>
                <a:gd name="connsiteX1" fmla="*/ 390525 w 390525"/>
                <a:gd name="connsiteY1" fmla="*/ 0 h 230981"/>
                <a:gd name="connsiteX0" fmla="*/ 302419 w 302419"/>
                <a:gd name="connsiteY0" fmla="*/ 319087 h 319087"/>
                <a:gd name="connsiteX1" fmla="*/ 0 w 302419"/>
                <a:gd name="connsiteY1" fmla="*/ 0 h 319087"/>
                <a:gd name="connsiteX0" fmla="*/ 302419 w 302419"/>
                <a:gd name="connsiteY0" fmla="*/ 319087 h 319087"/>
                <a:gd name="connsiteX1" fmla="*/ 0 w 302419"/>
                <a:gd name="connsiteY1" fmla="*/ 0 h 319087"/>
                <a:gd name="connsiteX0" fmla="*/ 302419 w 302419"/>
                <a:gd name="connsiteY0" fmla="*/ 319087 h 319087"/>
                <a:gd name="connsiteX1" fmla="*/ 0 w 302419"/>
                <a:gd name="connsiteY1" fmla="*/ 0 h 319087"/>
                <a:gd name="connsiteX0" fmla="*/ 302419 w 302419"/>
                <a:gd name="connsiteY0" fmla="*/ 319087 h 319087"/>
                <a:gd name="connsiteX1" fmla="*/ 0 w 302419"/>
                <a:gd name="connsiteY1" fmla="*/ 0 h 319087"/>
                <a:gd name="connsiteX0" fmla="*/ 302419 w 302419"/>
                <a:gd name="connsiteY0" fmla="*/ 319087 h 319087"/>
                <a:gd name="connsiteX1" fmla="*/ 0 w 302419"/>
                <a:gd name="connsiteY1" fmla="*/ 0 h 319087"/>
                <a:gd name="connsiteX0" fmla="*/ 464344 w 464344"/>
                <a:gd name="connsiteY0" fmla="*/ 314325 h 314325"/>
                <a:gd name="connsiteX1" fmla="*/ 0 w 464344"/>
                <a:gd name="connsiteY1" fmla="*/ 0 h 314325"/>
                <a:gd name="connsiteX0" fmla="*/ 464344 w 464344"/>
                <a:gd name="connsiteY0" fmla="*/ 314325 h 314325"/>
                <a:gd name="connsiteX1" fmla="*/ 0 w 464344"/>
                <a:gd name="connsiteY1" fmla="*/ 0 h 314325"/>
                <a:gd name="connsiteX0" fmla="*/ 457200 w 457200"/>
                <a:gd name="connsiteY0" fmla="*/ 335756 h 335756"/>
                <a:gd name="connsiteX1" fmla="*/ 0 w 457200"/>
                <a:gd name="connsiteY1" fmla="*/ 0 h 335756"/>
                <a:gd name="connsiteX0" fmla="*/ 457200 w 457200"/>
                <a:gd name="connsiteY0" fmla="*/ 335756 h 335756"/>
                <a:gd name="connsiteX1" fmla="*/ 0 w 457200"/>
                <a:gd name="connsiteY1" fmla="*/ 0 h 335756"/>
                <a:gd name="connsiteX0" fmla="*/ 457200 w 457200"/>
                <a:gd name="connsiteY0" fmla="*/ 335756 h 335756"/>
                <a:gd name="connsiteX1" fmla="*/ 0 w 457200"/>
                <a:gd name="connsiteY1" fmla="*/ 0 h 335756"/>
                <a:gd name="connsiteX0" fmla="*/ 457200 w 457200"/>
                <a:gd name="connsiteY0" fmla="*/ 335756 h 335756"/>
                <a:gd name="connsiteX1" fmla="*/ 0 w 457200"/>
                <a:gd name="connsiteY1" fmla="*/ 0 h 335756"/>
                <a:gd name="connsiteX0" fmla="*/ 435769 w 435769"/>
                <a:gd name="connsiteY0" fmla="*/ 421481 h 421481"/>
                <a:gd name="connsiteX1" fmla="*/ 0 w 435769"/>
                <a:gd name="connsiteY1" fmla="*/ 0 h 421481"/>
              </a:gdLst>
              <a:ahLst/>
              <a:cxnLst>
                <a:cxn ang="0">
                  <a:pos x="connsiteX0" y="connsiteY0"/>
                </a:cxn>
                <a:cxn ang="0">
                  <a:pos x="connsiteX1" y="connsiteY1"/>
                </a:cxn>
              </a:cxnLst>
              <a:rect l="l" t="t" r="r" b="b"/>
              <a:pathLst>
                <a:path w="435769" h="421481">
                  <a:moveTo>
                    <a:pt x="435769" y="421481"/>
                  </a:moveTo>
                  <a:cubicBezTo>
                    <a:pt x="251619" y="350839"/>
                    <a:pt x="186530" y="20637"/>
                    <a:pt x="0" y="0"/>
                  </a:cubicBezTo>
                </a:path>
              </a:pathLst>
            </a:custGeom>
            <a:noFill/>
            <a:ln w="9525" cap="flat" cmpd="sng" algn="ctr">
              <a:solidFill>
                <a:srgbClr val="002060"/>
              </a:solidFill>
              <a:prstDash val="solid"/>
              <a:round/>
              <a:headEnd type="triangle" w="med" len="med"/>
              <a:tailEnd type="none" w="med" len="med"/>
            </a:ln>
            <a:effectLst/>
          </p:spPr>
          <p:txBody>
            <a:bodyPr rtlCol="0" anchor="ctr"/>
            <a:lstStyle/>
            <a:p>
              <a:pPr algn="ctr"/>
              <a:endParaRPr lang="en-US"/>
            </a:p>
          </p:txBody>
        </p:sp>
      </p:grpSp>
      <p:grpSp>
        <p:nvGrpSpPr>
          <p:cNvPr id="60" name="Group 59"/>
          <p:cNvGrpSpPr/>
          <p:nvPr/>
        </p:nvGrpSpPr>
        <p:grpSpPr>
          <a:xfrm>
            <a:off x="476249" y="2354094"/>
            <a:ext cx="2626874" cy="2548646"/>
            <a:chOff x="476249" y="2354094"/>
            <a:chExt cx="2626874" cy="2548646"/>
          </a:xfrm>
        </p:grpSpPr>
        <p:sp>
          <p:nvSpPr>
            <p:cNvPr id="51" name="Freeform 50"/>
            <p:cNvSpPr/>
            <p:nvPr/>
          </p:nvSpPr>
          <p:spPr bwMode="auto">
            <a:xfrm>
              <a:off x="651753" y="2354094"/>
              <a:ext cx="2451370" cy="2548646"/>
            </a:xfrm>
            <a:custGeom>
              <a:avLst/>
              <a:gdLst>
                <a:gd name="connsiteX0" fmla="*/ 2451370 w 2451370"/>
                <a:gd name="connsiteY0" fmla="*/ 0 h 2548646"/>
                <a:gd name="connsiteX1" fmla="*/ 2451370 w 2451370"/>
                <a:gd name="connsiteY1" fmla="*/ 982493 h 2548646"/>
                <a:gd name="connsiteX2" fmla="*/ 1643975 w 2451370"/>
                <a:gd name="connsiteY2" fmla="*/ 982493 h 2548646"/>
                <a:gd name="connsiteX3" fmla="*/ 1643975 w 2451370"/>
                <a:gd name="connsiteY3" fmla="*/ 2548646 h 2548646"/>
                <a:gd name="connsiteX4" fmla="*/ 0 w 2451370"/>
                <a:gd name="connsiteY4" fmla="*/ 2548646 h 2548646"/>
                <a:gd name="connsiteX5" fmla="*/ 9728 w 2451370"/>
                <a:gd name="connsiteY5" fmla="*/ 739302 h 2548646"/>
                <a:gd name="connsiteX6" fmla="*/ 933856 w 2451370"/>
                <a:gd name="connsiteY6" fmla="*/ 739302 h 2548646"/>
                <a:gd name="connsiteX7" fmla="*/ 943583 w 2451370"/>
                <a:gd name="connsiteY7" fmla="*/ 19455 h 2548646"/>
                <a:gd name="connsiteX8" fmla="*/ 2451370 w 2451370"/>
                <a:gd name="connsiteY8" fmla="*/ 0 h 25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1370" h="2548646">
                  <a:moveTo>
                    <a:pt x="2451370" y="0"/>
                  </a:moveTo>
                  <a:lnTo>
                    <a:pt x="2451370" y="982493"/>
                  </a:lnTo>
                  <a:lnTo>
                    <a:pt x="1643975" y="982493"/>
                  </a:lnTo>
                  <a:lnTo>
                    <a:pt x="1643975" y="2548646"/>
                  </a:lnTo>
                  <a:lnTo>
                    <a:pt x="0" y="2548646"/>
                  </a:lnTo>
                  <a:cubicBezTo>
                    <a:pt x="3243" y="1945531"/>
                    <a:pt x="6485" y="1342417"/>
                    <a:pt x="9728" y="739302"/>
                  </a:cubicBezTo>
                  <a:lnTo>
                    <a:pt x="933856" y="739302"/>
                  </a:lnTo>
                  <a:lnTo>
                    <a:pt x="943583" y="19455"/>
                  </a:lnTo>
                  <a:lnTo>
                    <a:pt x="2451370" y="0"/>
                  </a:lnTo>
                  <a:close/>
                </a:path>
              </a:pathLst>
            </a:cu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nvGrpSpPr>
            <p:cNvPr id="58" name="Group 57"/>
            <p:cNvGrpSpPr/>
            <p:nvPr/>
          </p:nvGrpSpPr>
          <p:grpSpPr>
            <a:xfrm>
              <a:off x="476249" y="3550807"/>
              <a:ext cx="1943099" cy="1092993"/>
              <a:chOff x="4419600" y="514350"/>
              <a:chExt cx="5562600" cy="3128963"/>
            </a:xfrm>
          </p:grpSpPr>
          <p:grpSp>
            <p:nvGrpSpPr>
              <p:cNvPr id="52" name="Group 51"/>
              <p:cNvGrpSpPr/>
              <p:nvPr/>
            </p:nvGrpSpPr>
            <p:grpSpPr>
              <a:xfrm>
                <a:off x="4419600" y="514350"/>
                <a:ext cx="5562600" cy="3128963"/>
                <a:chOff x="4114800" y="971549"/>
                <a:chExt cx="5562600" cy="3128963"/>
              </a:xfrm>
            </p:grpSpPr>
            <p:pic>
              <p:nvPicPr>
                <p:cNvPr id="53" name="Picture 52"/>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Effect>
                            <a14:brightnessContrast bright="22000" contrast="-37000"/>
                          </a14:imgEffect>
                        </a14:imgLayer>
                      </a14:imgProps>
                    </a:ext>
                    <a:ext uri="{28A0092B-C50C-407E-A947-70E740481C1C}">
                      <a14:useLocalDpi xmlns:a14="http://schemas.microsoft.com/office/drawing/2010/main" val="0"/>
                    </a:ext>
                  </a:extLst>
                </a:blip>
                <a:stretch>
                  <a:fillRect/>
                </a:stretch>
              </p:blipFill>
              <p:spPr>
                <a:xfrm>
                  <a:off x="4114800" y="971549"/>
                  <a:ext cx="5562600" cy="3128963"/>
                </a:xfrm>
                <a:prstGeom prst="rect">
                  <a:avLst/>
                </a:prstGeom>
              </p:spPr>
            </p:pic>
            <p:sp>
              <p:nvSpPr>
                <p:cNvPr id="54" name="Freeform 53"/>
                <p:cNvSpPr/>
                <p:nvPr/>
              </p:nvSpPr>
              <p:spPr bwMode="auto">
                <a:xfrm>
                  <a:off x="5233621" y="2245012"/>
                  <a:ext cx="2585043" cy="1560932"/>
                </a:xfrm>
                <a:custGeom>
                  <a:avLst/>
                  <a:gdLst>
                    <a:gd name="connsiteX0" fmla="*/ 0 w 2632668"/>
                    <a:gd name="connsiteY0" fmla="*/ 37448 h 1564797"/>
                    <a:gd name="connsiteX1" fmla="*/ 442128 w 2632668"/>
                    <a:gd name="connsiteY1" fmla="*/ 7303 h 1564797"/>
                    <a:gd name="connsiteX2" fmla="*/ 924449 w 2632668"/>
                    <a:gd name="connsiteY2" fmla="*/ 158028 h 1564797"/>
                    <a:gd name="connsiteX3" fmla="*/ 1296238 w 2632668"/>
                    <a:gd name="connsiteY3" fmla="*/ 369043 h 1564797"/>
                    <a:gd name="connsiteX4" fmla="*/ 1698172 w 2632668"/>
                    <a:gd name="connsiteY4" fmla="*/ 650397 h 1564797"/>
                    <a:gd name="connsiteX5" fmla="*/ 2039816 w 2632668"/>
                    <a:gd name="connsiteY5" fmla="*/ 981993 h 1564797"/>
                    <a:gd name="connsiteX6" fmla="*/ 2411605 w 2632668"/>
                    <a:gd name="connsiteY6" fmla="*/ 1333685 h 1564797"/>
                    <a:gd name="connsiteX7" fmla="*/ 2632668 w 2632668"/>
                    <a:gd name="connsiteY7" fmla="*/ 1564797 h 1564797"/>
                    <a:gd name="connsiteX0" fmla="*/ 0 w 2604093"/>
                    <a:gd name="connsiteY0" fmla="*/ 43109 h 1563314"/>
                    <a:gd name="connsiteX1" fmla="*/ 413553 w 2604093"/>
                    <a:gd name="connsiteY1" fmla="*/ 5820 h 1563314"/>
                    <a:gd name="connsiteX2" fmla="*/ 895874 w 2604093"/>
                    <a:gd name="connsiteY2" fmla="*/ 156545 h 1563314"/>
                    <a:gd name="connsiteX3" fmla="*/ 1267663 w 2604093"/>
                    <a:gd name="connsiteY3" fmla="*/ 367560 h 1563314"/>
                    <a:gd name="connsiteX4" fmla="*/ 1669597 w 2604093"/>
                    <a:gd name="connsiteY4" fmla="*/ 648914 h 1563314"/>
                    <a:gd name="connsiteX5" fmla="*/ 2011241 w 2604093"/>
                    <a:gd name="connsiteY5" fmla="*/ 980510 h 1563314"/>
                    <a:gd name="connsiteX6" fmla="*/ 2383030 w 2604093"/>
                    <a:gd name="connsiteY6" fmla="*/ 1332202 h 1563314"/>
                    <a:gd name="connsiteX7" fmla="*/ 2604093 w 2604093"/>
                    <a:gd name="connsiteY7" fmla="*/ 1563314 h 1563314"/>
                    <a:gd name="connsiteX0" fmla="*/ 0 w 2604093"/>
                    <a:gd name="connsiteY0" fmla="*/ 43109 h 1563314"/>
                    <a:gd name="connsiteX1" fmla="*/ 413553 w 2604093"/>
                    <a:gd name="connsiteY1" fmla="*/ 5820 h 1563314"/>
                    <a:gd name="connsiteX2" fmla="*/ 895874 w 2604093"/>
                    <a:gd name="connsiteY2" fmla="*/ 156545 h 1563314"/>
                    <a:gd name="connsiteX3" fmla="*/ 1267663 w 2604093"/>
                    <a:gd name="connsiteY3" fmla="*/ 367560 h 1563314"/>
                    <a:gd name="connsiteX4" fmla="*/ 1664835 w 2604093"/>
                    <a:gd name="connsiteY4" fmla="*/ 656058 h 1563314"/>
                    <a:gd name="connsiteX5" fmla="*/ 2011241 w 2604093"/>
                    <a:gd name="connsiteY5" fmla="*/ 980510 h 1563314"/>
                    <a:gd name="connsiteX6" fmla="*/ 2383030 w 2604093"/>
                    <a:gd name="connsiteY6" fmla="*/ 1332202 h 1563314"/>
                    <a:gd name="connsiteX7" fmla="*/ 2604093 w 2604093"/>
                    <a:gd name="connsiteY7" fmla="*/ 1563314 h 1563314"/>
                    <a:gd name="connsiteX0" fmla="*/ 0 w 2585043"/>
                    <a:gd name="connsiteY0" fmla="*/ 43109 h 1560932"/>
                    <a:gd name="connsiteX1" fmla="*/ 413553 w 2585043"/>
                    <a:gd name="connsiteY1" fmla="*/ 5820 h 1560932"/>
                    <a:gd name="connsiteX2" fmla="*/ 895874 w 2585043"/>
                    <a:gd name="connsiteY2" fmla="*/ 156545 h 1560932"/>
                    <a:gd name="connsiteX3" fmla="*/ 1267663 w 2585043"/>
                    <a:gd name="connsiteY3" fmla="*/ 367560 h 1560932"/>
                    <a:gd name="connsiteX4" fmla="*/ 1664835 w 2585043"/>
                    <a:gd name="connsiteY4" fmla="*/ 656058 h 1560932"/>
                    <a:gd name="connsiteX5" fmla="*/ 2011241 w 2585043"/>
                    <a:gd name="connsiteY5" fmla="*/ 980510 h 1560932"/>
                    <a:gd name="connsiteX6" fmla="*/ 2383030 w 2585043"/>
                    <a:gd name="connsiteY6" fmla="*/ 1332202 h 1560932"/>
                    <a:gd name="connsiteX7" fmla="*/ 2585043 w 2585043"/>
                    <a:gd name="connsiteY7" fmla="*/ 1560932 h 156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5043" h="1560932">
                      <a:moveTo>
                        <a:pt x="0" y="43109"/>
                      </a:moveTo>
                      <a:cubicBezTo>
                        <a:pt x="144026" y="17988"/>
                        <a:pt x="264241" y="-13086"/>
                        <a:pt x="413553" y="5820"/>
                      </a:cubicBezTo>
                      <a:cubicBezTo>
                        <a:pt x="562865" y="24726"/>
                        <a:pt x="753522" y="96255"/>
                        <a:pt x="895874" y="156545"/>
                      </a:cubicBezTo>
                      <a:cubicBezTo>
                        <a:pt x="1038226" y="216835"/>
                        <a:pt x="1139503" y="284308"/>
                        <a:pt x="1267663" y="367560"/>
                      </a:cubicBezTo>
                      <a:cubicBezTo>
                        <a:pt x="1395823" y="450812"/>
                        <a:pt x="1540905" y="553900"/>
                        <a:pt x="1664835" y="656058"/>
                      </a:cubicBezTo>
                      <a:cubicBezTo>
                        <a:pt x="1788765" y="758216"/>
                        <a:pt x="1891542" y="867819"/>
                        <a:pt x="2011241" y="980510"/>
                      </a:cubicBezTo>
                      <a:cubicBezTo>
                        <a:pt x="2130940" y="1093201"/>
                        <a:pt x="2287396" y="1235465"/>
                        <a:pt x="2383030" y="1332202"/>
                      </a:cubicBezTo>
                      <a:cubicBezTo>
                        <a:pt x="2478664" y="1428939"/>
                        <a:pt x="2523916" y="1493943"/>
                        <a:pt x="2585043" y="1560932"/>
                      </a:cubicBezTo>
                    </a:path>
                  </a:pathLst>
                </a:custGeom>
                <a:noFill/>
                <a:ln w="2540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55" name="Freeform 54"/>
                <p:cNvSpPr/>
                <p:nvPr/>
              </p:nvSpPr>
              <p:spPr bwMode="auto">
                <a:xfrm>
                  <a:off x="7807571" y="1889090"/>
                  <a:ext cx="729172" cy="1919236"/>
                </a:xfrm>
                <a:custGeom>
                  <a:avLst/>
                  <a:gdLst>
                    <a:gd name="connsiteX0" fmla="*/ 0 w 733637"/>
                    <a:gd name="connsiteY0" fmla="*/ 1919236 h 1919236"/>
                    <a:gd name="connsiteX1" fmla="*/ 231112 w 733637"/>
                    <a:gd name="connsiteY1" fmla="*/ 1607737 h 1919236"/>
                    <a:gd name="connsiteX2" fmla="*/ 432079 w 733637"/>
                    <a:gd name="connsiteY2" fmla="*/ 1286189 h 1919236"/>
                    <a:gd name="connsiteX3" fmla="*/ 602901 w 733637"/>
                    <a:gd name="connsiteY3" fmla="*/ 974691 h 1919236"/>
                    <a:gd name="connsiteX4" fmla="*/ 723481 w 733637"/>
                    <a:gd name="connsiteY4" fmla="*/ 612950 h 1919236"/>
                    <a:gd name="connsiteX5" fmla="*/ 723481 w 733637"/>
                    <a:gd name="connsiteY5" fmla="*/ 331596 h 1919236"/>
                    <a:gd name="connsiteX6" fmla="*/ 693336 w 733637"/>
                    <a:gd name="connsiteY6" fmla="*/ 0 h 1919236"/>
                    <a:gd name="connsiteX0" fmla="*/ 0 w 723481"/>
                    <a:gd name="connsiteY0" fmla="*/ 1919236 h 1919236"/>
                    <a:gd name="connsiteX1" fmla="*/ 231112 w 723481"/>
                    <a:gd name="connsiteY1" fmla="*/ 1607737 h 1919236"/>
                    <a:gd name="connsiteX2" fmla="*/ 432079 w 723481"/>
                    <a:gd name="connsiteY2" fmla="*/ 1286189 h 1919236"/>
                    <a:gd name="connsiteX3" fmla="*/ 602901 w 723481"/>
                    <a:gd name="connsiteY3" fmla="*/ 974691 h 1919236"/>
                    <a:gd name="connsiteX4" fmla="*/ 693336 w 723481"/>
                    <a:gd name="connsiteY4" fmla="*/ 663192 h 1919236"/>
                    <a:gd name="connsiteX5" fmla="*/ 723481 w 723481"/>
                    <a:gd name="connsiteY5" fmla="*/ 331596 h 1919236"/>
                    <a:gd name="connsiteX6" fmla="*/ 693336 w 723481"/>
                    <a:gd name="connsiteY6" fmla="*/ 0 h 1919236"/>
                    <a:gd name="connsiteX0" fmla="*/ 0 w 726848"/>
                    <a:gd name="connsiteY0" fmla="*/ 1919236 h 1919236"/>
                    <a:gd name="connsiteX1" fmla="*/ 231112 w 726848"/>
                    <a:gd name="connsiteY1" fmla="*/ 1607737 h 1919236"/>
                    <a:gd name="connsiteX2" fmla="*/ 432079 w 726848"/>
                    <a:gd name="connsiteY2" fmla="*/ 1286189 h 1919236"/>
                    <a:gd name="connsiteX3" fmla="*/ 602901 w 726848"/>
                    <a:gd name="connsiteY3" fmla="*/ 974691 h 1919236"/>
                    <a:gd name="connsiteX4" fmla="*/ 693336 w 726848"/>
                    <a:gd name="connsiteY4" fmla="*/ 663192 h 1919236"/>
                    <a:gd name="connsiteX5" fmla="*/ 723481 w 726848"/>
                    <a:gd name="connsiteY5" fmla="*/ 331596 h 1919236"/>
                    <a:gd name="connsiteX6" fmla="*/ 693336 w 726848"/>
                    <a:gd name="connsiteY6" fmla="*/ 0 h 1919236"/>
                    <a:gd name="connsiteX0" fmla="*/ 0 w 729172"/>
                    <a:gd name="connsiteY0" fmla="*/ 1919236 h 1919236"/>
                    <a:gd name="connsiteX1" fmla="*/ 231112 w 729172"/>
                    <a:gd name="connsiteY1" fmla="*/ 1607737 h 1919236"/>
                    <a:gd name="connsiteX2" fmla="*/ 432079 w 729172"/>
                    <a:gd name="connsiteY2" fmla="*/ 1286189 h 1919236"/>
                    <a:gd name="connsiteX3" fmla="*/ 602901 w 729172"/>
                    <a:gd name="connsiteY3" fmla="*/ 974691 h 1919236"/>
                    <a:gd name="connsiteX4" fmla="*/ 693336 w 729172"/>
                    <a:gd name="connsiteY4" fmla="*/ 663192 h 1919236"/>
                    <a:gd name="connsiteX5" fmla="*/ 723481 w 729172"/>
                    <a:gd name="connsiteY5" fmla="*/ 331596 h 1919236"/>
                    <a:gd name="connsiteX6" fmla="*/ 693336 w 729172"/>
                    <a:gd name="connsiteY6" fmla="*/ 0 h 191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9172" h="1919236">
                      <a:moveTo>
                        <a:pt x="0" y="1919236"/>
                      </a:moveTo>
                      <a:cubicBezTo>
                        <a:pt x="79549" y="1816240"/>
                        <a:pt x="159099" y="1713245"/>
                        <a:pt x="231112" y="1607737"/>
                      </a:cubicBezTo>
                      <a:cubicBezTo>
                        <a:pt x="303125" y="1502229"/>
                        <a:pt x="370114" y="1391697"/>
                        <a:pt x="432079" y="1286189"/>
                      </a:cubicBezTo>
                      <a:cubicBezTo>
                        <a:pt x="494044" y="1180681"/>
                        <a:pt x="559358" y="1078524"/>
                        <a:pt x="602901" y="974691"/>
                      </a:cubicBezTo>
                      <a:cubicBezTo>
                        <a:pt x="646444" y="870858"/>
                        <a:pt x="656570" y="832287"/>
                        <a:pt x="693336" y="663192"/>
                      </a:cubicBezTo>
                      <a:cubicBezTo>
                        <a:pt x="730102" y="494097"/>
                        <a:pt x="735387" y="454035"/>
                        <a:pt x="723481" y="331596"/>
                      </a:cubicBezTo>
                      <a:cubicBezTo>
                        <a:pt x="711575" y="209157"/>
                        <a:pt x="705896" y="114719"/>
                        <a:pt x="693336" y="0"/>
                      </a:cubicBezTo>
                    </a:path>
                  </a:pathLst>
                </a:custGeom>
                <a:noFill/>
                <a:ln w="25400" cap="flat" cmpd="sng" algn="ctr">
                  <a:solidFill>
                    <a:srgbClr val="00B050"/>
                  </a:solidFill>
                  <a:prstDash val="solid"/>
                  <a:round/>
                  <a:headEnd type="none" w="med" len="med"/>
                  <a:tailEnd type="none" w="med" len="med"/>
                </a:ln>
                <a:effectLst/>
              </p:spPr>
              <p:txBody>
                <a:bodyPr rtlCol="0" anchor="ctr"/>
                <a:lstStyle/>
                <a:p>
                  <a:pPr algn="ctr"/>
                  <a:endParaRPr lang="en-US"/>
                </a:p>
              </p:txBody>
            </p:sp>
            <p:sp>
              <p:nvSpPr>
                <p:cNvPr id="56" name="Freeform 55"/>
                <p:cNvSpPr/>
                <p:nvPr/>
              </p:nvSpPr>
              <p:spPr bwMode="auto">
                <a:xfrm>
                  <a:off x="5225143" y="1482405"/>
                  <a:ext cx="3282906" cy="808619"/>
                </a:xfrm>
                <a:custGeom>
                  <a:avLst/>
                  <a:gdLst>
                    <a:gd name="connsiteX0" fmla="*/ 0 w 3275762"/>
                    <a:gd name="connsiteY0" fmla="*/ 807663 h 807663"/>
                    <a:gd name="connsiteX1" fmla="*/ 341644 w 3275762"/>
                    <a:gd name="connsiteY1" fmla="*/ 556454 h 807663"/>
                    <a:gd name="connsiteX2" fmla="*/ 834013 w 3275762"/>
                    <a:gd name="connsiteY2" fmla="*/ 285149 h 807663"/>
                    <a:gd name="connsiteX3" fmla="*/ 1507253 w 3275762"/>
                    <a:gd name="connsiteY3" fmla="*/ 54037 h 807663"/>
                    <a:gd name="connsiteX4" fmla="*/ 2100105 w 3275762"/>
                    <a:gd name="connsiteY4" fmla="*/ 3795 h 807663"/>
                    <a:gd name="connsiteX5" fmla="*/ 2682910 w 3275762"/>
                    <a:gd name="connsiteY5" fmla="*/ 124375 h 807663"/>
                    <a:gd name="connsiteX6" fmla="*/ 3064747 w 3275762"/>
                    <a:gd name="connsiteY6" fmla="*/ 295197 h 807663"/>
                    <a:gd name="connsiteX7" fmla="*/ 3275762 w 3275762"/>
                    <a:gd name="connsiteY7" fmla="*/ 405729 h 807663"/>
                    <a:gd name="connsiteX0" fmla="*/ 0 w 3275762"/>
                    <a:gd name="connsiteY0" fmla="*/ 807663 h 807663"/>
                    <a:gd name="connsiteX1" fmla="*/ 341644 w 3275762"/>
                    <a:gd name="connsiteY1" fmla="*/ 556454 h 807663"/>
                    <a:gd name="connsiteX2" fmla="*/ 834013 w 3275762"/>
                    <a:gd name="connsiteY2" fmla="*/ 285149 h 807663"/>
                    <a:gd name="connsiteX3" fmla="*/ 1507253 w 3275762"/>
                    <a:gd name="connsiteY3" fmla="*/ 54037 h 807663"/>
                    <a:gd name="connsiteX4" fmla="*/ 2100105 w 3275762"/>
                    <a:gd name="connsiteY4" fmla="*/ 3795 h 807663"/>
                    <a:gd name="connsiteX5" fmla="*/ 2682910 w 3275762"/>
                    <a:gd name="connsiteY5" fmla="*/ 124375 h 807663"/>
                    <a:gd name="connsiteX6" fmla="*/ 3064747 w 3275762"/>
                    <a:gd name="connsiteY6" fmla="*/ 295197 h 807663"/>
                    <a:gd name="connsiteX7" fmla="*/ 3275762 w 3275762"/>
                    <a:gd name="connsiteY7" fmla="*/ 415254 h 807663"/>
                    <a:gd name="connsiteX0" fmla="*/ 0 w 3282906"/>
                    <a:gd name="connsiteY0" fmla="*/ 807663 h 807663"/>
                    <a:gd name="connsiteX1" fmla="*/ 341644 w 3282906"/>
                    <a:gd name="connsiteY1" fmla="*/ 556454 h 807663"/>
                    <a:gd name="connsiteX2" fmla="*/ 834013 w 3282906"/>
                    <a:gd name="connsiteY2" fmla="*/ 285149 h 807663"/>
                    <a:gd name="connsiteX3" fmla="*/ 1507253 w 3282906"/>
                    <a:gd name="connsiteY3" fmla="*/ 54037 h 807663"/>
                    <a:gd name="connsiteX4" fmla="*/ 2100105 w 3282906"/>
                    <a:gd name="connsiteY4" fmla="*/ 3795 h 807663"/>
                    <a:gd name="connsiteX5" fmla="*/ 2682910 w 3282906"/>
                    <a:gd name="connsiteY5" fmla="*/ 124375 h 807663"/>
                    <a:gd name="connsiteX6" fmla="*/ 3064747 w 3282906"/>
                    <a:gd name="connsiteY6" fmla="*/ 295197 h 807663"/>
                    <a:gd name="connsiteX7" fmla="*/ 3282906 w 3282906"/>
                    <a:gd name="connsiteY7" fmla="*/ 415254 h 807663"/>
                    <a:gd name="connsiteX0" fmla="*/ 0 w 3282906"/>
                    <a:gd name="connsiteY0" fmla="*/ 807663 h 807663"/>
                    <a:gd name="connsiteX1" fmla="*/ 341644 w 3282906"/>
                    <a:gd name="connsiteY1" fmla="*/ 556454 h 807663"/>
                    <a:gd name="connsiteX2" fmla="*/ 834013 w 3282906"/>
                    <a:gd name="connsiteY2" fmla="*/ 285149 h 807663"/>
                    <a:gd name="connsiteX3" fmla="*/ 1507253 w 3282906"/>
                    <a:gd name="connsiteY3" fmla="*/ 54037 h 807663"/>
                    <a:gd name="connsiteX4" fmla="*/ 2100105 w 3282906"/>
                    <a:gd name="connsiteY4" fmla="*/ 3795 h 807663"/>
                    <a:gd name="connsiteX5" fmla="*/ 2682910 w 3282906"/>
                    <a:gd name="connsiteY5" fmla="*/ 124375 h 807663"/>
                    <a:gd name="connsiteX6" fmla="*/ 3064747 w 3282906"/>
                    <a:gd name="connsiteY6" fmla="*/ 295197 h 807663"/>
                    <a:gd name="connsiteX7" fmla="*/ 3282906 w 3282906"/>
                    <a:gd name="connsiteY7" fmla="*/ 415254 h 807663"/>
                    <a:gd name="connsiteX0" fmla="*/ 0 w 3282906"/>
                    <a:gd name="connsiteY0" fmla="*/ 808619 h 808619"/>
                    <a:gd name="connsiteX1" fmla="*/ 341644 w 3282906"/>
                    <a:gd name="connsiteY1" fmla="*/ 557410 h 808619"/>
                    <a:gd name="connsiteX2" fmla="*/ 834013 w 3282906"/>
                    <a:gd name="connsiteY2" fmla="*/ 286105 h 808619"/>
                    <a:gd name="connsiteX3" fmla="*/ 1507253 w 3282906"/>
                    <a:gd name="connsiteY3" fmla="*/ 54993 h 808619"/>
                    <a:gd name="connsiteX4" fmla="*/ 2100105 w 3282906"/>
                    <a:gd name="connsiteY4" fmla="*/ 4751 h 808619"/>
                    <a:gd name="connsiteX5" fmla="*/ 2680529 w 3282906"/>
                    <a:gd name="connsiteY5" fmla="*/ 139618 h 808619"/>
                    <a:gd name="connsiteX6" fmla="*/ 3064747 w 3282906"/>
                    <a:gd name="connsiteY6" fmla="*/ 296153 h 808619"/>
                    <a:gd name="connsiteX7" fmla="*/ 3282906 w 3282906"/>
                    <a:gd name="connsiteY7" fmla="*/ 416210 h 808619"/>
                    <a:gd name="connsiteX0" fmla="*/ 0 w 3282906"/>
                    <a:gd name="connsiteY0" fmla="*/ 808619 h 808619"/>
                    <a:gd name="connsiteX1" fmla="*/ 341644 w 3282906"/>
                    <a:gd name="connsiteY1" fmla="*/ 557410 h 808619"/>
                    <a:gd name="connsiteX2" fmla="*/ 834013 w 3282906"/>
                    <a:gd name="connsiteY2" fmla="*/ 286105 h 808619"/>
                    <a:gd name="connsiteX3" fmla="*/ 1507253 w 3282906"/>
                    <a:gd name="connsiteY3" fmla="*/ 54993 h 808619"/>
                    <a:gd name="connsiteX4" fmla="*/ 2100105 w 3282906"/>
                    <a:gd name="connsiteY4" fmla="*/ 4751 h 808619"/>
                    <a:gd name="connsiteX5" fmla="*/ 2680529 w 3282906"/>
                    <a:gd name="connsiteY5" fmla="*/ 139618 h 808619"/>
                    <a:gd name="connsiteX6" fmla="*/ 3059984 w 3282906"/>
                    <a:gd name="connsiteY6" fmla="*/ 308059 h 808619"/>
                    <a:gd name="connsiteX7" fmla="*/ 3282906 w 3282906"/>
                    <a:gd name="connsiteY7" fmla="*/ 416210 h 80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2906" h="808619">
                      <a:moveTo>
                        <a:pt x="0" y="808619"/>
                      </a:moveTo>
                      <a:cubicBezTo>
                        <a:pt x="101321" y="726557"/>
                        <a:pt x="202642" y="644496"/>
                        <a:pt x="341644" y="557410"/>
                      </a:cubicBezTo>
                      <a:cubicBezTo>
                        <a:pt x="480646" y="470324"/>
                        <a:pt x="639745" y="369841"/>
                        <a:pt x="834013" y="286105"/>
                      </a:cubicBezTo>
                      <a:cubicBezTo>
                        <a:pt x="1028281" y="202369"/>
                        <a:pt x="1296238" y="101885"/>
                        <a:pt x="1507253" y="54993"/>
                      </a:cubicBezTo>
                      <a:cubicBezTo>
                        <a:pt x="1718268" y="8101"/>
                        <a:pt x="1904559" y="-9353"/>
                        <a:pt x="2100105" y="4751"/>
                      </a:cubicBezTo>
                      <a:cubicBezTo>
                        <a:pt x="2295651" y="18855"/>
                        <a:pt x="2520549" y="89067"/>
                        <a:pt x="2680529" y="139618"/>
                      </a:cubicBezTo>
                      <a:cubicBezTo>
                        <a:pt x="2840509" y="190169"/>
                        <a:pt x="2959588" y="261960"/>
                        <a:pt x="3059984" y="308059"/>
                      </a:cubicBezTo>
                      <a:cubicBezTo>
                        <a:pt x="3160380" y="354158"/>
                        <a:pt x="3226803" y="384390"/>
                        <a:pt x="3282906" y="416210"/>
                      </a:cubicBezTo>
                    </a:path>
                  </a:pathLst>
                </a:custGeom>
                <a:noFill/>
                <a:ln w="25400" cap="flat" cmpd="sng" algn="ctr">
                  <a:solidFill>
                    <a:srgbClr val="FFCC00"/>
                  </a:solidFill>
                  <a:prstDash val="solid"/>
                  <a:round/>
                  <a:headEnd type="none" w="med" len="med"/>
                  <a:tailEnd type="none" w="med" len="med"/>
                </a:ln>
                <a:effectLst/>
              </p:spPr>
              <p:txBody>
                <a:bodyPr rtlCol="0" anchor="ctr"/>
                <a:lstStyle/>
                <a:p>
                  <a:pPr algn="ctr"/>
                  <a:endParaRPr lang="en-US"/>
                </a:p>
              </p:txBody>
            </p:sp>
          </p:grpSp>
          <p:sp>
            <p:nvSpPr>
              <p:cNvPr id="57" name="Freeform 56"/>
              <p:cNvSpPr/>
              <p:nvPr/>
            </p:nvSpPr>
            <p:spPr bwMode="auto">
              <a:xfrm>
                <a:off x="5540070" y="1647930"/>
                <a:ext cx="2584807" cy="1691027"/>
              </a:xfrm>
              <a:custGeom>
                <a:avLst/>
                <a:gdLst>
                  <a:gd name="connsiteX0" fmla="*/ 0 w 2582427"/>
                  <a:gd name="connsiteY0" fmla="*/ 209925 h 1717178"/>
                  <a:gd name="connsiteX1" fmla="*/ 693337 w 2582427"/>
                  <a:gd name="connsiteY1" fmla="*/ 19007 h 1717178"/>
                  <a:gd name="connsiteX2" fmla="*/ 1708220 w 2582427"/>
                  <a:gd name="connsiteY2" fmla="*/ 621908 h 1717178"/>
                  <a:gd name="connsiteX3" fmla="*/ 2582427 w 2582427"/>
                  <a:gd name="connsiteY3" fmla="*/ 1717178 h 1717178"/>
                  <a:gd name="connsiteX0" fmla="*/ 0 w 2582427"/>
                  <a:gd name="connsiteY0" fmla="*/ 209925 h 1717178"/>
                  <a:gd name="connsiteX1" fmla="*/ 693337 w 2582427"/>
                  <a:gd name="connsiteY1" fmla="*/ 19007 h 1717178"/>
                  <a:gd name="connsiteX2" fmla="*/ 1708220 w 2582427"/>
                  <a:gd name="connsiteY2" fmla="*/ 621908 h 1717178"/>
                  <a:gd name="connsiteX3" fmla="*/ 2582427 w 2582427"/>
                  <a:gd name="connsiteY3" fmla="*/ 1717178 h 1717178"/>
                  <a:gd name="connsiteX0" fmla="*/ 0 w 2582427"/>
                  <a:gd name="connsiteY0" fmla="*/ 209925 h 1717178"/>
                  <a:gd name="connsiteX1" fmla="*/ 693337 w 2582427"/>
                  <a:gd name="connsiteY1" fmla="*/ 19007 h 1717178"/>
                  <a:gd name="connsiteX2" fmla="*/ 1708220 w 2582427"/>
                  <a:gd name="connsiteY2" fmla="*/ 621908 h 1717178"/>
                  <a:gd name="connsiteX3" fmla="*/ 2582427 w 2582427"/>
                  <a:gd name="connsiteY3" fmla="*/ 1717178 h 1717178"/>
                  <a:gd name="connsiteX0" fmla="*/ 0 w 2582427"/>
                  <a:gd name="connsiteY0" fmla="*/ 190918 h 1698171"/>
                  <a:gd name="connsiteX1" fmla="*/ 693337 w 2582427"/>
                  <a:gd name="connsiteY1" fmla="*/ 0 h 1698171"/>
                  <a:gd name="connsiteX2" fmla="*/ 1708220 w 2582427"/>
                  <a:gd name="connsiteY2" fmla="*/ 602901 h 1698171"/>
                  <a:gd name="connsiteX3" fmla="*/ 2582427 w 2582427"/>
                  <a:gd name="connsiteY3" fmla="*/ 1698171 h 1698171"/>
                  <a:gd name="connsiteX0" fmla="*/ 0 w 2582427"/>
                  <a:gd name="connsiteY0" fmla="*/ 190918 h 1698171"/>
                  <a:gd name="connsiteX1" fmla="*/ 693337 w 2582427"/>
                  <a:gd name="connsiteY1" fmla="*/ 0 h 1698171"/>
                  <a:gd name="connsiteX2" fmla="*/ 1708220 w 2582427"/>
                  <a:gd name="connsiteY2" fmla="*/ 602901 h 1698171"/>
                  <a:gd name="connsiteX3" fmla="*/ 2582427 w 2582427"/>
                  <a:gd name="connsiteY3" fmla="*/ 1698171 h 1698171"/>
                  <a:gd name="connsiteX0" fmla="*/ 0 w 2582427"/>
                  <a:gd name="connsiteY0" fmla="*/ 190918 h 1698171"/>
                  <a:gd name="connsiteX1" fmla="*/ 693337 w 2582427"/>
                  <a:gd name="connsiteY1" fmla="*/ 0 h 1698171"/>
                  <a:gd name="connsiteX2" fmla="*/ 1708220 w 2582427"/>
                  <a:gd name="connsiteY2" fmla="*/ 602901 h 1698171"/>
                  <a:gd name="connsiteX3" fmla="*/ 2582427 w 2582427"/>
                  <a:gd name="connsiteY3" fmla="*/ 1698171 h 1698171"/>
                  <a:gd name="connsiteX0" fmla="*/ 0 w 2582427"/>
                  <a:gd name="connsiteY0" fmla="*/ 190918 h 1698171"/>
                  <a:gd name="connsiteX1" fmla="*/ 693337 w 2582427"/>
                  <a:gd name="connsiteY1" fmla="*/ 0 h 1698171"/>
                  <a:gd name="connsiteX2" fmla="*/ 1708220 w 2582427"/>
                  <a:gd name="connsiteY2" fmla="*/ 602901 h 1698171"/>
                  <a:gd name="connsiteX3" fmla="*/ 2582427 w 2582427"/>
                  <a:gd name="connsiteY3" fmla="*/ 1698171 h 1698171"/>
                  <a:gd name="connsiteX0" fmla="*/ 0 w 2582427"/>
                  <a:gd name="connsiteY0" fmla="*/ 190918 h 1698171"/>
                  <a:gd name="connsiteX1" fmla="*/ 693337 w 2582427"/>
                  <a:gd name="connsiteY1" fmla="*/ 0 h 1698171"/>
                  <a:gd name="connsiteX2" fmla="*/ 1708220 w 2582427"/>
                  <a:gd name="connsiteY2" fmla="*/ 602901 h 1698171"/>
                  <a:gd name="connsiteX3" fmla="*/ 2582427 w 2582427"/>
                  <a:gd name="connsiteY3" fmla="*/ 1698171 h 1698171"/>
                  <a:gd name="connsiteX0" fmla="*/ 0 w 2582427"/>
                  <a:gd name="connsiteY0" fmla="*/ 190918 h 1698171"/>
                  <a:gd name="connsiteX1" fmla="*/ 693337 w 2582427"/>
                  <a:gd name="connsiteY1" fmla="*/ 0 h 1698171"/>
                  <a:gd name="connsiteX2" fmla="*/ 1708220 w 2582427"/>
                  <a:gd name="connsiteY2" fmla="*/ 602901 h 1698171"/>
                  <a:gd name="connsiteX3" fmla="*/ 2582427 w 2582427"/>
                  <a:gd name="connsiteY3" fmla="*/ 1698171 h 1698171"/>
                  <a:gd name="connsiteX0" fmla="*/ 0 w 2582427"/>
                  <a:gd name="connsiteY0" fmla="*/ 190918 h 1698171"/>
                  <a:gd name="connsiteX1" fmla="*/ 693337 w 2582427"/>
                  <a:gd name="connsiteY1" fmla="*/ 0 h 1698171"/>
                  <a:gd name="connsiteX2" fmla="*/ 1708220 w 2582427"/>
                  <a:gd name="connsiteY2" fmla="*/ 602901 h 1698171"/>
                  <a:gd name="connsiteX3" fmla="*/ 2582427 w 2582427"/>
                  <a:gd name="connsiteY3" fmla="*/ 1698171 h 1698171"/>
                  <a:gd name="connsiteX0" fmla="*/ 0 w 2582427"/>
                  <a:gd name="connsiteY0" fmla="*/ 190918 h 1698171"/>
                  <a:gd name="connsiteX1" fmla="*/ 693337 w 2582427"/>
                  <a:gd name="connsiteY1" fmla="*/ 0 h 1698171"/>
                  <a:gd name="connsiteX2" fmla="*/ 1708220 w 2582427"/>
                  <a:gd name="connsiteY2" fmla="*/ 602901 h 1698171"/>
                  <a:gd name="connsiteX3" fmla="*/ 2582427 w 2582427"/>
                  <a:gd name="connsiteY3" fmla="*/ 1698171 h 1698171"/>
                  <a:gd name="connsiteX0" fmla="*/ 0 w 2599095"/>
                  <a:gd name="connsiteY0" fmla="*/ 179012 h 1698171"/>
                  <a:gd name="connsiteX1" fmla="*/ 710005 w 2599095"/>
                  <a:gd name="connsiteY1" fmla="*/ 0 h 1698171"/>
                  <a:gd name="connsiteX2" fmla="*/ 1724888 w 2599095"/>
                  <a:gd name="connsiteY2" fmla="*/ 602901 h 1698171"/>
                  <a:gd name="connsiteX3" fmla="*/ 2599095 w 2599095"/>
                  <a:gd name="connsiteY3" fmla="*/ 1698171 h 1698171"/>
                  <a:gd name="connsiteX0" fmla="*/ 0 w 2599095"/>
                  <a:gd name="connsiteY0" fmla="*/ 179012 h 1698171"/>
                  <a:gd name="connsiteX1" fmla="*/ 710005 w 2599095"/>
                  <a:gd name="connsiteY1" fmla="*/ 0 h 1698171"/>
                  <a:gd name="connsiteX2" fmla="*/ 1724888 w 2599095"/>
                  <a:gd name="connsiteY2" fmla="*/ 602901 h 1698171"/>
                  <a:gd name="connsiteX3" fmla="*/ 2599095 w 2599095"/>
                  <a:gd name="connsiteY3" fmla="*/ 1698171 h 1698171"/>
                  <a:gd name="connsiteX0" fmla="*/ 0 w 2599095"/>
                  <a:gd name="connsiteY0" fmla="*/ 179012 h 1698171"/>
                  <a:gd name="connsiteX1" fmla="*/ 710005 w 2599095"/>
                  <a:gd name="connsiteY1" fmla="*/ 0 h 1698171"/>
                  <a:gd name="connsiteX2" fmla="*/ 1724888 w 2599095"/>
                  <a:gd name="connsiteY2" fmla="*/ 602901 h 1698171"/>
                  <a:gd name="connsiteX3" fmla="*/ 2599095 w 2599095"/>
                  <a:gd name="connsiteY3" fmla="*/ 1698171 h 1698171"/>
                  <a:gd name="connsiteX0" fmla="*/ 0 w 2599095"/>
                  <a:gd name="connsiteY0" fmla="*/ 179012 h 1698171"/>
                  <a:gd name="connsiteX1" fmla="*/ 710005 w 2599095"/>
                  <a:gd name="connsiteY1" fmla="*/ 0 h 1698171"/>
                  <a:gd name="connsiteX2" fmla="*/ 1724888 w 2599095"/>
                  <a:gd name="connsiteY2" fmla="*/ 602901 h 1698171"/>
                  <a:gd name="connsiteX3" fmla="*/ 2599095 w 2599095"/>
                  <a:gd name="connsiteY3" fmla="*/ 1698171 h 1698171"/>
                  <a:gd name="connsiteX0" fmla="*/ 0 w 2599095"/>
                  <a:gd name="connsiteY0" fmla="*/ 179012 h 1698171"/>
                  <a:gd name="connsiteX1" fmla="*/ 710005 w 2599095"/>
                  <a:gd name="connsiteY1" fmla="*/ 0 h 1698171"/>
                  <a:gd name="connsiteX2" fmla="*/ 1724888 w 2599095"/>
                  <a:gd name="connsiteY2" fmla="*/ 602901 h 1698171"/>
                  <a:gd name="connsiteX3" fmla="*/ 2599095 w 2599095"/>
                  <a:gd name="connsiteY3" fmla="*/ 1698171 h 1698171"/>
                  <a:gd name="connsiteX0" fmla="*/ 0 w 2584807"/>
                  <a:gd name="connsiteY0" fmla="*/ 179012 h 1691027"/>
                  <a:gd name="connsiteX1" fmla="*/ 710005 w 2584807"/>
                  <a:gd name="connsiteY1" fmla="*/ 0 h 1691027"/>
                  <a:gd name="connsiteX2" fmla="*/ 1724888 w 2584807"/>
                  <a:gd name="connsiteY2" fmla="*/ 602901 h 1691027"/>
                  <a:gd name="connsiteX3" fmla="*/ 2584807 w 2584807"/>
                  <a:gd name="connsiteY3" fmla="*/ 1691027 h 1691027"/>
                  <a:gd name="connsiteX0" fmla="*/ 0 w 2584807"/>
                  <a:gd name="connsiteY0" fmla="*/ 179012 h 1691027"/>
                  <a:gd name="connsiteX1" fmla="*/ 710005 w 2584807"/>
                  <a:gd name="connsiteY1" fmla="*/ 0 h 1691027"/>
                  <a:gd name="connsiteX2" fmla="*/ 1724888 w 2584807"/>
                  <a:gd name="connsiteY2" fmla="*/ 602901 h 1691027"/>
                  <a:gd name="connsiteX3" fmla="*/ 2584807 w 2584807"/>
                  <a:gd name="connsiteY3" fmla="*/ 1691027 h 1691027"/>
                  <a:gd name="connsiteX0" fmla="*/ 0 w 2584807"/>
                  <a:gd name="connsiteY0" fmla="*/ 179012 h 1691027"/>
                  <a:gd name="connsiteX1" fmla="*/ 710005 w 2584807"/>
                  <a:gd name="connsiteY1" fmla="*/ 0 h 1691027"/>
                  <a:gd name="connsiteX2" fmla="*/ 1724888 w 2584807"/>
                  <a:gd name="connsiteY2" fmla="*/ 602901 h 1691027"/>
                  <a:gd name="connsiteX3" fmla="*/ 2584807 w 2584807"/>
                  <a:gd name="connsiteY3" fmla="*/ 1691027 h 1691027"/>
                </a:gdLst>
                <a:ahLst/>
                <a:cxnLst>
                  <a:cxn ang="0">
                    <a:pos x="connsiteX0" y="connsiteY0"/>
                  </a:cxn>
                  <a:cxn ang="0">
                    <a:pos x="connsiteX1" y="connsiteY1"/>
                  </a:cxn>
                  <a:cxn ang="0">
                    <a:pos x="connsiteX2" y="connsiteY2"/>
                  </a:cxn>
                  <a:cxn ang="0">
                    <a:pos x="connsiteX3" y="connsiteY3"/>
                  </a:cxn>
                </a:cxnLst>
                <a:rect l="l" t="t" r="r" b="b"/>
                <a:pathLst>
                  <a:path w="2584807" h="1691027">
                    <a:moveTo>
                      <a:pt x="0" y="179012"/>
                    </a:moveTo>
                    <a:cubicBezTo>
                      <a:pt x="666305" y="9028"/>
                      <a:pt x="36557" y="171973"/>
                      <a:pt x="710005" y="0"/>
                    </a:cubicBezTo>
                    <a:cubicBezTo>
                      <a:pt x="1698486" y="583328"/>
                      <a:pt x="736512" y="17611"/>
                      <a:pt x="1724888" y="602901"/>
                    </a:cubicBezTo>
                    <a:cubicBezTo>
                      <a:pt x="2570728" y="1673706"/>
                      <a:pt x="1735276" y="618234"/>
                      <a:pt x="2584807" y="1691027"/>
                    </a:cubicBezTo>
                  </a:path>
                </a:pathLst>
              </a:custGeom>
              <a:ln>
                <a:solidFill>
                  <a:srgbClr val="FFFF0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grpSp>
        <p:sp>
          <p:nvSpPr>
            <p:cNvPr id="59" name="TextBox 58"/>
            <p:cNvSpPr txBox="1"/>
            <p:nvPr/>
          </p:nvSpPr>
          <p:spPr>
            <a:xfrm>
              <a:off x="759642" y="3105150"/>
              <a:ext cx="1572032" cy="369332"/>
            </a:xfrm>
            <a:prstGeom prst="rect">
              <a:avLst/>
            </a:prstGeom>
            <a:noFill/>
          </p:spPr>
          <p:txBody>
            <a:bodyPr wrap="none" rtlCol="0">
              <a:spAutoFit/>
            </a:bodyPr>
            <a:lstStyle/>
            <a:p>
              <a:r>
                <a:rPr lang="en-US" sz="1800" dirty="0" smtClean="0">
                  <a:solidFill>
                    <a:srgbClr val="002060"/>
                  </a:solidFill>
                </a:rPr>
                <a:t>Setup Patch</a:t>
              </a:r>
              <a:endParaRPr lang="en-US" sz="1800" dirty="0">
                <a:solidFill>
                  <a:srgbClr val="002060"/>
                </a:solidFill>
              </a:endParaRPr>
            </a:p>
          </p:txBody>
        </p:sp>
      </p:grpSp>
      <p:grpSp>
        <p:nvGrpSpPr>
          <p:cNvPr id="50" name="Group 49"/>
          <p:cNvGrpSpPr/>
          <p:nvPr/>
        </p:nvGrpSpPr>
        <p:grpSpPr>
          <a:xfrm>
            <a:off x="4795736" y="1702340"/>
            <a:ext cx="3229583" cy="1400783"/>
            <a:chOff x="4795736" y="1702340"/>
            <a:chExt cx="3229583" cy="1400783"/>
          </a:xfrm>
        </p:grpSpPr>
        <p:sp>
          <p:nvSpPr>
            <p:cNvPr id="47" name="Freeform 46"/>
            <p:cNvSpPr/>
            <p:nvPr/>
          </p:nvSpPr>
          <p:spPr bwMode="auto">
            <a:xfrm>
              <a:off x="4795736" y="1702340"/>
              <a:ext cx="3229583" cy="1400783"/>
            </a:xfrm>
            <a:custGeom>
              <a:avLst/>
              <a:gdLst>
                <a:gd name="connsiteX0" fmla="*/ 9728 w 3229583"/>
                <a:gd name="connsiteY0" fmla="*/ 1400783 h 1400783"/>
                <a:gd name="connsiteX1" fmla="*/ 0 w 3229583"/>
                <a:gd name="connsiteY1" fmla="*/ 0 h 1400783"/>
                <a:gd name="connsiteX2" fmla="*/ 3229583 w 3229583"/>
                <a:gd name="connsiteY2" fmla="*/ 0 h 1400783"/>
                <a:gd name="connsiteX3" fmla="*/ 3219855 w 3229583"/>
                <a:gd name="connsiteY3" fmla="*/ 573932 h 1400783"/>
                <a:gd name="connsiteX4" fmla="*/ 1575881 w 3229583"/>
                <a:gd name="connsiteY4" fmla="*/ 573932 h 1400783"/>
                <a:gd name="connsiteX5" fmla="*/ 1585609 w 3229583"/>
                <a:gd name="connsiteY5" fmla="*/ 1391056 h 1400783"/>
                <a:gd name="connsiteX6" fmla="*/ 9728 w 3229583"/>
                <a:gd name="connsiteY6" fmla="*/ 1400783 h 140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9583" h="1400783">
                  <a:moveTo>
                    <a:pt x="9728" y="1400783"/>
                  </a:moveTo>
                  <a:cubicBezTo>
                    <a:pt x="6485" y="933855"/>
                    <a:pt x="3243" y="466928"/>
                    <a:pt x="0" y="0"/>
                  </a:cubicBezTo>
                  <a:lnTo>
                    <a:pt x="3229583" y="0"/>
                  </a:lnTo>
                  <a:lnTo>
                    <a:pt x="3219855" y="573932"/>
                  </a:lnTo>
                  <a:lnTo>
                    <a:pt x="1575881" y="573932"/>
                  </a:lnTo>
                  <a:lnTo>
                    <a:pt x="1585609" y="1391056"/>
                  </a:lnTo>
                  <a:lnTo>
                    <a:pt x="9728" y="1400783"/>
                  </a:lnTo>
                  <a:close/>
                </a:path>
              </a:pathLst>
            </a:cu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8" name="TextBox 47"/>
            <p:cNvSpPr txBox="1"/>
            <p:nvPr/>
          </p:nvSpPr>
          <p:spPr>
            <a:xfrm>
              <a:off x="5286488" y="1733550"/>
              <a:ext cx="1989967" cy="369332"/>
            </a:xfrm>
            <a:prstGeom prst="rect">
              <a:avLst/>
            </a:prstGeom>
            <a:noFill/>
          </p:spPr>
          <p:txBody>
            <a:bodyPr wrap="none" rtlCol="0">
              <a:spAutoFit/>
            </a:bodyPr>
            <a:lstStyle/>
            <a:p>
              <a:r>
                <a:rPr lang="en-US" sz="1800" dirty="0" smtClean="0">
                  <a:solidFill>
                    <a:srgbClr val="002060"/>
                  </a:solidFill>
                </a:rPr>
                <a:t>Evaluate S(</a:t>
              </a:r>
              <a:r>
                <a:rPr lang="en-US" sz="1800" i="1" dirty="0" err="1" smtClean="0">
                  <a:solidFill>
                    <a:srgbClr val="002060"/>
                  </a:solidFill>
                </a:rPr>
                <a:t>u,v</a:t>
              </a:r>
              <a:r>
                <a:rPr lang="en-US" sz="1800" dirty="0" smtClean="0">
                  <a:solidFill>
                    <a:srgbClr val="002060"/>
                  </a:solidFill>
                </a:rPr>
                <a:t>)</a:t>
              </a:r>
              <a:endParaRPr lang="en-US" sz="1800" dirty="0">
                <a:solidFill>
                  <a:srgbClr val="002060"/>
                </a:solidFill>
              </a:endParaRPr>
            </a:p>
          </p:txBody>
        </p:sp>
      </p:grpSp>
      <p:sp>
        <p:nvSpPr>
          <p:cNvPr id="2" name="Title 1"/>
          <p:cNvSpPr>
            <a:spLocks noGrp="1"/>
          </p:cNvSpPr>
          <p:nvPr>
            <p:ph type="title"/>
          </p:nvPr>
        </p:nvSpPr>
        <p:spPr/>
        <p:txBody>
          <a:bodyPr/>
          <a:lstStyle/>
          <a:p>
            <a:r>
              <a:rPr lang="en-US" dirty="0" smtClean="0"/>
              <a:t>Rendering on the GPU</a:t>
            </a:r>
            <a:endParaRPr lang="en-US" dirty="0"/>
          </a:p>
        </p:txBody>
      </p:sp>
      <p:sp>
        <p:nvSpPr>
          <p:cNvPr id="3" name="Content Placeholder 2"/>
          <p:cNvSpPr>
            <a:spLocks noGrp="1"/>
          </p:cNvSpPr>
          <p:nvPr>
            <p:ph sz="quarter" idx="10"/>
          </p:nvPr>
        </p:nvSpPr>
        <p:spPr>
          <a:xfrm>
            <a:off x="533400" y="1276350"/>
            <a:ext cx="8077200" cy="990600"/>
          </a:xfrm>
        </p:spPr>
        <p:txBody>
          <a:bodyPr/>
          <a:lstStyle/>
          <a:p>
            <a:r>
              <a:rPr lang="en-US" dirty="0" smtClean="0"/>
              <a:t>OpenGL 4 tessellation</a:t>
            </a:r>
          </a:p>
          <a:p>
            <a:pPr lvl="1"/>
            <a:r>
              <a:rPr lang="en-US" dirty="0" smtClean="0"/>
              <a:t>Tessellation pipeline</a:t>
            </a:r>
            <a:endParaRPr lang="en-US" dirty="0"/>
          </a:p>
        </p:txBody>
      </p:sp>
      <p:sp>
        <p:nvSpPr>
          <p:cNvPr id="4" name="TextBox 3"/>
          <p:cNvSpPr txBox="1"/>
          <p:nvPr/>
        </p:nvSpPr>
        <p:spPr>
          <a:xfrm>
            <a:off x="381000" y="2419350"/>
            <a:ext cx="10667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dirty="0" smtClean="0">
                <a:solidFill>
                  <a:srgbClr val="002060"/>
                </a:solidFill>
              </a:rPr>
              <a:t>Vertex </a:t>
            </a:r>
            <a:r>
              <a:rPr lang="en-US" sz="1600" dirty="0" err="1" smtClean="0">
                <a:solidFill>
                  <a:srgbClr val="002060"/>
                </a:solidFill>
              </a:rPr>
              <a:t>Shader</a:t>
            </a:r>
            <a:endParaRPr lang="en-US" sz="1600" dirty="0">
              <a:solidFill>
                <a:srgbClr val="002060"/>
              </a:solidFill>
            </a:endParaRPr>
          </a:p>
        </p:txBody>
      </p:sp>
      <p:sp>
        <p:nvSpPr>
          <p:cNvPr id="5" name="TextBox 4"/>
          <p:cNvSpPr txBox="1"/>
          <p:nvPr/>
        </p:nvSpPr>
        <p:spPr>
          <a:xfrm>
            <a:off x="1676400" y="2419350"/>
            <a:ext cx="13715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dirty="0" smtClean="0">
                <a:solidFill>
                  <a:srgbClr val="002060"/>
                </a:solidFill>
              </a:rPr>
              <a:t>Tessellation Control</a:t>
            </a:r>
            <a:endParaRPr lang="en-US" sz="1600" dirty="0">
              <a:solidFill>
                <a:srgbClr val="002060"/>
              </a:solidFill>
            </a:endParaRPr>
          </a:p>
        </p:txBody>
      </p:sp>
      <p:sp>
        <p:nvSpPr>
          <p:cNvPr id="6" name="TextBox 5"/>
          <p:cNvSpPr txBox="1"/>
          <p:nvPr/>
        </p:nvSpPr>
        <p:spPr>
          <a:xfrm>
            <a:off x="3276601" y="2542460"/>
            <a:ext cx="1371599"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dirty="0" smtClean="0">
                <a:solidFill>
                  <a:srgbClr val="002060"/>
                </a:solidFill>
              </a:rPr>
              <a:t>Tessellation</a:t>
            </a:r>
            <a:endParaRPr lang="en-US" sz="1600" dirty="0">
              <a:solidFill>
                <a:srgbClr val="002060"/>
              </a:solidFill>
            </a:endParaRPr>
          </a:p>
        </p:txBody>
      </p:sp>
      <p:sp>
        <p:nvSpPr>
          <p:cNvPr id="7" name="TextBox 6"/>
          <p:cNvSpPr txBox="1"/>
          <p:nvPr/>
        </p:nvSpPr>
        <p:spPr>
          <a:xfrm>
            <a:off x="4876801" y="2419350"/>
            <a:ext cx="13715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dirty="0" smtClean="0">
                <a:solidFill>
                  <a:srgbClr val="002060"/>
                </a:solidFill>
              </a:rPr>
              <a:t>Tessellation Evaluation</a:t>
            </a:r>
            <a:endParaRPr lang="en-US" sz="1600" dirty="0">
              <a:solidFill>
                <a:srgbClr val="002060"/>
              </a:solidFill>
            </a:endParaRPr>
          </a:p>
        </p:txBody>
      </p:sp>
      <p:sp>
        <p:nvSpPr>
          <p:cNvPr id="8" name="TextBox 7"/>
          <p:cNvSpPr txBox="1"/>
          <p:nvPr/>
        </p:nvSpPr>
        <p:spPr>
          <a:xfrm>
            <a:off x="6477001" y="2542460"/>
            <a:ext cx="609599"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dirty="0" smtClean="0">
                <a:solidFill>
                  <a:srgbClr val="002060"/>
                </a:solidFill>
              </a:rPr>
              <a:t>…</a:t>
            </a:r>
            <a:endParaRPr lang="en-US" sz="1600" dirty="0">
              <a:solidFill>
                <a:srgbClr val="002060"/>
              </a:solidFill>
            </a:endParaRPr>
          </a:p>
        </p:txBody>
      </p:sp>
      <p:sp>
        <p:nvSpPr>
          <p:cNvPr id="9" name="TextBox 8"/>
          <p:cNvSpPr txBox="1"/>
          <p:nvPr/>
        </p:nvSpPr>
        <p:spPr>
          <a:xfrm>
            <a:off x="7315201" y="2419350"/>
            <a:ext cx="13715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dirty="0" smtClean="0">
                <a:solidFill>
                  <a:srgbClr val="002060"/>
                </a:solidFill>
              </a:rPr>
              <a:t>Fragment</a:t>
            </a:r>
          </a:p>
          <a:p>
            <a:pPr algn="ctr"/>
            <a:r>
              <a:rPr lang="en-US" sz="1600" dirty="0" err="1" smtClean="0">
                <a:solidFill>
                  <a:srgbClr val="002060"/>
                </a:solidFill>
              </a:rPr>
              <a:t>Shader</a:t>
            </a:r>
            <a:endParaRPr lang="en-US" sz="1600" dirty="0">
              <a:solidFill>
                <a:srgbClr val="002060"/>
              </a:solidFill>
            </a:endParaRPr>
          </a:p>
        </p:txBody>
      </p:sp>
      <p:cxnSp>
        <p:nvCxnSpPr>
          <p:cNvPr id="11" name="Straight Arrow Connector 10"/>
          <p:cNvCxnSpPr/>
          <p:nvPr/>
        </p:nvCxnSpPr>
        <p:spPr bwMode="auto">
          <a:xfrm>
            <a:off x="1447799" y="2711737"/>
            <a:ext cx="228601" cy="0"/>
          </a:xfrm>
          <a:prstGeom prst="straightConnector1">
            <a:avLst/>
          </a:prstGeom>
          <a:solidFill>
            <a:schemeClr val="accent1"/>
          </a:solidFill>
          <a:ln w="0" cap="flat" cmpd="sng" algn="ctr">
            <a:solidFill>
              <a:srgbClr val="000000"/>
            </a:solidFill>
            <a:prstDash val="solid"/>
            <a:round/>
            <a:headEnd type="none" w="med" len="med"/>
            <a:tailEnd type="arrow"/>
          </a:ln>
          <a:effectLst/>
        </p:spPr>
      </p:cxnSp>
      <p:cxnSp>
        <p:nvCxnSpPr>
          <p:cNvPr id="12" name="Straight Arrow Connector 11"/>
          <p:cNvCxnSpPr/>
          <p:nvPr/>
        </p:nvCxnSpPr>
        <p:spPr bwMode="auto">
          <a:xfrm>
            <a:off x="3047999" y="2711737"/>
            <a:ext cx="228601" cy="0"/>
          </a:xfrm>
          <a:prstGeom prst="straightConnector1">
            <a:avLst/>
          </a:prstGeom>
          <a:solidFill>
            <a:schemeClr val="accent1"/>
          </a:solidFill>
          <a:ln w="0" cap="flat" cmpd="sng" algn="ctr">
            <a:solidFill>
              <a:srgbClr val="000000"/>
            </a:solidFill>
            <a:prstDash val="solid"/>
            <a:round/>
            <a:headEnd type="none" w="med" len="med"/>
            <a:tailEnd type="arrow"/>
          </a:ln>
          <a:effectLst/>
        </p:spPr>
      </p:cxnSp>
      <p:cxnSp>
        <p:nvCxnSpPr>
          <p:cNvPr id="13" name="Straight Arrow Connector 12"/>
          <p:cNvCxnSpPr/>
          <p:nvPr/>
        </p:nvCxnSpPr>
        <p:spPr bwMode="auto">
          <a:xfrm>
            <a:off x="4648199" y="2711737"/>
            <a:ext cx="228601" cy="0"/>
          </a:xfrm>
          <a:prstGeom prst="straightConnector1">
            <a:avLst/>
          </a:prstGeom>
          <a:solidFill>
            <a:schemeClr val="accent1"/>
          </a:solidFill>
          <a:ln w="0" cap="flat" cmpd="sng" algn="ctr">
            <a:solidFill>
              <a:srgbClr val="000000"/>
            </a:solidFill>
            <a:prstDash val="solid"/>
            <a:round/>
            <a:headEnd type="none" w="med" len="med"/>
            <a:tailEnd type="arrow"/>
          </a:ln>
          <a:effectLst/>
        </p:spPr>
      </p:cxnSp>
      <p:cxnSp>
        <p:nvCxnSpPr>
          <p:cNvPr id="14" name="Straight Arrow Connector 13"/>
          <p:cNvCxnSpPr/>
          <p:nvPr/>
        </p:nvCxnSpPr>
        <p:spPr bwMode="auto">
          <a:xfrm>
            <a:off x="6248399" y="2711737"/>
            <a:ext cx="228601" cy="0"/>
          </a:xfrm>
          <a:prstGeom prst="straightConnector1">
            <a:avLst/>
          </a:prstGeom>
          <a:solidFill>
            <a:schemeClr val="accent1"/>
          </a:solidFill>
          <a:ln w="0" cap="flat" cmpd="sng" algn="ctr">
            <a:solidFill>
              <a:srgbClr val="000000"/>
            </a:solidFill>
            <a:prstDash val="solid"/>
            <a:round/>
            <a:headEnd type="none" w="med" len="med"/>
            <a:tailEnd type="arrow"/>
          </a:ln>
          <a:effectLst/>
        </p:spPr>
      </p:cxnSp>
      <p:cxnSp>
        <p:nvCxnSpPr>
          <p:cNvPr id="15" name="Straight Arrow Connector 14"/>
          <p:cNvCxnSpPr/>
          <p:nvPr/>
        </p:nvCxnSpPr>
        <p:spPr bwMode="auto">
          <a:xfrm>
            <a:off x="7086600" y="2711737"/>
            <a:ext cx="228601" cy="0"/>
          </a:xfrm>
          <a:prstGeom prst="straightConnector1">
            <a:avLst/>
          </a:prstGeom>
          <a:solidFill>
            <a:schemeClr val="accent1"/>
          </a:solidFill>
          <a:ln w="0" cap="flat" cmpd="sng" algn="ctr">
            <a:solidFill>
              <a:srgbClr val="000000"/>
            </a:solidFill>
            <a:prstDash val="solid"/>
            <a:round/>
            <a:headEnd type="none" w="med" len="med"/>
            <a:tailEnd type="arrow"/>
          </a:ln>
          <a:effectLst/>
        </p:spPr>
      </p:cxnSp>
    </p:spTree>
    <p:extLst>
      <p:ext uri="{BB962C8B-B14F-4D97-AF65-F5344CB8AC3E}">
        <p14:creationId xmlns:p14="http://schemas.microsoft.com/office/powerpoint/2010/main" val="229784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 triangle mesh enough?</a:t>
            </a:r>
            <a:endParaRPr lang="en-US" dirty="0"/>
          </a:p>
        </p:txBody>
      </p:sp>
      <p:sp>
        <p:nvSpPr>
          <p:cNvPr id="3" name="Content Placeholder 2"/>
          <p:cNvSpPr>
            <a:spLocks noGrp="1"/>
          </p:cNvSpPr>
          <p:nvPr>
            <p:ph sz="quarter" idx="10"/>
          </p:nvPr>
        </p:nvSpPr>
        <p:spPr/>
        <p:txBody>
          <a:bodyPr/>
          <a:lstStyle/>
          <a:p>
            <a:r>
              <a:rPr lang="en-US" dirty="0" smtClean="0"/>
              <a:t>Good for rendering “fixed” geometry</a:t>
            </a:r>
          </a:p>
          <a:p>
            <a:r>
              <a:rPr lang="en-US" dirty="0" smtClean="0"/>
              <a:t>Maybe not always</a:t>
            </a:r>
          </a:p>
          <a:p>
            <a:pPr lvl="1"/>
            <a:r>
              <a:rPr lang="en-US" dirty="0" smtClean="0"/>
              <a:t>Inconvenient for editing a mesh</a:t>
            </a:r>
          </a:p>
          <a:p>
            <a:pPr lvl="1"/>
            <a:r>
              <a:rPr lang="en-US" dirty="0" smtClean="0"/>
              <a:t>Inconvenient for subdivision modeling</a:t>
            </a:r>
          </a:p>
          <a:p>
            <a:pPr lvl="1"/>
            <a:r>
              <a:rPr lang="en-US" dirty="0" smtClean="0"/>
              <a:t>Inconvenient whenever the triangle connectivity (topology) needs to change</a:t>
            </a:r>
          </a:p>
        </p:txBody>
      </p:sp>
    </p:spTree>
    <p:custDataLst>
      <p:tags r:id="rId1"/>
    </p:custDataLst>
    <p:extLst>
      <p:ext uri="{BB962C8B-B14F-4D97-AF65-F5344CB8AC3E}">
        <p14:creationId xmlns:p14="http://schemas.microsoft.com/office/powerpoint/2010/main" val="3003428822"/>
      </p:ext>
    </p:extLst>
  </p:cSld>
  <p:clrMapOvr>
    <a:masterClrMapping/>
  </p:clrMapOvr>
  <mc:AlternateContent xmlns:mc="http://schemas.openxmlformats.org/markup-compatibility/2006" xmlns:p14="http://schemas.microsoft.com/office/powerpoint/2010/main">
    <mc:Choice Requires="p14">
      <p:transition spd="slow" p14:dur="2000" advTm="19339"/>
    </mc:Choice>
    <mc:Fallback xmlns="">
      <p:transition spd="slow" advTm="193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Use Half Edge to generate patches</a:t>
            </a:r>
            <a:endParaRPr lang="en-US" sz="3200" dirty="0"/>
          </a:p>
        </p:txBody>
      </p:sp>
      <p:sp>
        <p:nvSpPr>
          <p:cNvPr id="3" name="Content Placeholder 2"/>
          <p:cNvSpPr>
            <a:spLocks noGrp="1"/>
          </p:cNvSpPr>
          <p:nvPr>
            <p:ph sz="quarter" idx="10"/>
          </p:nvPr>
        </p:nvSpPr>
        <p:spPr/>
        <p:txBody>
          <a:bodyPr/>
          <a:lstStyle/>
          <a:p>
            <a:r>
              <a:rPr lang="en-US" dirty="0" smtClean="0"/>
              <a:t>Given a closed mesh of </a:t>
            </a:r>
            <a:r>
              <a:rPr lang="en-US" dirty="0" err="1" smtClean="0"/>
              <a:t>tris</a:t>
            </a:r>
            <a:r>
              <a:rPr lang="en-US" dirty="0" smtClean="0"/>
              <a:t> or quads</a:t>
            </a:r>
          </a:p>
          <a:p>
            <a:pPr lvl="1"/>
            <a:r>
              <a:rPr lang="en-US" dirty="0" smtClean="0"/>
              <a:t>Create a patch per primitive</a:t>
            </a:r>
          </a:p>
          <a:p>
            <a:pPr lvl="1"/>
            <a:r>
              <a:rPr lang="en-US" dirty="0" smtClean="0"/>
              <a:t>Use half edge to extract full 16x16 (for quads) control net using neighbor information</a:t>
            </a:r>
            <a:endParaRPr lang="en-US" dirty="0"/>
          </a:p>
        </p:txBody>
      </p:sp>
    </p:spTree>
    <p:extLst>
      <p:ext uri="{BB962C8B-B14F-4D97-AF65-F5344CB8AC3E}">
        <p14:creationId xmlns:p14="http://schemas.microsoft.com/office/powerpoint/2010/main" val="38257143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2114550"/>
            <a:ext cx="8077200" cy="781050"/>
          </a:xfrm>
        </p:spPr>
        <p:txBody>
          <a:bodyPr/>
          <a:lstStyle/>
          <a:p>
            <a:r>
              <a:rPr lang="en-US" dirty="0" smtClean="0"/>
              <a:t>Demo with code</a:t>
            </a:r>
          </a:p>
        </p:txBody>
      </p:sp>
    </p:spTree>
    <p:extLst>
      <p:ext uri="{BB962C8B-B14F-4D97-AF65-F5344CB8AC3E}">
        <p14:creationId xmlns:p14="http://schemas.microsoft.com/office/powerpoint/2010/main" val="1870968814"/>
      </p:ext>
    </p:extLst>
  </p:cSld>
  <p:clrMapOvr>
    <a:masterClrMapping/>
  </p:clrMapOvr>
  <mc:AlternateContent xmlns:mc="http://schemas.openxmlformats.org/markup-compatibility/2006" xmlns:p14="http://schemas.microsoft.com/office/powerpoint/2010/main">
    <mc:Choice Requires="p14">
      <p:transition spd="slow" p14:dur="2000" advTm="1926"/>
    </mc:Choice>
    <mc:Fallback xmlns="">
      <p:transition spd="slow" advTm="1926"/>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2800" dirty="0" smtClean="0"/>
              <a:t>Final Remarks - Topology</a:t>
            </a:r>
          </a:p>
        </p:txBody>
      </p:sp>
      <p:sp>
        <p:nvSpPr>
          <p:cNvPr id="2" name="Content Placeholder 1"/>
          <p:cNvSpPr>
            <a:spLocks noGrp="1"/>
          </p:cNvSpPr>
          <p:nvPr>
            <p:ph sz="quarter" idx="10"/>
          </p:nvPr>
        </p:nvSpPr>
        <p:spPr/>
        <p:txBody>
          <a:bodyPr/>
          <a:lstStyle/>
          <a:p>
            <a:r>
              <a:rPr lang="en-US" sz="2400" dirty="0" smtClean="0"/>
              <a:t>Why use topological data structures such as HE?</a:t>
            </a:r>
          </a:p>
          <a:p>
            <a:pPr lvl="1"/>
            <a:r>
              <a:rPr lang="en-US" sz="2000" dirty="0" smtClean="0"/>
              <a:t>Rapid access to complete local neighborhood (1-ring, 2-ring…) of face/vertex/edge</a:t>
            </a:r>
          </a:p>
          <a:p>
            <a:pPr lvl="1"/>
            <a:r>
              <a:rPr lang="en-US" sz="2000" dirty="0" smtClean="0"/>
              <a:t>Elegant, well-defined interface for editing/modifying mesh</a:t>
            </a:r>
          </a:p>
          <a:p>
            <a:pPr lvl="1"/>
            <a:r>
              <a:rPr lang="en-US" sz="2000" dirty="0" smtClean="0"/>
              <a:t>Use of markers supports sophisticated selection modes</a:t>
            </a:r>
          </a:p>
          <a:p>
            <a:pPr lvl="1"/>
            <a:r>
              <a:rPr lang="en-US" sz="2000" dirty="0" smtClean="0"/>
              <a:t>Good support for editing subdivision surfaces</a:t>
            </a:r>
          </a:p>
          <a:p>
            <a:pPr indent="0">
              <a:buNone/>
            </a:pPr>
            <a:endParaRPr lang="en-US" sz="2400" dirty="0"/>
          </a:p>
        </p:txBody>
      </p:sp>
    </p:spTree>
    <p:extLst>
      <p:ext uri="{BB962C8B-B14F-4D97-AF65-F5344CB8AC3E}">
        <p14:creationId xmlns:p14="http://schemas.microsoft.com/office/powerpoint/2010/main" val="319066292"/>
      </p:ext>
    </p:extLst>
  </p:cSld>
  <p:clrMapOvr>
    <a:masterClrMapping/>
  </p:clrMapOvr>
  <mc:AlternateContent xmlns:mc="http://schemas.openxmlformats.org/markup-compatibility/2006" xmlns:p14="http://schemas.microsoft.com/office/powerpoint/2010/main">
    <mc:Choice Requires="p14">
      <p:transition spd="slow" p14:dur="2000" advTm="854"/>
    </mc:Choice>
    <mc:Fallback xmlns="">
      <p:transition spd="slow" advTm="854"/>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2800" dirty="0" smtClean="0"/>
              <a:t>Final Remarks - Topology</a:t>
            </a:r>
          </a:p>
        </p:txBody>
      </p:sp>
      <p:sp>
        <p:nvSpPr>
          <p:cNvPr id="2" name="Content Placeholder 1"/>
          <p:cNvSpPr>
            <a:spLocks noGrp="1"/>
          </p:cNvSpPr>
          <p:nvPr>
            <p:ph sz="quarter" idx="10"/>
          </p:nvPr>
        </p:nvSpPr>
        <p:spPr>
          <a:xfrm>
            <a:off x="533400" y="1504950"/>
            <a:ext cx="8077200" cy="3200400"/>
          </a:xfrm>
        </p:spPr>
        <p:txBody>
          <a:bodyPr/>
          <a:lstStyle/>
          <a:p>
            <a:r>
              <a:rPr lang="en-US" sz="2400" dirty="0" smtClean="0"/>
              <a:t>Considerations</a:t>
            </a:r>
          </a:p>
          <a:p>
            <a:pPr lvl="1"/>
            <a:r>
              <a:rPr lang="en-US" sz="2000" dirty="0" smtClean="0"/>
              <a:t>Topological data structures typically are not GPU friendly</a:t>
            </a:r>
          </a:p>
          <a:p>
            <a:pPr lvl="1"/>
            <a:r>
              <a:rPr lang="en-US" sz="2000" dirty="0" smtClean="0"/>
              <a:t>Alternatively, could use spatial partition scheme to rapidly modify GPU-friendly vertex/index arrays</a:t>
            </a:r>
          </a:p>
          <a:p>
            <a:pPr marL="1082675" lvl="2" indent="-168275"/>
            <a:r>
              <a:rPr lang="en-US" sz="1600" dirty="0" smtClean="0"/>
              <a:t>E.g., use spatial hash or </a:t>
            </a:r>
            <a:r>
              <a:rPr lang="en-US" sz="1600" dirty="0" err="1" smtClean="0"/>
              <a:t>Kd</a:t>
            </a:r>
            <a:r>
              <a:rPr lang="en-US" sz="1600" dirty="0" smtClean="0"/>
              <a:t>-tree to locate faces/vertices/edges for an edit operation</a:t>
            </a:r>
          </a:p>
          <a:p>
            <a:pPr marL="1082675" lvl="2" indent="-168275"/>
            <a:r>
              <a:rPr lang="en-US" sz="1600" dirty="0" smtClean="0"/>
              <a:t>May need to pack or “defragment” arrays periodically to optimize memory usage, since editing operations may necessarily leave portions of linear arrays unused</a:t>
            </a:r>
          </a:p>
        </p:txBody>
      </p:sp>
    </p:spTree>
    <p:extLst>
      <p:ext uri="{BB962C8B-B14F-4D97-AF65-F5344CB8AC3E}">
        <p14:creationId xmlns:p14="http://schemas.microsoft.com/office/powerpoint/2010/main" val="1539162849"/>
      </p:ext>
    </p:extLst>
  </p:cSld>
  <p:clrMapOvr>
    <a:masterClrMapping/>
  </p:clrMapOvr>
  <mc:AlternateContent xmlns:mc="http://schemas.openxmlformats.org/markup-compatibility/2006" xmlns:p14="http://schemas.microsoft.com/office/powerpoint/2010/main">
    <mc:Choice Requires="p14">
      <p:transition spd="slow" p14:dur="2000" advTm="854"/>
    </mc:Choice>
    <mc:Fallback xmlns="">
      <p:transition spd="slow" advTm="854"/>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2800" dirty="0" smtClean="0"/>
              <a:t>Final Remarks – Higher Order Surfaces</a:t>
            </a:r>
          </a:p>
        </p:txBody>
      </p:sp>
      <p:sp>
        <p:nvSpPr>
          <p:cNvPr id="2" name="Content Placeholder 1"/>
          <p:cNvSpPr>
            <a:spLocks noGrp="1"/>
          </p:cNvSpPr>
          <p:nvPr>
            <p:ph sz="quarter" idx="10"/>
          </p:nvPr>
        </p:nvSpPr>
        <p:spPr/>
        <p:txBody>
          <a:bodyPr/>
          <a:lstStyle/>
          <a:p>
            <a:r>
              <a:rPr lang="en-US" sz="2000" dirty="0" smtClean="0"/>
              <a:t>Use tessellation sparingly, as it is expensive</a:t>
            </a:r>
          </a:p>
          <a:p>
            <a:r>
              <a:rPr lang="en-US" sz="2000" dirty="0" smtClean="0"/>
              <a:t>Displacement maps over a GPU-tessellated triangle mesh</a:t>
            </a:r>
          </a:p>
          <a:p>
            <a:pPr marL="622300" lvl="1" indent="-220663">
              <a:tabLst>
                <a:tab pos="969963" algn="l"/>
              </a:tabLst>
            </a:pPr>
            <a:r>
              <a:rPr lang="en-US" sz="1600" dirty="0" smtClean="0"/>
              <a:t>Alternative to modeling a large number of higher order patches</a:t>
            </a:r>
          </a:p>
          <a:p>
            <a:pPr marL="622300" lvl="1" indent="-220663">
              <a:tabLst>
                <a:tab pos="969963" algn="l"/>
              </a:tabLst>
            </a:pPr>
            <a:r>
              <a:rPr lang="en-US" sz="1600" dirty="0" smtClean="0"/>
              <a:t>Especially good for games</a:t>
            </a:r>
          </a:p>
          <a:p>
            <a:pPr marL="622300" lvl="1" indent="-220663">
              <a:tabLst>
                <a:tab pos="969963" algn="l"/>
              </a:tabLst>
            </a:pPr>
            <a:r>
              <a:rPr lang="en-US" sz="1600" dirty="0" smtClean="0"/>
              <a:t>Many game engine art pipelines support this approach</a:t>
            </a:r>
          </a:p>
          <a:p>
            <a:endParaRPr lang="en-US" sz="2000" dirty="0"/>
          </a:p>
        </p:txBody>
      </p:sp>
    </p:spTree>
    <p:extLst>
      <p:ext uri="{BB962C8B-B14F-4D97-AF65-F5344CB8AC3E}">
        <p14:creationId xmlns:p14="http://schemas.microsoft.com/office/powerpoint/2010/main" val="1761504119"/>
      </p:ext>
    </p:extLst>
  </p:cSld>
  <p:clrMapOvr>
    <a:masterClrMapping/>
  </p:clrMapOvr>
  <mc:AlternateContent xmlns:mc="http://schemas.openxmlformats.org/markup-compatibility/2006" xmlns:p14="http://schemas.microsoft.com/office/powerpoint/2010/main">
    <mc:Choice Requires="p14">
      <p:transition spd="slow" p14:dur="2000" advTm="854"/>
    </mc:Choice>
    <mc:Fallback xmlns="">
      <p:transition spd="slow" advTm="854"/>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References and Resources</a:t>
            </a:r>
            <a:endParaRPr lang="en-US" dirty="0" smtClean="0"/>
          </a:p>
        </p:txBody>
      </p:sp>
      <p:sp>
        <p:nvSpPr>
          <p:cNvPr id="13315" name="Content Placeholder 2"/>
          <p:cNvSpPr>
            <a:spLocks noGrp="1"/>
          </p:cNvSpPr>
          <p:nvPr>
            <p:ph sz="quarter" idx="10"/>
          </p:nvPr>
        </p:nvSpPr>
        <p:spPr/>
        <p:txBody>
          <a:bodyPr/>
          <a:lstStyle/>
          <a:p>
            <a:r>
              <a:rPr lang="en-US" sz="1800" dirty="0" smtClean="0"/>
              <a:t>These slides</a:t>
            </a:r>
          </a:p>
          <a:p>
            <a:pPr lvl="1"/>
            <a:r>
              <a:rPr lang="en-US" sz="1600" dirty="0" smtClean="0"/>
              <a:t>See </a:t>
            </a:r>
            <a:r>
              <a:rPr lang="en-US" sz="1600" dirty="0" smtClean="0">
                <a:hlinkClick r:id="rId3"/>
              </a:rPr>
              <a:t>http://www.gdcvault.com</a:t>
            </a:r>
            <a:r>
              <a:rPr lang="en-US" sz="1600" dirty="0" smtClean="0"/>
              <a:t> after GDC</a:t>
            </a:r>
          </a:p>
          <a:p>
            <a:r>
              <a:rPr lang="en-US" sz="1800" dirty="0" smtClean="0"/>
              <a:t>References for meshes, half-edge</a:t>
            </a:r>
          </a:p>
          <a:p>
            <a:pPr lvl="1"/>
            <a:r>
              <a:rPr lang="en-US" sz="1600" dirty="0">
                <a:hlinkClick r:id="rId4"/>
              </a:rPr>
              <a:t>http://</a:t>
            </a:r>
            <a:r>
              <a:rPr lang="en-US" sz="1600" dirty="0" smtClean="0">
                <a:hlinkClick r:id="rId4"/>
              </a:rPr>
              <a:t>www.cs.cornell.edu/courses/cs4620/2010fa/lectures/05meshes.pdf</a:t>
            </a:r>
            <a:r>
              <a:rPr lang="en-US" sz="1600" dirty="0" smtClean="0"/>
              <a:t> (Shirley &amp; </a:t>
            </a:r>
            <a:r>
              <a:rPr lang="en-US" sz="1600" dirty="0" err="1" smtClean="0"/>
              <a:t>Marschner</a:t>
            </a:r>
            <a:r>
              <a:rPr lang="en-US" sz="1600" dirty="0" smtClean="0"/>
              <a:t>)</a:t>
            </a:r>
          </a:p>
          <a:p>
            <a:pPr lvl="1"/>
            <a:r>
              <a:rPr lang="en-US" sz="1600" dirty="0">
                <a:hlinkClick r:id="rId5"/>
              </a:rPr>
              <a:t>http://</a:t>
            </a:r>
            <a:r>
              <a:rPr lang="en-US" sz="1600" dirty="0" smtClean="0">
                <a:hlinkClick r:id="rId5"/>
              </a:rPr>
              <a:t>fgiesen.wordpress.com/2012/02/21/half-edge-based-mesh-representations-theory/</a:t>
            </a:r>
            <a:endParaRPr lang="en-US" sz="1600" dirty="0" smtClean="0"/>
          </a:p>
          <a:p>
            <a:pPr marL="1031875" lvl="2" indent="-117475"/>
            <a:r>
              <a:rPr lang="en-US" sz="1200" dirty="0" smtClean="0"/>
              <a:t>Nice discussion of invariants</a:t>
            </a:r>
          </a:p>
          <a:p>
            <a:pPr marL="1031875" lvl="2" indent="-117475"/>
            <a:r>
              <a:rPr lang="en-US" sz="1200" dirty="0" smtClean="0"/>
              <a:t>See also the </a:t>
            </a:r>
            <a:r>
              <a:rPr lang="en-US" sz="1200" dirty="0" err="1" smtClean="0"/>
              <a:t>followup</a:t>
            </a:r>
            <a:r>
              <a:rPr lang="en-US" sz="1200" dirty="0"/>
              <a:t>: </a:t>
            </a:r>
            <a:r>
              <a:rPr lang="en-US" sz="1200" dirty="0">
                <a:hlinkClick r:id="rId6"/>
              </a:rPr>
              <a:t>http://fgiesen.wordpress.com/2012/03/24/half-edge-based-mesh-representations-practice</a:t>
            </a:r>
            <a:r>
              <a:rPr lang="en-US" sz="1200" dirty="0" smtClean="0">
                <a:hlinkClick r:id="rId6"/>
              </a:rPr>
              <a:t>/</a:t>
            </a:r>
            <a:r>
              <a:rPr lang="en-US" sz="1200" dirty="0" smtClean="0"/>
              <a:t> </a:t>
            </a:r>
            <a:endParaRPr lang="en-US" sz="1200" dirty="0"/>
          </a:p>
          <a:p>
            <a:pPr lvl="1"/>
            <a:r>
              <a:rPr lang="en-US" sz="1600" dirty="0" smtClean="0">
                <a:hlinkClick r:id="rId7"/>
              </a:rPr>
              <a:t>http</a:t>
            </a:r>
            <a:r>
              <a:rPr lang="en-US" sz="1600" dirty="0">
                <a:hlinkClick r:id="rId7"/>
              </a:rPr>
              <a:t>://</a:t>
            </a:r>
            <a:r>
              <a:rPr lang="en-US" sz="1600" dirty="0" smtClean="0">
                <a:hlinkClick r:id="rId7"/>
              </a:rPr>
              <a:t>people.csail.mit.edu/indyk/6.838-old/handouts/lec4.pdf</a:t>
            </a:r>
            <a:r>
              <a:rPr lang="en-US" sz="1600" dirty="0" smtClean="0"/>
              <a:t> </a:t>
            </a:r>
          </a:p>
          <a:p>
            <a:pPr marL="1031875" lvl="2" indent="-117475"/>
            <a:r>
              <a:rPr lang="en-US" sz="1200" dirty="0" smtClean="0"/>
              <a:t>Polygon triangulation</a:t>
            </a:r>
          </a:p>
        </p:txBody>
      </p:sp>
    </p:spTree>
    <p:extLst>
      <p:ext uri="{BB962C8B-B14F-4D97-AF65-F5344CB8AC3E}">
        <p14:creationId xmlns:p14="http://schemas.microsoft.com/office/powerpoint/2010/main" val="472290674"/>
      </p:ext>
    </p:extLst>
  </p:cSld>
  <p:clrMapOvr>
    <a:masterClrMapping/>
  </p:clrMapOvr>
  <mc:AlternateContent xmlns:mc="http://schemas.openxmlformats.org/markup-compatibility/2006" xmlns:p14="http://schemas.microsoft.com/office/powerpoint/2010/main">
    <mc:Choice Requires="p14">
      <p:transition spd="slow" p14:dur="2000" advTm="1210"/>
    </mc:Choice>
    <mc:Fallback xmlns="">
      <p:transition spd="slow" advTm="121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References and Resources</a:t>
            </a:r>
          </a:p>
        </p:txBody>
      </p:sp>
      <p:sp>
        <p:nvSpPr>
          <p:cNvPr id="13315" name="Content Placeholder 2"/>
          <p:cNvSpPr>
            <a:spLocks noGrp="1"/>
          </p:cNvSpPr>
          <p:nvPr>
            <p:ph sz="quarter" idx="10"/>
          </p:nvPr>
        </p:nvSpPr>
        <p:spPr/>
        <p:txBody>
          <a:bodyPr/>
          <a:lstStyle/>
          <a:p>
            <a:r>
              <a:rPr lang="en-US" sz="1600" dirty="0" smtClean="0"/>
              <a:t>References for subdivision surfaces</a:t>
            </a:r>
          </a:p>
          <a:p>
            <a:pPr lvl="1"/>
            <a:r>
              <a:rPr lang="en-US" sz="1200" dirty="0" smtClean="0"/>
              <a:t>Warren, Joe, and </a:t>
            </a:r>
            <a:r>
              <a:rPr lang="en-US" sz="1200" dirty="0" err="1" smtClean="0"/>
              <a:t>Henrik</a:t>
            </a:r>
            <a:r>
              <a:rPr lang="en-US" sz="1200" dirty="0" smtClean="0"/>
              <a:t> Weimer, Subdivision Methods for Geometric Design, Morgan Kauffman Publishers, 2002</a:t>
            </a:r>
          </a:p>
          <a:p>
            <a:pPr lvl="1"/>
            <a:r>
              <a:rPr lang="en-US" sz="1200" dirty="0" err="1" smtClean="0"/>
              <a:t>Zorin</a:t>
            </a:r>
            <a:r>
              <a:rPr lang="en-US" sz="1200" dirty="0" smtClean="0"/>
              <a:t>, Denis, et al., “Subdivision for Modeling and Animation,” SIGGRAPH </a:t>
            </a:r>
            <a:r>
              <a:rPr lang="en-US" sz="1200" dirty="0"/>
              <a:t>2000 Course Notes, </a:t>
            </a:r>
            <a:r>
              <a:rPr lang="en-US" sz="1200" dirty="0">
                <a:hlinkClick r:id="rId3"/>
              </a:rPr>
              <a:t>http://</a:t>
            </a:r>
            <a:r>
              <a:rPr lang="en-US" sz="1200" dirty="0" smtClean="0">
                <a:hlinkClick r:id="rId3"/>
              </a:rPr>
              <a:t>www.mrl.nyu.edu/publications/subdiv-course2000/coursenotes00.pdf</a:t>
            </a:r>
            <a:r>
              <a:rPr lang="en-US" sz="1200" dirty="0" smtClean="0"/>
              <a:t>, 2000</a:t>
            </a:r>
          </a:p>
          <a:p>
            <a:r>
              <a:rPr lang="en-US" sz="1800" dirty="0"/>
              <a:t>References for OpenGL tessellation</a:t>
            </a:r>
          </a:p>
          <a:p>
            <a:pPr lvl="1"/>
            <a:r>
              <a:rPr lang="en-US" sz="1400" dirty="0">
                <a:hlinkClick r:id="rId4"/>
              </a:rPr>
              <a:t>http://prideout.net/blog/?tag=tessellation</a:t>
            </a:r>
            <a:endParaRPr lang="en-US" sz="1600" dirty="0" smtClean="0"/>
          </a:p>
          <a:p>
            <a:r>
              <a:rPr lang="en-US" sz="1600" dirty="0" smtClean="0"/>
              <a:t>References for robustness issues</a:t>
            </a:r>
          </a:p>
          <a:p>
            <a:pPr lvl="1"/>
            <a:r>
              <a:rPr lang="en-US" sz="1400" dirty="0" err="1" smtClean="0"/>
              <a:t>Christer</a:t>
            </a:r>
            <a:r>
              <a:rPr lang="en-US" sz="1400" dirty="0" smtClean="0"/>
              <a:t> Ericson, </a:t>
            </a:r>
            <a:r>
              <a:rPr lang="en-US" sz="1400" i="1" dirty="0" smtClean="0"/>
              <a:t>Real-time Collision Detection</a:t>
            </a:r>
            <a:endParaRPr lang="en-US" sz="1400" dirty="0"/>
          </a:p>
          <a:p>
            <a:pPr lvl="1"/>
            <a:r>
              <a:rPr lang="en-US" sz="1400" i="1" dirty="0" smtClean="0"/>
              <a:t> </a:t>
            </a:r>
            <a:r>
              <a:rPr lang="en-US" sz="1400" dirty="0" smtClean="0"/>
              <a:t>Jonathan </a:t>
            </a:r>
            <a:r>
              <a:rPr lang="en-US" sz="1400" dirty="0" err="1" smtClean="0"/>
              <a:t>Shewchuk’s</a:t>
            </a:r>
            <a:r>
              <a:rPr lang="en-US" sz="1400" dirty="0"/>
              <a:t>, “Adaptive Precision Floating-Point Arithmetic and Fast Robust Predicates for Computational </a:t>
            </a:r>
            <a:r>
              <a:rPr lang="en-US" sz="1400" dirty="0" smtClean="0"/>
              <a:t>Geometry</a:t>
            </a:r>
            <a:r>
              <a:rPr lang="en-US" sz="1400" i="1" dirty="0" smtClean="0"/>
              <a:t>”</a:t>
            </a:r>
          </a:p>
          <a:p>
            <a:pPr lvl="1"/>
            <a:r>
              <a:rPr lang="en-US" sz="1400" i="1" dirty="0"/>
              <a:t> </a:t>
            </a:r>
            <a:r>
              <a:rPr lang="en-US" sz="1400" dirty="0"/>
              <a:t>John Hobby, “Practical Segment Intersection with Finite Precision </a:t>
            </a:r>
            <a:r>
              <a:rPr lang="en-US" sz="1400" dirty="0" smtClean="0"/>
              <a:t>Output” (snap rounding)</a:t>
            </a:r>
          </a:p>
          <a:p>
            <a:endParaRPr lang="en-US" sz="1400" dirty="0" smtClean="0"/>
          </a:p>
          <a:p>
            <a:pPr marL="457200" lvl="1" indent="0">
              <a:buNone/>
            </a:pPr>
            <a:endParaRPr lang="en-US" sz="1400" dirty="0" smtClean="0"/>
          </a:p>
          <a:p>
            <a:pPr lvl="2">
              <a:buNone/>
            </a:pPr>
            <a:endParaRPr lang="en-US" sz="1600" dirty="0"/>
          </a:p>
        </p:txBody>
      </p:sp>
    </p:spTree>
    <p:extLst>
      <p:ext uri="{BB962C8B-B14F-4D97-AF65-F5344CB8AC3E}">
        <p14:creationId xmlns:p14="http://schemas.microsoft.com/office/powerpoint/2010/main" val="1982983012"/>
      </p:ext>
    </p:extLst>
  </p:cSld>
  <p:clrMapOvr>
    <a:masterClrMapping/>
  </p:clrMapOvr>
  <mc:AlternateContent xmlns:mc="http://schemas.openxmlformats.org/markup-compatibility/2006" xmlns:p14="http://schemas.microsoft.com/office/powerpoint/2010/main">
    <mc:Choice Requires="p14">
      <p:transition spd="slow" p14:dur="2000" advTm="985"/>
    </mc:Choice>
    <mc:Fallback xmlns="">
      <p:transition spd="slow" advTm="985"/>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2114550"/>
            <a:ext cx="8077200" cy="781050"/>
          </a:xfrm>
        </p:spPr>
        <p:txBody>
          <a:bodyPr/>
          <a:lstStyle/>
          <a:p>
            <a:r>
              <a:rPr lang="en-US" dirty="0" smtClean="0"/>
              <a:t>Questions?</a:t>
            </a:r>
          </a:p>
        </p:txBody>
      </p:sp>
    </p:spTree>
    <p:extLst>
      <p:ext uri="{BB962C8B-B14F-4D97-AF65-F5344CB8AC3E}">
        <p14:creationId xmlns:p14="http://schemas.microsoft.com/office/powerpoint/2010/main" val="887134251"/>
      </p:ext>
    </p:extLst>
  </p:cSld>
  <p:clrMapOvr>
    <a:masterClrMapping/>
  </p:clrMapOvr>
  <mc:AlternateContent xmlns:mc="http://schemas.openxmlformats.org/markup-compatibility/2006" xmlns:p14="http://schemas.microsoft.com/office/powerpoint/2010/main">
    <mc:Choice Requires="p14">
      <p:transition spd="slow" p14:dur="2000" advTm="854"/>
    </mc:Choice>
    <mc:Fallback xmlns="">
      <p:transition spd="slow" advTm="854"/>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2114550"/>
            <a:ext cx="8077200" cy="781050"/>
          </a:xfrm>
        </p:spPr>
        <p:txBody>
          <a:bodyPr/>
          <a:lstStyle/>
          <a:p>
            <a:r>
              <a:rPr lang="en-US" dirty="0" smtClean="0"/>
              <a:t>Backup Slides</a:t>
            </a:r>
          </a:p>
        </p:txBody>
      </p:sp>
    </p:spTree>
    <p:extLst>
      <p:ext uri="{BB962C8B-B14F-4D97-AF65-F5344CB8AC3E}">
        <p14:creationId xmlns:p14="http://schemas.microsoft.com/office/powerpoint/2010/main" val="88713425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Manifold Topology</a:t>
            </a:r>
            <a:endParaRPr lang="en-US" dirty="0"/>
          </a:p>
        </p:txBody>
      </p:sp>
      <p:sp>
        <p:nvSpPr>
          <p:cNvPr id="3" name="Content Placeholder 2"/>
          <p:cNvSpPr>
            <a:spLocks noGrp="1"/>
          </p:cNvSpPr>
          <p:nvPr>
            <p:ph sz="quarter" idx="10"/>
          </p:nvPr>
        </p:nvSpPr>
        <p:spPr>
          <a:xfrm>
            <a:off x="533400" y="1504950"/>
            <a:ext cx="5451765" cy="2743200"/>
          </a:xfrm>
        </p:spPr>
        <p:txBody>
          <a:bodyPr/>
          <a:lstStyle/>
          <a:p>
            <a:r>
              <a:rPr lang="en-US" sz="2200" dirty="0" smtClean="0"/>
              <a:t>Each edge joins exactly two faces</a:t>
            </a:r>
          </a:p>
          <a:p>
            <a:pPr lvl="1"/>
            <a:r>
              <a:rPr lang="en-US" sz="2000" dirty="0" smtClean="0"/>
              <a:t>Model is said to be watertight</a:t>
            </a:r>
          </a:p>
          <a:p>
            <a:pPr marL="273050" indent="-273050"/>
            <a:r>
              <a:rPr lang="en-US" sz="2200" dirty="0" smtClean="0"/>
              <a:t>Open edges that join to one face are allowed</a:t>
            </a:r>
            <a:endParaRPr lang="en-US" sz="2200" dirty="0"/>
          </a:p>
          <a:p>
            <a:pPr marL="273050" indent="-273050"/>
            <a:r>
              <a:rPr lang="en-US" sz="2200" dirty="0" smtClean="0"/>
              <a:t>Modeling operation consistency rules </a:t>
            </a:r>
          </a:p>
          <a:p>
            <a:pPr lvl="1"/>
            <a:r>
              <a:rPr lang="en-US" sz="2000" dirty="0" smtClean="0"/>
              <a:t>“Invariants”</a:t>
            </a:r>
            <a:endParaRPr lang="en-US" sz="1800" dirty="0" smtClean="0"/>
          </a:p>
        </p:txBody>
      </p:sp>
      <p:grpSp>
        <p:nvGrpSpPr>
          <p:cNvPr id="7" name="Group 8"/>
          <p:cNvGrpSpPr/>
          <p:nvPr/>
        </p:nvGrpSpPr>
        <p:grpSpPr>
          <a:xfrm>
            <a:off x="5985165" y="1200150"/>
            <a:ext cx="2743200" cy="2482923"/>
            <a:chOff x="5985165" y="1200150"/>
            <a:chExt cx="2743200" cy="2482923"/>
          </a:xfrm>
        </p:grpSpPr>
        <p:grpSp>
          <p:nvGrpSpPr>
            <p:cNvPr id="9" name="Group 6"/>
            <p:cNvGrpSpPr/>
            <p:nvPr/>
          </p:nvGrpSpPr>
          <p:grpSpPr>
            <a:xfrm>
              <a:off x="5985165" y="1200150"/>
              <a:ext cx="2743200" cy="1836592"/>
              <a:chOff x="3880624" y="2720897"/>
              <a:chExt cx="1349299" cy="903365"/>
            </a:xfrm>
          </p:grpSpPr>
          <p:sp>
            <p:nvSpPr>
              <p:cNvPr id="4" name="Freeform 3"/>
              <p:cNvSpPr/>
              <p:nvPr/>
            </p:nvSpPr>
            <p:spPr bwMode="auto">
              <a:xfrm>
                <a:off x="3880624" y="2903209"/>
                <a:ext cx="914400" cy="720937"/>
              </a:xfrm>
              <a:custGeom>
                <a:avLst/>
                <a:gdLst>
                  <a:gd name="connsiteX0" fmla="*/ 479503 w 914400"/>
                  <a:gd name="connsiteY0" fmla="*/ 0 h 747131"/>
                  <a:gd name="connsiteX1" fmla="*/ 0 w 914400"/>
                  <a:gd name="connsiteY1" fmla="*/ 535258 h 747131"/>
                  <a:gd name="connsiteX2" fmla="*/ 914400 w 914400"/>
                  <a:gd name="connsiteY2" fmla="*/ 747131 h 747131"/>
                  <a:gd name="connsiteX3" fmla="*/ 479503 w 914400"/>
                  <a:gd name="connsiteY3" fmla="*/ 0 h 747131"/>
                  <a:gd name="connsiteX0" fmla="*/ 481885 w 914400"/>
                  <a:gd name="connsiteY0" fmla="*/ 0 h 720937"/>
                  <a:gd name="connsiteX1" fmla="*/ 0 w 914400"/>
                  <a:gd name="connsiteY1" fmla="*/ 509064 h 720937"/>
                  <a:gd name="connsiteX2" fmla="*/ 914400 w 914400"/>
                  <a:gd name="connsiteY2" fmla="*/ 720937 h 720937"/>
                  <a:gd name="connsiteX3" fmla="*/ 481885 w 914400"/>
                  <a:gd name="connsiteY3" fmla="*/ 0 h 720937"/>
                </a:gdLst>
                <a:ahLst/>
                <a:cxnLst>
                  <a:cxn ang="0">
                    <a:pos x="connsiteX0" y="connsiteY0"/>
                  </a:cxn>
                  <a:cxn ang="0">
                    <a:pos x="connsiteX1" y="connsiteY1"/>
                  </a:cxn>
                  <a:cxn ang="0">
                    <a:pos x="connsiteX2" y="connsiteY2"/>
                  </a:cxn>
                  <a:cxn ang="0">
                    <a:pos x="connsiteX3" y="connsiteY3"/>
                  </a:cxn>
                </a:cxnLst>
                <a:rect l="l" t="t" r="r" b="b"/>
                <a:pathLst>
                  <a:path w="914400" h="720937">
                    <a:moveTo>
                      <a:pt x="481885" y="0"/>
                    </a:moveTo>
                    <a:lnTo>
                      <a:pt x="0" y="509064"/>
                    </a:lnTo>
                    <a:lnTo>
                      <a:pt x="914400" y="720937"/>
                    </a:lnTo>
                    <a:lnTo>
                      <a:pt x="481885" y="0"/>
                    </a:lnTo>
                    <a:close/>
                  </a:path>
                </a:pathLst>
              </a:custGeom>
              <a:solidFill>
                <a:schemeClr val="accent6">
                  <a:lumMod val="40000"/>
                  <a:lumOff val="60000"/>
                </a:schemeClr>
              </a:solidFill>
              <a:ln w="0" cap="flat" cmpd="sng" algn="ctr">
                <a:solidFill>
                  <a:srgbClr val="000000"/>
                </a:solidFill>
                <a:prstDash val="solid"/>
                <a:round/>
                <a:headEnd type="none" w="med" len="med"/>
                <a:tailEnd type="none" w="med" len="med"/>
              </a:ln>
              <a:effectLst/>
            </p:spPr>
            <p:txBody>
              <a:bodyPr rtlCol="0" anchor="ctr"/>
              <a:lstStyle/>
              <a:p>
                <a:pPr algn="ctr"/>
                <a:endParaRPr lang="en-US"/>
              </a:p>
            </p:txBody>
          </p:sp>
          <p:sp>
            <p:nvSpPr>
              <p:cNvPr id="5" name="Freeform 4"/>
              <p:cNvSpPr/>
              <p:nvPr/>
            </p:nvSpPr>
            <p:spPr bwMode="auto">
              <a:xfrm>
                <a:off x="4360128" y="2899317"/>
                <a:ext cx="869795" cy="724829"/>
              </a:xfrm>
              <a:custGeom>
                <a:avLst/>
                <a:gdLst>
                  <a:gd name="connsiteX0" fmla="*/ 814039 w 814039"/>
                  <a:gd name="connsiteY0" fmla="*/ 144966 h 724829"/>
                  <a:gd name="connsiteX1" fmla="*/ 457200 w 814039"/>
                  <a:gd name="connsiteY1" fmla="*/ 724829 h 724829"/>
                  <a:gd name="connsiteX2" fmla="*/ 0 w 814039"/>
                  <a:gd name="connsiteY2" fmla="*/ 0 h 724829"/>
                  <a:gd name="connsiteX3" fmla="*/ 814039 w 814039"/>
                  <a:gd name="connsiteY3" fmla="*/ 144966 h 724829"/>
                  <a:gd name="connsiteX0" fmla="*/ 858644 w 858644"/>
                  <a:gd name="connsiteY0" fmla="*/ 278781 h 724829"/>
                  <a:gd name="connsiteX1" fmla="*/ 457200 w 858644"/>
                  <a:gd name="connsiteY1" fmla="*/ 724829 h 724829"/>
                  <a:gd name="connsiteX2" fmla="*/ 0 w 858644"/>
                  <a:gd name="connsiteY2" fmla="*/ 0 h 724829"/>
                  <a:gd name="connsiteX3" fmla="*/ 858644 w 858644"/>
                  <a:gd name="connsiteY3" fmla="*/ 278781 h 724829"/>
                  <a:gd name="connsiteX0" fmla="*/ 869795 w 869795"/>
                  <a:gd name="connsiteY0" fmla="*/ 579864 h 724829"/>
                  <a:gd name="connsiteX1" fmla="*/ 457200 w 869795"/>
                  <a:gd name="connsiteY1" fmla="*/ 724829 h 724829"/>
                  <a:gd name="connsiteX2" fmla="*/ 0 w 869795"/>
                  <a:gd name="connsiteY2" fmla="*/ 0 h 724829"/>
                  <a:gd name="connsiteX3" fmla="*/ 869795 w 869795"/>
                  <a:gd name="connsiteY3" fmla="*/ 579864 h 724829"/>
                  <a:gd name="connsiteX0" fmla="*/ 869795 w 869795"/>
                  <a:gd name="connsiteY0" fmla="*/ 579864 h 724829"/>
                  <a:gd name="connsiteX1" fmla="*/ 438150 w 869795"/>
                  <a:gd name="connsiteY1" fmla="*/ 724829 h 724829"/>
                  <a:gd name="connsiteX2" fmla="*/ 0 w 869795"/>
                  <a:gd name="connsiteY2" fmla="*/ 0 h 724829"/>
                  <a:gd name="connsiteX3" fmla="*/ 869795 w 869795"/>
                  <a:gd name="connsiteY3" fmla="*/ 579864 h 724829"/>
                </a:gdLst>
                <a:ahLst/>
                <a:cxnLst>
                  <a:cxn ang="0">
                    <a:pos x="connsiteX0" y="connsiteY0"/>
                  </a:cxn>
                  <a:cxn ang="0">
                    <a:pos x="connsiteX1" y="connsiteY1"/>
                  </a:cxn>
                  <a:cxn ang="0">
                    <a:pos x="connsiteX2" y="connsiteY2"/>
                  </a:cxn>
                  <a:cxn ang="0">
                    <a:pos x="connsiteX3" y="connsiteY3"/>
                  </a:cxn>
                </a:cxnLst>
                <a:rect l="l" t="t" r="r" b="b"/>
                <a:pathLst>
                  <a:path w="869795" h="724829">
                    <a:moveTo>
                      <a:pt x="869795" y="579864"/>
                    </a:moveTo>
                    <a:lnTo>
                      <a:pt x="438150" y="724829"/>
                    </a:lnTo>
                    <a:lnTo>
                      <a:pt x="0" y="0"/>
                    </a:lnTo>
                    <a:lnTo>
                      <a:pt x="869795" y="579864"/>
                    </a:lnTo>
                    <a:close/>
                  </a:path>
                </a:pathLst>
              </a:custGeom>
              <a:solidFill>
                <a:schemeClr val="accent6">
                  <a:lumMod val="60000"/>
                  <a:lumOff val="40000"/>
                </a:schemeClr>
              </a:solidFill>
              <a:ln w="0" cap="flat" cmpd="sng" algn="ctr">
                <a:solidFill>
                  <a:srgbClr val="000000"/>
                </a:solidFill>
                <a:prstDash val="solid"/>
                <a:round/>
                <a:headEnd type="none" w="med" len="med"/>
                <a:tailEnd type="none" w="med" len="med"/>
              </a:ln>
              <a:effectLst/>
            </p:spPr>
            <p:txBody>
              <a:bodyPr rtlCol="0" anchor="ctr"/>
              <a:lstStyle/>
              <a:p>
                <a:pPr algn="ctr"/>
                <a:endParaRPr lang="en-US"/>
              </a:p>
            </p:txBody>
          </p:sp>
          <p:sp>
            <p:nvSpPr>
              <p:cNvPr id="6" name="Freeform 5"/>
              <p:cNvSpPr/>
              <p:nvPr/>
            </p:nvSpPr>
            <p:spPr bwMode="auto">
              <a:xfrm>
                <a:off x="4364890" y="2720897"/>
                <a:ext cx="435711" cy="903365"/>
              </a:xfrm>
              <a:custGeom>
                <a:avLst/>
                <a:gdLst>
                  <a:gd name="connsiteX0" fmla="*/ 0 w 446049"/>
                  <a:gd name="connsiteY0" fmla="*/ 156117 h 880946"/>
                  <a:gd name="connsiteX1" fmla="*/ 245327 w 446049"/>
                  <a:gd name="connsiteY1" fmla="*/ 0 h 880946"/>
                  <a:gd name="connsiteX2" fmla="*/ 446049 w 446049"/>
                  <a:gd name="connsiteY2" fmla="*/ 880946 h 880946"/>
                  <a:gd name="connsiteX3" fmla="*/ 0 w 446049"/>
                  <a:gd name="connsiteY3" fmla="*/ 156117 h 880946"/>
                  <a:gd name="connsiteX0" fmla="*/ 0 w 455800"/>
                  <a:gd name="connsiteY0" fmla="*/ 169905 h 880946"/>
                  <a:gd name="connsiteX1" fmla="*/ 255078 w 455800"/>
                  <a:gd name="connsiteY1" fmla="*/ 0 h 880946"/>
                  <a:gd name="connsiteX2" fmla="*/ 455800 w 455800"/>
                  <a:gd name="connsiteY2" fmla="*/ 880946 h 880946"/>
                  <a:gd name="connsiteX3" fmla="*/ 0 w 455800"/>
                  <a:gd name="connsiteY3" fmla="*/ 169905 h 880946"/>
                  <a:gd name="connsiteX0" fmla="*/ 0 w 460676"/>
                  <a:gd name="connsiteY0" fmla="*/ 169905 h 871754"/>
                  <a:gd name="connsiteX1" fmla="*/ 255078 w 460676"/>
                  <a:gd name="connsiteY1" fmla="*/ 0 h 871754"/>
                  <a:gd name="connsiteX2" fmla="*/ 460676 w 460676"/>
                  <a:gd name="connsiteY2" fmla="*/ 871754 h 871754"/>
                  <a:gd name="connsiteX3" fmla="*/ 0 w 460676"/>
                  <a:gd name="connsiteY3" fmla="*/ 169905 h 871754"/>
                  <a:gd name="connsiteX0" fmla="*/ 0 w 446049"/>
                  <a:gd name="connsiteY0" fmla="*/ 176799 h 871754"/>
                  <a:gd name="connsiteX1" fmla="*/ 240451 w 446049"/>
                  <a:gd name="connsiteY1" fmla="*/ 0 h 871754"/>
                  <a:gd name="connsiteX2" fmla="*/ 446049 w 446049"/>
                  <a:gd name="connsiteY2" fmla="*/ 871754 h 871754"/>
                  <a:gd name="connsiteX3" fmla="*/ 0 w 446049"/>
                  <a:gd name="connsiteY3" fmla="*/ 176799 h 871754"/>
                </a:gdLst>
                <a:ahLst/>
                <a:cxnLst>
                  <a:cxn ang="0">
                    <a:pos x="connsiteX0" y="connsiteY0"/>
                  </a:cxn>
                  <a:cxn ang="0">
                    <a:pos x="connsiteX1" y="connsiteY1"/>
                  </a:cxn>
                  <a:cxn ang="0">
                    <a:pos x="connsiteX2" y="connsiteY2"/>
                  </a:cxn>
                  <a:cxn ang="0">
                    <a:pos x="connsiteX3" y="connsiteY3"/>
                  </a:cxn>
                </a:cxnLst>
                <a:rect l="l" t="t" r="r" b="b"/>
                <a:pathLst>
                  <a:path w="446049" h="871754">
                    <a:moveTo>
                      <a:pt x="0" y="176799"/>
                    </a:moveTo>
                    <a:lnTo>
                      <a:pt x="240451" y="0"/>
                    </a:lnTo>
                    <a:lnTo>
                      <a:pt x="446049" y="871754"/>
                    </a:lnTo>
                    <a:lnTo>
                      <a:pt x="0" y="176799"/>
                    </a:lnTo>
                    <a:close/>
                  </a:path>
                </a:pathLst>
              </a:custGeom>
              <a:solidFill>
                <a:schemeClr val="bg1">
                  <a:lumMod val="60000"/>
                  <a:lumOff val="40000"/>
                  <a:alpha val="45000"/>
                </a:schemeClr>
              </a:solidFill>
              <a:ln w="0" cap="flat" cmpd="sng" algn="ctr">
                <a:solidFill>
                  <a:srgbClr val="000000"/>
                </a:solidFill>
                <a:prstDash val="solid"/>
                <a:round/>
                <a:headEnd type="none" w="med" len="med"/>
                <a:tailEnd type="none" w="med" len="med"/>
              </a:ln>
              <a:effectLst/>
            </p:spPr>
            <p:txBody>
              <a:bodyPr rtlCol="0" anchor="ctr"/>
              <a:lstStyle/>
              <a:p>
                <a:pPr algn="ctr"/>
                <a:endParaRPr lang="en-US" dirty="0"/>
              </a:p>
            </p:txBody>
          </p:sp>
        </p:grpSp>
        <p:sp>
          <p:nvSpPr>
            <p:cNvPr id="8" name="TextBox 7"/>
            <p:cNvSpPr txBox="1"/>
            <p:nvPr/>
          </p:nvSpPr>
          <p:spPr>
            <a:xfrm>
              <a:off x="6482167" y="3036742"/>
              <a:ext cx="1749197" cy="646331"/>
            </a:xfrm>
            <a:prstGeom prst="rect">
              <a:avLst/>
            </a:prstGeom>
            <a:noFill/>
          </p:spPr>
          <p:txBody>
            <a:bodyPr wrap="none" rtlCol="0">
              <a:spAutoFit/>
            </a:bodyPr>
            <a:lstStyle/>
            <a:p>
              <a:pPr algn="ctr"/>
              <a:r>
                <a:rPr lang="en-US" sz="1800" dirty="0" smtClean="0">
                  <a:solidFill>
                    <a:schemeClr val="bg1"/>
                  </a:solidFill>
                </a:rPr>
                <a:t>Non-manifold</a:t>
              </a:r>
            </a:p>
            <a:p>
              <a:pPr algn="ctr"/>
              <a:r>
                <a:rPr lang="en-US" sz="1800" dirty="0" smtClean="0">
                  <a:solidFill>
                    <a:schemeClr val="bg1"/>
                  </a:solidFill>
                </a:rPr>
                <a:t>Topology</a:t>
              </a:r>
            </a:p>
          </p:txBody>
        </p:sp>
      </p:grpSp>
    </p:spTree>
    <p:extLst>
      <p:ext uri="{BB962C8B-B14F-4D97-AF65-F5344CB8AC3E}">
        <p14:creationId xmlns:p14="http://schemas.microsoft.com/office/powerpoint/2010/main" val="718360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200" dirty="0" smtClean="0">
                <a:ea typeface="ヒラギノ角ゴ Pro W3" pitchFamily="48" charset="-128"/>
                <a:cs typeface="ヒラギノ角ゴ Pro W3" pitchFamily="48" charset="-128"/>
              </a:rPr>
              <a:t>Data Structures for Editable Meshes</a:t>
            </a:r>
          </a:p>
        </p:txBody>
      </p:sp>
      <p:sp>
        <p:nvSpPr>
          <p:cNvPr id="13315" name="Content Placeholder 2"/>
          <p:cNvSpPr>
            <a:spLocks noGrp="1"/>
          </p:cNvSpPr>
          <p:nvPr>
            <p:ph sz="quarter" idx="10"/>
          </p:nvPr>
        </p:nvSpPr>
        <p:spPr/>
        <p:txBody>
          <a:bodyPr/>
          <a:lstStyle/>
          <a:p>
            <a:pPr eaLnBrk="1" hangingPunct="1"/>
            <a:r>
              <a:rPr lang="en-US" dirty="0" smtClean="0">
                <a:ea typeface="ヒラギノ角ゴ Pro W3" pitchFamily="48" charset="-128"/>
                <a:cs typeface="ヒラギノ角ゴ Pro W3" pitchFamily="48" charset="-128"/>
              </a:rPr>
              <a:t>Manifold</a:t>
            </a:r>
          </a:p>
          <a:p>
            <a:pPr lvl="1" eaLnBrk="1" hangingPunct="1"/>
            <a:r>
              <a:rPr lang="en-US" dirty="0" smtClean="0">
                <a:ea typeface="ヒラギノ角ゴ Pro W3" pitchFamily="48" charset="-128"/>
                <a:cs typeface="ヒラギノ角ゴ Pro W3" pitchFamily="48" charset="-128"/>
              </a:rPr>
              <a:t>Winged Edge (</a:t>
            </a:r>
            <a:r>
              <a:rPr lang="en-US" dirty="0" err="1" smtClean="0">
                <a:ea typeface="ヒラギノ角ゴ Pro W3" pitchFamily="48" charset="-128"/>
                <a:cs typeface="ヒラギノ角ゴ Pro W3" pitchFamily="48" charset="-128"/>
              </a:rPr>
              <a:t>Baumgart</a:t>
            </a:r>
            <a:r>
              <a:rPr lang="en-US" dirty="0" smtClean="0">
                <a:ea typeface="ヒラギノ角ゴ Pro W3" pitchFamily="48" charset="-128"/>
                <a:cs typeface="ヒラギノ角ゴ Pro W3" pitchFamily="48" charset="-128"/>
              </a:rPr>
              <a:t>, 1972)</a:t>
            </a:r>
          </a:p>
          <a:p>
            <a:pPr lvl="1" eaLnBrk="1" hangingPunct="1"/>
            <a:r>
              <a:rPr lang="en-US" dirty="0" smtClean="0">
                <a:solidFill>
                  <a:schemeClr val="bg1"/>
                </a:solidFill>
                <a:ea typeface="ヒラギノ角ゴ Pro W3" pitchFamily="48" charset="-128"/>
                <a:cs typeface="ヒラギノ角ゴ Pro W3" pitchFamily="48" charset="-128"/>
              </a:rPr>
              <a:t>Half Edge (presented here)</a:t>
            </a:r>
          </a:p>
          <a:p>
            <a:pPr lvl="1" eaLnBrk="1" hangingPunct="1"/>
            <a:r>
              <a:rPr lang="en-US" dirty="0" smtClean="0">
                <a:ea typeface="ヒラギノ角ゴ Pro W3" pitchFamily="48" charset="-128"/>
                <a:cs typeface="ヒラギノ角ゴ Pro W3" pitchFamily="48" charset="-128"/>
              </a:rPr>
              <a:t>Quad edge</a:t>
            </a:r>
          </a:p>
          <a:p>
            <a:pPr eaLnBrk="1" hangingPunct="1"/>
            <a:r>
              <a:rPr lang="en-US" dirty="0" smtClean="0">
                <a:ea typeface="ヒラギノ角ゴ Pro W3" pitchFamily="48" charset="-128"/>
                <a:cs typeface="ヒラギノ角ゴ Pro W3" pitchFamily="48" charset="-128"/>
              </a:rPr>
              <a:t>Non-manifold</a:t>
            </a:r>
          </a:p>
          <a:p>
            <a:pPr lvl="1" eaLnBrk="1" hangingPunct="1"/>
            <a:r>
              <a:rPr lang="en-US" dirty="0" smtClean="0">
                <a:ea typeface="ヒラギノ角ゴ Pro W3" pitchFamily="48" charset="-128"/>
                <a:cs typeface="ヒラギノ角ゴ Pro W3" pitchFamily="48" charset="-128"/>
              </a:rPr>
              <a:t>Radial edge</a:t>
            </a:r>
          </a:p>
          <a:p>
            <a:pPr lvl="1" eaLnBrk="1" hangingPunct="1"/>
            <a:r>
              <a:rPr lang="en-US" dirty="0" smtClean="0">
                <a:ea typeface="ヒラギノ角ゴ Pro W3" pitchFamily="48" charset="-128"/>
                <a:cs typeface="ヒラギノ角ゴ Pro W3" pitchFamily="48" charset="-128"/>
              </a:rPr>
              <a:t>Generalized non-manifold</a:t>
            </a:r>
          </a:p>
          <a:p>
            <a:pPr marL="1090613" lvl="2" indent="-176213" eaLnBrk="1" hangingPunct="1"/>
            <a:r>
              <a:rPr lang="en-US" sz="1400" dirty="0" smtClean="0">
                <a:solidFill>
                  <a:srgbClr val="002060"/>
                </a:solidFill>
                <a:ea typeface="ヒラギノ角ゴ Pro W3" pitchFamily="48" charset="-128"/>
                <a:cs typeface="ヒラギノ角ゴ Pro W3" pitchFamily="48" charset="-128"/>
              </a:rPr>
              <a:t>(some game DCC tools, CAD, …)</a:t>
            </a:r>
            <a:endParaRPr lang="en-US" dirty="0" smtClean="0">
              <a:solidFill>
                <a:srgbClr val="002060"/>
              </a:solidFill>
              <a:ea typeface="ヒラギノ角ゴ Pro W3" pitchFamily="48" charset="-128"/>
              <a:cs typeface="ヒラギノ角ゴ Pro W3" pitchFamily="48" charset="-128"/>
            </a:endParaRPr>
          </a:p>
        </p:txBody>
      </p:sp>
    </p:spTree>
    <p:custDataLst>
      <p:tags r:id="rId1"/>
    </p:custDataLst>
    <p:extLst>
      <p:ext uri="{BB962C8B-B14F-4D97-AF65-F5344CB8AC3E}">
        <p14:creationId xmlns:p14="http://schemas.microsoft.com/office/powerpoint/2010/main" val="3738498095"/>
      </p:ext>
    </p:extLst>
  </p:cSld>
  <p:clrMapOvr>
    <a:masterClrMapping/>
  </p:clrMapOvr>
  <mc:AlternateContent xmlns:mc="http://schemas.openxmlformats.org/markup-compatibility/2006" xmlns:p14="http://schemas.microsoft.com/office/powerpoint/2010/main">
    <mc:Choice Requires="p14">
      <p:transition spd="slow" p14:dur="2000" advTm="11061"/>
    </mc:Choice>
    <mc:Fallback xmlns="">
      <p:transition spd="slow" advTm="110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2114550"/>
            <a:ext cx="8077200" cy="781050"/>
          </a:xfrm>
        </p:spPr>
        <p:txBody>
          <a:bodyPr/>
          <a:lstStyle/>
          <a:p>
            <a:r>
              <a:rPr lang="en-US" dirty="0" smtClean="0"/>
              <a:t>Backup slides: half edge </a:t>
            </a:r>
            <a:r>
              <a:rPr lang="en-US" dirty="0" err="1" smtClean="0"/>
              <a:t>gotchas</a:t>
            </a:r>
            <a:endParaRPr lang="en-US" dirty="0" smtClean="0"/>
          </a:p>
        </p:txBody>
      </p:sp>
    </p:spTree>
    <p:extLst>
      <p:ext uri="{BB962C8B-B14F-4D97-AF65-F5344CB8AC3E}">
        <p14:creationId xmlns:p14="http://schemas.microsoft.com/office/powerpoint/2010/main" val="88713425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bwMode="auto">
          <a:xfrm>
            <a:off x="5591175" y="3945731"/>
            <a:ext cx="2633663" cy="759619"/>
          </a:xfrm>
          <a:custGeom>
            <a:avLst/>
            <a:gdLst>
              <a:gd name="connsiteX0" fmla="*/ 0 w 1521619"/>
              <a:gd name="connsiteY0" fmla="*/ 0 h 619125"/>
              <a:gd name="connsiteX1" fmla="*/ 150019 w 1521619"/>
              <a:gd name="connsiteY1" fmla="*/ 447675 h 619125"/>
              <a:gd name="connsiteX2" fmla="*/ 1521619 w 1521619"/>
              <a:gd name="connsiteY2" fmla="*/ 619125 h 619125"/>
              <a:gd name="connsiteX3" fmla="*/ 1326356 w 1521619"/>
              <a:gd name="connsiteY3" fmla="*/ 0 h 619125"/>
              <a:gd name="connsiteX4" fmla="*/ 0 w 1521619"/>
              <a:gd name="connsiteY4" fmla="*/ 0 h 619125"/>
              <a:gd name="connsiteX0" fmla="*/ 0 w 2633663"/>
              <a:gd name="connsiteY0" fmla="*/ 0 h 759619"/>
              <a:gd name="connsiteX1" fmla="*/ 150019 w 2633663"/>
              <a:gd name="connsiteY1" fmla="*/ 447675 h 759619"/>
              <a:gd name="connsiteX2" fmla="*/ 2633663 w 2633663"/>
              <a:gd name="connsiteY2" fmla="*/ 759619 h 759619"/>
              <a:gd name="connsiteX3" fmla="*/ 1326356 w 2633663"/>
              <a:gd name="connsiteY3" fmla="*/ 0 h 759619"/>
              <a:gd name="connsiteX4" fmla="*/ 0 w 2633663"/>
              <a:gd name="connsiteY4" fmla="*/ 0 h 759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3663" h="759619">
                <a:moveTo>
                  <a:pt x="0" y="0"/>
                </a:moveTo>
                <a:lnTo>
                  <a:pt x="150019" y="447675"/>
                </a:lnTo>
                <a:lnTo>
                  <a:pt x="2633663" y="759619"/>
                </a:lnTo>
                <a:lnTo>
                  <a:pt x="1326356" y="0"/>
                </a:lnTo>
                <a:lnTo>
                  <a:pt x="0" y="0"/>
                </a:lnTo>
                <a:close/>
              </a:path>
            </a:pathLst>
          </a:custGeom>
          <a:solidFill>
            <a:srgbClr val="FFFB61"/>
          </a:solidFill>
          <a:ln w="0" cap="flat" cmpd="sng" algn="ctr">
            <a:solidFill>
              <a:srgbClr val="000000"/>
            </a:solidFill>
            <a:prstDash val="solid"/>
            <a:round/>
            <a:headEnd type="none" w="med" len="med"/>
            <a:tailEnd type="none" w="med" len="med"/>
          </a:ln>
          <a:effectLst/>
        </p:spPr>
        <p:txBody>
          <a:bodyPr rtlCol="0" anchor="ctr"/>
          <a:lstStyle/>
          <a:p>
            <a:pPr algn="ctr"/>
            <a:endParaRPr lang="en-US"/>
          </a:p>
        </p:txBody>
      </p:sp>
      <p:sp>
        <p:nvSpPr>
          <p:cNvPr id="20" name="Freeform 19"/>
          <p:cNvSpPr/>
          <p:nvPr/>
        </p:nvSpPr>
        <p:spPr bwMode="auto">
          <a:xfrm>
            <a:off x="4167201" y="3948132"/>
            <a:ext cx="950118" cy="666750"/>
          </a:xfrm>
          <a:custGeom>
            <a:avLst/>
            <a:gdLst>
              <a:gd name="connsiteX0" fmla="*/ 369094 w 1181100"/>
              <a:gd name="connsiteY0" fmla="*/ 0 h 992981"/>
              <a:gd name="connsiteX1" fmla="*/ 0 w 1181100"/>
              <a:gd name="connsiteY1" fmla="*/ 600075 h 992981"/>
              <a:gd name="connsiteX2" fmla="*/ 681038 w 1181100"/>
              <a:gd name="connsiteY2" fmla="*/ 992981 h 992981"/>
              <a:gd name="connsiteX3" fmla="*/ 1181100 w 1181100"/>
              <a:gd name="connsiteY3" fmla="*/ 0 h 992981"/>
              <a:gd name="connsiteX4" fmla="*/ 369094 w 1181100"/>
              <a:gd name="connsiteY4" fmla="*/ 0 h 992981"/>
              <a:gd name="connsiteX0" fmla="*/ 321469 w 1133475"/>
              <a:gd name="connsiteY0" fmla="*/ 0 h 992981"/>
              <a:gd name="connsiteX1" fmla="*/ 0 w 1133475"/>
              <a:gd name="connsiteY1" fmla="*/ 57150 h 992981"/>
              <a:gd name="connsiteX2" fmla="*/ 633413 w 1133475"/>
              <a:gd name="connsiteY2" fmla="*/ 992981 h 992981"/>
              <a:gd name="connsiteX3" fmla="*/ 1133475 w 1133475"/>
              <a:gd name="connsiteY3" fmla="*/ 0 h 992981"/>
              <a:gd name="connsiteX4" fmla="*/ 321469 w 1133475"/>
              <a:gd name="connsiteY4" fmla="*/ 0 h 992981"/>
              <a:gd name="connsiteX0" fmla="*/ 321469 w 1133475"/>
              <a:gd name="connsiteY0" fmla="*/ 0 h 311944"/>
              <a:gd name="connsiteX1" fmla="*/ 0 w 1133475"/>
              <a:gd name="connsiteY1" fmla="*/ 57150 h 311944"/>
              <a:gd name="connsiteX2" fmla="*/ 19051 w 1133475"/>
              <a:gd name="connsiteY2" fmla="*/ 311944 h 311944"/>
              <a:gd name="connsiteX3" fmla="*/ 1133475 w 1133475"/>
              <a:gd name="connsiteY3" fmla="*/ 0 h 311944"/>
              <a:gd name="connsiteX4" fmla="*/ 321469 w 1133475"/>
              <a:gd name="connsiteY4" fmla="*/ 0 h 311944"/>
              <a:gd name="connsiteX0" fmla="*/ 321469 w 604838"/>
              <a:gd name="connsiteY0" fmla="*/ 0 h 723900"/>
              <a:gd name="connsiteX1" fmla="*/ 0 w 604838"/>
              <a:gd name="connsiteY1" fmla="*/ 57150 h 723900"/>
              <a:gd name="connsiteX2" fmla="*/ 19051 w 604838"/>
              <a:gd name="connsiteY2" fmla="*/ 311944 h 723900"/>
              <a:gd name="connsiteX3" fmla="*/ 604838 w 604838"/>
              <a:gd name="connsiteY3" fmla="*/ 723900 h 723900"/>
              <a:gd name="connsiteX4" fmla="*/ 321469 w 604838"/>
              <a:gd name="connsiteY4" fmla="*/ 0 h 723900"/>
              <a:gd name="connsiteX0" fmla="*/ 954881 w 954881"/>
              <a:gd name="connsiteY0" fmla="*/ 4763 h 666750"/>
              <a:gd name="connsiteX1" fmla="*/ 0 w 954881"/>
              <a:gd name="connsiteY1" fmla="*/ 0 h 666750"/>
              <a:gd name="connsiteX2" fmla="*/ 19051 w 954881"/>
              <a:gd name="connsiteY2" fmla="*/ 254794 h 666750"/>
              <a:gd name="connsiteX3" fmla="*/ 604838 w 954881"/>
              <a:gd name="connsiteY3" fmla="*/ 666750 h 666750"/>
              <a:gd name="connsiteX4" fmla="*/ 954881 w 954881"/>
              <a:gd name="connsiteY4" fmla="*/ 4763 h 666750"/>
              <a:gd name="connsiteX0" fmla="*/ 950118 w 950118"/>
              <a:gd name="connsiteY0" fmla="*/ 1 h 666750"/>
              <a:gd name="connsiteX1" fmla="*/ 0 w 950118"/>
              <a:gd name="connsiteY1" fmla="*/ 0 h 666750"/>
              <a:gd name="connsiteX2" fmla="*/ 19051 w 950118"/>
              <a:gd name="connsiteY2" fmla="*/ 254794 h 666750"/>
              <a:gd name="connsiteX3" fmla="*/ 604838 w 950118"/>
              <a:gd name="connsiteY3" fmla="*/ 666750 h 666750"/>
              <a:gd name="connsiteX4" fmla="*/ 950118 w 950118"/>
              <a:gd name="connsiteY4" fmla="*/ 1 h 666750"/>
              <a:gd name="connsiteX0" fmla="*/ 950118 w 950118"/>
              <a:gd name="connsiteY0" fmla="*/ 1 h 666750"/>
              <a:gd name="connsiteX1" fmla="*/ 0 w 950118"/>
              <a:gd name="connsiteY1" fmla="*/ 0 h 666750"/>
              <a:gd name="connsiteX2" fmla="*/ 19051 w 950118"/>
              <a:gd name="connsiteY2" fmla="*/ 259556 h 666750"/>
              <a:gd name="connsiteX3" fmla="*/ 604838 w 950118"/>
              <a:gd name="connsiteY3" fmla="*/ 666750 h 666750"/>
              <a:gd name="connsiteX4" fmla="*/ 950118 w 950118"/>
              <a:gd name="connsiteY4" fmla="*/ 1 h 666750"/>
              <a:gd name="connsiteX0" fmla="*/ 950118 w 950118"/>
              <a:gd name="connsiteY0" fmla="*/ 1 h 666750"/>
              <a:gd name="connsiteX1" fmla="*/ 0 w 950118"/>
              <a:gd name="connsiteY1" fmla="*/ 0 h 666750"/>
              <a:gd name="connsiteX2" fmla="*/ 4763 w 950118"/>
              <a:gd name="connsiteY2" fmla="*/ 269081 h 666750"/>
              <a:gd name="connsiteX3" fmla="*/ 604838 w 950118"/>
              <a:gd name="connsiteY3" fmla="*/ 666750 h 666750"/>
              <a:gd name="connsiteX4" fmla="*/ 950118 w 950118"/>
              <a:gd name="connsiteY4" fmla="*/ 1 h 666750"/>
              <a:gd name="connsiteX0" fmla="*/ 950118 w 950118"/>
              <a:gd name="connsiteY0" fmla="*/ 1 h 666750"/>
              <a:gd name="connsiteX1" fmla="*/ 0 w 950118"/>
              <a:gd name="connsiteY1" fmla="*/ 0 h 666750"/>
              <a:gd name="connsiteX2" fmla="*/ 7145 w 950118"/>
              <a:gd name="connsiteY2" fmla="*/ 259556 h 666750"/>
              <a:gd name="connsiteX3" fmla="*/ 604838 w 950118"/>
              <a:gd name="connsiteY3" fmla="*/ 666750 h 666750"/>
              <a:gd name="connsiteX4" fmla="*/ 950118 w 950118"/>
              <a:gd name="connsiteY4" fmla="*/ 1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118" h="666750">
                <a:moveTo>
                  <a:pt x="950118" y="1"/>
                </a:moveTo>
                <a:lnTo>
                  <a:pt x="0" y="0"/>
                </a:lnTo>
                <a:cubicBezTo>
                  <a:pt x="1588" y="89694"/>
                  <a:pt x="5557" y="169862"/>
                  <a:pt x="7145" y="259556"/>
                </a:cubicBezTo>
                <a:lnTo>
                  <a:pt x="604838" y="666750"/>
                </a:lnTo>
                <a:lnTo>
                  <a:pt x="950118" y="1"/>
                </a:lnTo>
                <a:close/>
              </a:path>
            </a:pathLst>
          </a:custGeom>
          <a:solidFill>
            <a:srgbClr val="FFFB61"/>
          </a:solidFill>
          <a:ln w="0" cap="flat" cmpd="sng" algn="ctr">
            <a:solidFill>
              <a:srgbClr val="000000"/>
            </a:solidFill>
            <a:prstDash val="solid"/>
            <a:round/>
            <a:headEnd type="none" w="med" len="med"/>
            <a:tailEnd type="none" w="med" len="med"/>
          </a:ln>
          <a:effectLst/>
        </p:spPr>
        <p:txBody>
          <a:bodyPr rtlCol="0" anchor="ctr"/>
          <a:lstStyle/>
          <a:p>
            <a:pPr algn="ctr"/>
            <a:endParaRPr lang="en-US"/>
          </a:p>
        </p:txBody>
      </p:sp>
      <p:sp>
        <p:nvSpPr>
          <p:cNvPr id="11" name="Freeform 10"/>
          <p:cNvSpPr/>
          <p:nvPr/>
        </p:nvSpPr>
        <p:spPr bwMode="auto">
          <a:xfrm>
            <a:off x="2686050" y="3940969"/>
            <a:ext cx="1181100" cy="992981"/>
          </a:xfrm>
          <a:custGeom>
            <a:avLst/>
            <a:gdLst>
              <a:gd name="connsiteX0" fmla="*/ 369094 w 1181100"/>
              <a:gd name="connsiteY0" fmla="*/ 0 h 992981"/>
              <a:gd name="connsiteX1" fmla="*/ 0 w 1181100"/>
              <a:gd name="connsiteY1" fmla="*/ 600075 h 992981"/>
              <a:gd name="connsiteX2" fmla="*/ 681038 w 1181100"/>
              <a:gd name="connsiteY2" fmla="*/ 992981 h 992981"/>
              <a:gd name="connsiteX3" fmla="*/ 1181100 w 1181100"/>
              <a:gd name="connsiteY3" fmla="*/ 0 h 992981"/>
              <a:gd name="connsiteX4" fmla="*/ 369094 w 1181100"/>
              <a:gd name="connsiteY4" fmla="*/ 0 h 992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992981">
                <a:moveTo>
                  <a:pt x="369094" y="0"/>
                </a:moveTo>
                <a:lnTo>
                  <a:pt x="0" y="600075"/>
                </a:lnTo>
                <a:lnTo>
                  <a:pt x="681038" y="992981"/>
                </a:lnTo>
                <a:lnTo>
                  <a:pt x="1181100" y="0"/>
                </a:lnTo>
                <a:lnTo>
                  <a:pt x="369094" y="0"/>
                </a:lnTo>
                <a:close/>
              </a:path>
            </a:pathLst>
          </a:custGeom>
          <a:solidFill>
            <a:srgbClr val="FFFB61"/>
          </a:solidFill>
          <a:ln w="0" cap="flat" cmpd="sng" algn="ctr">
            <a:solidFill>
              <a:srgbClr val="000000"/>
            </a:solidFill>
            <a:prstDash val="solid"/>
            <a:round/>
            <a:headEnd type="none" w="med" len="med"/>
            <a:tailEnd type="none" w="med" len="med"/>
          </a:ln>
          <a:effectLst/>
        </p:spPr>
        <p:txBody>
          <a:bodyPr rtlCol="0" anchor="ctr"/>
          <a:lstStyle/>
          <a:p>
            <a:pPr algn="ctr"/>
            <a:endParaRPr lang="en-US"/>
          </a:p>
        </p:txBody>
      </p:sp>
      <p:sp>
        <p:nvSpPr>
          <p:cNvPr id="13314" name="Title 1"/>
          <p:cNvSpPr>
            <a:spLocks noGrp="1"/>
          </p:cNvSpPr>
          <p:nvPr>
            <p:ph type="title"/>
          </p:nvPr>
        </p:nvSpPr>
        <p:spPr/>
        <p:txBody>
          <a:bodyPr/>
          <a:lstStyle/>
          <a:p>
            <a:pPr eaLnBrk="1" hangingPunct="1"/>
            <a:r>
              <a:rPr lang="en-US" sz="3200" dirty="0" smtClean="0">
                <a:ea typeface="ヒラギノ角ゴ Pro W3" pitchFamily="48" charset="-128"/>
                <a:cs typeface="ヒラギノ角ゴ Pro W3" pitchFamily="48" charset="-128"/>
              </a:rPr>
              <a:t>What can go wrong?</a:t>
            </a:r>
          </a:p>
        </p:txBody>
      </p:sp>
      <p:sp>
        <p:nvSpPr>
          <p:cNvPr id="13315" name="Content Placeholder 2"/>
          <p:cNvSpPr>
            <a:spLocks noGrp="1"/>
          </p:cNvSpPr>
          <p:nvPr>
            <p:ph sz="quarter" idx="10"/>
          </p:nvPr>
        </p:nvSpPr>
        <p:spPr>
          <a:xfrm>
            <a:off x="533400" y="1504950"/>
            <a:ext cx="8077200" cy="1752600"/>
          </a:xfrm>
        </p:spPr>
        <p:txBody>
          <a:bodyPr/>
          <a:lstStyle/>
          <a:p>
            <a:pPr eaLnBrk="1" hangingPunct="1"/>
            <a:r>
              <a:rPr lang="en-US" sz="2400" dirty="0" smtClean="0">
                <a:ea typeface="ヒラギノ角ゴ Pro W3" pitchFamily="48" charset="-128"/>
                <a:cs typeface="ヒラギノ角ゴ Pro W3" pitchFamily="48" charset="-128"/>
              </a:rPr>
              <a:t>Be careful when clipping concave face</a:t>
            </a:r>
          </a:p>
          <a:p>
            <a:pPr lvl="1" eaLnBrk="1" hangingPunct="1"/>
            <a:r>
              <a:rPr lang="en-US" sz="2000" dirty="0" smtClean="0">
                <a:ea typeface="ヒラギノ角ゴ Pro W3" pitchFamily="48" charset="-128"/>
                <a:cs typeface="ヒラギノ角ゴ Pro W3" pitchFamily="48" charset="-128"/>
              </a:rPr>
              <a:t>Clipping against a plane can generate multiple loops</a:t>
            </a:r>
          </a:p>
          <a:p>
            <a:pPr lvl="1" eaLnBrk="1" hangingPunct="1"/>
            <a:r>
              <a:rPr lang="en-US" sz="2000" dirty="0" smtClean="0">
                <a:ea typeface="ヒラギノ角ゴ Pro W3" pitchFamily="48" charset="-128"/>
                <a:cs typeface="ヒラギノ角ゴ Pro W3" pitchFamily="48" charset="-128"/>
              </a:rPr>
              <a:t>User marker flags to tag start and stop points</a:t>
            </a:r>
          </a:p>
          <a:p>
            <a:pPr lvl="1" eaLnBrk="1" hangingPunct="1"/>
            <a:r>
              <a:rPr lang="en-US" sz="2000" dirty="0" smtClean="0">
                <a:ea typeface="ヒラギノ角ゴ Pro W3" pitchFamily="48" charset="-128"/>
                <a:cs typeface="ヒラギノ角ゴ Pro W3" pitchFamily="48" charset="-128"/>
              </a:rPr>
              <a:t>Recursively traverse to find ears to clip</a:t>
            </a:r>
            <a:endParaRPr lang="en-US" sz="2000" dirty="0">
              <a:ea typeface="ヒラギノ角ゴ Pro W3" pitchFamily="48" charset="-128"/>
              <a:cs typeface="ヒラギノ角ゴ Pro W3" pitchFamily="48" charset="-128"/>
            </a:endParaRPr>
          </a:p>
        </p:txBody>
      </p:sp>
      <p:sp>
        <p:nvSpPr>
          <p:cNvPr id="2" name="Freeform 1"/>
          <p:cNvSpPr/>
          <p:nvPr/>
        </p:nvSpPr>
        <p:spPr bwMode="auto">
          <a:xfrm>
            <a:off x="2687444" y="3111190"/>
            <a:ext cx="5542156" cy="1817649"/>
          </a:xfrm>
          <a:custGeom>
            <a:avLst/>
            <a:gdLst>
              <a:gd name="connsiteX0" fmla="*/ 0 w 5542156"/>
              <a:gd name="connsiteY0" fmla="*/ 1427356 h 1817649"/>
              <a:gd name="connsiteX1" fmla="*/ 858644 w 5542156"/>
              <a:gd name="connsiteY1" fmla="*/ 22303 h 1817649"/>
              <a:gd name="connsiteX2" fmla="*/ 2798956 w 5542156"/>
              <a:gd name="connsiteY2" fmla="*/ 0 h 1817649"/>
              <a:gd name="connsiteX3" fmla="*/ 5542156 w 5542156"/>
              <a:gd name="connsiteY3" fmla="*/ 1594625 h 1817649"/>
              <a:gd name="connsiteX4" fmla="*/ 3055434 w 5542156"/>
              <a:gd name="connsiteY4" fmla="*/ 1282390 h 1817649"/>
              <a:gd name="connsiteX5" fmla="*/ 2854712 w 5542156"/>
              <a:gd name="connsiteY5" fmla="*/ 691376 h 1817649"/>
              <a:gd name="connsiteX6" fmla="*/ 2509024 w 5542156"/>
              <a:gd name="connsiteY6" fmla="*/ 691376 h 1817649"/>
              <a:gd name="connsiteX7" fmla="*/ 2085278 w 5542156"/>
              <a:gd name="connsiteY7" fmla="*/ 1505415 h 1817649"/>
              <a:gd name="connsiteX8" fmla="*/ 1483112 w 5542156"/>
              <a:gd name="connsiteY8" fmla="*/ 1092820 h 1817649"/>
              <a:gd name="connsiteX9" fmla="*/ 1471961 w 5542156"/>
              <a:gd name="connsiteY9" fmla="*/ 635620 h 1817649"/>
              <a:gd name="connsiteX10" fmla="*/ 1271239 w 5542156"/>
              <a:gd name="connsiteY10" fmla="*/ 635620 h 1817649"/>
              <a:gd name="connsiteX11" fmla="*/ 680224 w 5542156"/>
              <a:gd name="connsiteY11" fmla="*/ 1817649 h 1817649"/>
              <a:gd name="connsiteX12" fmla="*/ 0 w 5542156"/>
              <a:gd name="connsiteY12" fmla="*/ 1427356 h 181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42156" h="1817649">
                <a:moveTo>
                  <a:pt x="0" y="1427356"/>
                </a:moveTo>
                <a:lnTo>
                  <a:pt x="858644" y="22303"/>
                </a:lnTo>
                <a:lnTo>
                  <a:pt x="2798956" y="0"/>
                </a:lnTo>
                <a:lnTo>
                  <a:pt x="5542156" y="1594625"/>
                </a:lnTo>
                <a:lnTo>
                  <a:pt x="3055434" y="1282390"/>
                </a:lnTo>
                <a:lnTo>
                  <a:pt x="2854712" y="691376"/>
                </a:lnTo>
                <a:lnTo>
                  <a:pt x="2509024" y="691376"/>
                </a:lnTo>
                <a:lnTo>
                  <a:pt x="2085278" y="1505415"/>
                </a:lnTo>
                <a:lnTo>
                  <a:pt x="1483112" y="1092820"/>
                </a:lnTo>
                <a:lnTo>
                  <a:pt x="1471961" y="635620"/>
                </a:lnTo>
                <a:lnTo>
                  <a:pt x="1271239" y="635620"/>
                </a:lnTo>
                <a:lnTo>
                  <a:pt x="680224" y="1817649"/>
                </a:lnTo>
                <a:lnTo>
                  <a:pt x="0" y="1427356"/>
                </a:lnTo>
                <a:close/>
              </a:path>
            </a:pathLst>
          </a:custGeom>
          <a:noFill/>
          <a:ln w="15875" cap="flat" cmpd="sng" algn="ctr">
            <a:solidFill>
              <a:schemeClr val="bg1"/>
            </a:solidFill>
            <a:prstDash val="solid"/>
            <a:round/>
            <a:headEnd type="none" w="med" len="med"/>
            <a:tailEnd type="none" w="med" len="med"/>
          </a:ln>
          <a:effectLst/>
        </p:spPr>
        <p:txBody>
          <a:bodyPr rtlCol="0" anchor="ctr"/>
          <a:lstStyle/>
          <a:p>
            <a:pPr algn="ctr"/>
            <a:endParaRPr lang="en-US"/>
          </a:p>
        </p:txBody>
      </p:sp>
      <p:cxnSp>
        <p:nvCxnSpPr>
          <p:cNvPr id="9" name="Straight Connector 8"/>
          <p:cNvCxnSpPr/>
          <p:nvPr/>
        </p:nvCxnSpPr>
        <p:spPr bwMode="auto">
          <a:xfrm>
            <a:off x="2057400" y="3943350"/>
            <a:ext cx="6172200" cy="0"/>
          </a:xfrm>
          <a:prstGeom prst="line">
            <a:avLst/>
          </a:prstGeom>
          <a:solidFill>
            <a:schemeClr val="accent1"/>
          </a:solidFill>
          <a:ln w="15875" cap="flat" cmpd="sng" algn="ctr">
            <a:solidFill>
              <a:srgbClr val="FF0000"/>
            </a:solidFill>
            <a:prstDash val="solid"/>
            <a:round/>
            <a:headEnd type="none" w="med" len="med"/>
            <a:tailEnd type="none" w="med" len="med"/>
          </a:ln>
          <a:effectLst/>
        </p:spPr>
      </p:cxnSp>
      <p:sp>
        <p:nvSpPr>
          <p:cNvPr id="13" name="Oval 12"/>
          <p:cNvSpPr/>
          <p:nvPr/>
        </p:nvSpPr>
        <p:spPr bwMode="auto">
          <a:xfrm>
            <a:off x="3007529" y="3893349"/>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lang="en-US"/>
          </a:p>
        </p:txBody>
      </p:sp>
      <p:sp>
        <p:nvSpPr>
          <p:cNvPr id="14" name="Oval 13"/>
          <p:cNvSpPr/>
          <p:nvPr/>
        </p:nvSpPr>
        <p:spPr bwMode="auto">
          <a:xfrm>
            <a:off x="3814760" y="3890982"/>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lang="en-US"/>
          </a:p>
        </p:txBody>
      </p:sp>
      <p:sp>
        <p:nvSpPr>
          <p:cNvPr id="15" name="Oval 14"/>
          <p:cNvSpPr/>
          <p:nvPr/>
        </p:nvSpPr>
        <p:spPr bwMode="auto">
          <a:xfrm>
            <a:off x="4119576" y="3890996"/>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lang="en-US"/>
          </a:p>
        </p:txBody>
      </p:sp>
      <p:sp>
        <p:nvSpPr>
          <p:cNvPr id="16" name="Oval 15"/>
          <p:cNvSpPr/>
          <p:nvPr/>
        </p:nvSpPr>
        <p:spPr bwMode="auto">
          <a:xfrm>
            <a:off x="5081596" y="3891010"/>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lang="en-US"/>
          </a:p>
        </p:txBody>
      </p:sp>
      <p:sp>
        <p:nvSpPr>
          <p:cNvPr id="17" name="Oval 16"/>
          <p:cNvSpPr/>
          <p:nvPr/>
        </p:nvSpPr>
        <p:spPr bwMode="auto">
          <a:xfrm>
            <a:off x="5541163" y="3891024"/>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lang="en-US"/>
          </a:p>
        </p:txBody>
      </p:sp>
      <p:sp>
        <p:nvSpPr>
          <p:cNvPr id="18" name="Oval 17"/>
          <p:cNvSpPr/>
          <p:nvPr/>
        </p:nvSpPr>
        <p:spPr bwMode="auto">
          <a:xfrm>
            <a:off x="6862762" y="3891038"/>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lang="en-US"/>
          </a:p>
        </p:txBody>
      </p:sp>
    </p:spTree>
    <p:custDataLst>
      <p:tags r:id="rId1"/>
    </p:custDataLst>
    <p:extLst>
      <p:ext uri="{BB962C8B-B14F-4D97-AF65-F5344CB8AC3E}">
        <p14:creationId xmlns:p14="http://schemas.microsoft.com/office/powerpoint/2010/main" val="150373693"/>
      </p:ext>
    </p:extLst>
  </p:cSld>
  <p:clrMapOvr>
    <a:masterClrMapping/>
  </p:clrMapOvr>
  <mc:AlternateContent xmlns:mc="http://schemas.openxmlformats.org/markup-compatibility/2006" xmlns:p14="http://schemas.microsoft.com/office/powerpoint/2010/main">
    <mc:Choice Requires="p14">
      <p:transition spd="slow" p14:dur="2000" advTm="3665"/>
    </mc:Choice>
    <mc:Fallback xmlns="">
      <p:transition spd="slow" advTm="36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11" grpId="0" animBg="1"/>
      <p:bldP spid="2" grpId="0" animBg="1"/>
      <p:bldP spid="13" grpId="0" animBg="1"/>
      <p:bldP spid="14" grpId="0" animBg="1"/>
      <p:bldP spid="15" grpId="0" animBg="1"/>
      <p:bldP spid="16" grpId="0" animBg="1"/>
      <p:bldP spid="17" grpId="0" animBg="1"/>
      <p:bldP spid="1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5978201" y="2779789"/>
            <a:ext cx="2857804" cy="1980408"/>
            <a:chOff x="5978201" y="2779789"/>
            <a:chExt cx="2857804" cy="1980408"/>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8201" y="2779789"/>
              <a:ext cx="2857804" cy="1980408"/>
            </a:xfrm>
            <a:prstGeom prst="rect">
              <a:avLst/>
            </a:prstGeom>
          </p:spPr>
        </p:pic>
        <p:sp>
          <p:nvSpPr>
            <p:cNvPr id="11" name="Freeform 10"/>
            <p:cNvSpPr/>
            <p:nvPr/>
          </p:nvSpPr>
          <p:spPr bwMode="auto">
            <a:xfrm>
              <a:off x="6677025" y="3686175"/>
              <a:ext cx="733425" cy="971550"/>
            </a:xfrm>
            <a:custGeom>
              <a:avLst/>
              <a:gdLst>
                <a:gd name="connsiteX0" fmla="*/ 340519 w 733425"/>
                <a:gd name="connsiteY0" fmla="*/ 16669 h 971550"/>
                <a:gd name="connsiteX1" fmla="*/ 340519 w 733425"/>
                <a:gd name="connsiteY1" fmla="*/ 16669 h 971550"/>
                <a:gd name="connsiteX2" fmla="*/ 138113 w 733425"/>
                <a:gd name="connsiteY2" fmla="*/ 185738 h 971550"/>
                <a:gd name="connsiteX3" fmla="*/ 9525 w 733425"/>
                <a:gd name="connsiteY3" fmla="*/ 466725 h 971550"/>
                <a:gd name="connsiteX4" fmla="*/ 0 w 733425"/>
                <a:gd name="connsiteY4" fmla="*/ 742950 h 971550"/>
                <a:gd name="connsiteX5" fmla="*/ 107156 w 733425"/>
                <a:gd name="connsiteY5" fmla="*/ 931069 h 971550"/>
                <a:gd name="connsiteX6" fmla="*/ 280988 w 733425"/>
                <a:gd name="connsiteY6" fmla="*/ 971550 h 971550"/>
                <a:gd name="connsiteX7" fmla="*/ 469106 w 733425"/>
                <a:gd name="connsiteY7" fmla="*/ 883444 h 971550"/>
                <a:gd name="connsiteX8" fmla="*/ 623888 w 733425"/>
                <a:gd name="connsiteY8" fmla="*/ 711994 h 971550"/>
                <a:gd name="connsiteX9" fmla="*/ 714375 w 733425"/>
                <a:gd name="connsiteY9" fmla="*/ 485775 h 971550"/>
                <a:gd name="connsiteX10" fmla="*/ 733425 w 733425"/>
                <a:gd name="connsiteY10" fmla="*/ 283369 h 971550"/>
                <a:gd name="connsiteX11" fmla="*/ 673894 w 733425"/>
                <a:gd name="connsiteY11" fmla="*/ 100013 h 971550"/>
                <a:gd name="connsiteX12" fmla="*/ 528638 w 733425"/>
                <a:gd name="connsiteY12" fmla="*/ 0 h 971550"/>
                <a:gd name="connsiteX13" fmla="*/ 340519 w 733425"/>
                <a:gd name="connsiteY13" fmla="*/ 16669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3425" h="971550">
                  <a:moveTo>
                    <a:pt x="340519" y="16669"/>
                  </a:moveTo>
                  <a:lnTo>
                    <a:pt x="340519" y="16669"/>
                  </a:lnTo>
                  <a:lnTo>
                    <a:pt x="138113" y="185738"/>
                  </a:lnTo>
                  <a:lnTo>
                    <a:pt x="9525" y="466725"/>
                  </a:lnTo>
                  <a:lnTo>
                    <a:pt x="0" y="742950"/>
                  </a:lnTo>
                  <a:lnTo>
                    <a:pt x="107156" y="931069"/>
                  </a:lnTo>
                  <a:lnTo>
                    <a:pt x="280988" y="971550"/>
                  </a:lnTo>
                  <a:lnTo>
                    <a:pt x="469106" y="883444"/>
                  </a:lnTo>
                  <a:lnTo>
                    <a:pt x="623888" y="711994"/>
                  </a:lnTo>
                  <a:lnTo>
                    <a:pt x="714375" y="485775"/>
                  </a:lnTo>
                  <a:lnTo>
                    <a:pt x="733425" y="283369"/>
                  </a:lnTo>
                  <a:lnTo>
                    <a:pt x="673894" y="100013"/>
                  </a:lnTo>
                  <a:lnTo>
                    <a:pt x="528638" y="0"/>
                  </a:lnTo>
                  <a:lnTo>
                    <a:pt x="340519" y="16669"/>
                  </a:lnTo>
                  <a:close/>
                </a:path>
              </a:pathLst>
            </a:custGeom>
            <a:solidFill>
              <a:schemeClr val="tx2">
                <a:lumMod val="60000"/>
                <a:lumOff val="40000"/>
                <a:alpha val="60000"/>
              </a:schemeClr>
            </a:solidFill>
            <a:ln w="2540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13" name="Freeform 12"/>
            <p:cNvSpPr/>
            <p:nvPr/>
          </p:nvSpPr>
          <p:spPr bwMode="auto">
            <a:xfrm>
              <a:off x="8439150" y="2990850"/>
              <a:ext cx="180975" cy="497681"/>
            </a:xfrm>
            <a:custGeom>
              <a:avLst/>
              <a:gdLst>
                <a:gd name="connsiteX0" fmla="*/ 114300 w 180975"/>
                <a:gd name="connsiteY0" fmla="*/ 0 h 497681"/>
                <a:gd name="connsiteX1" fmla="*/ 61913 w 180975"/>
                <a:gd name="connsiteY1" fmla="*/ 52388 h 497681"/>
                <a:gd name="connsiteX2" fmla="*/ 21431 w 180975"/>
                <a:gd name="connsiteY2" fmla="*/ 176213 h 497681"/>
                <a:gd name="connsiteX3" fmla="*/ 0 w 180975"/>
                <a:gd name="connsiteY3" fmla="*/ 316706 h 497681"/>
                <a:gd name="connsiteX4" fmla="*/ 0 w 180975"/>
                <a:gd name="connsiteY4" fmla="*/ 435769 h 497681"/>
                <a:gd name="connsiteX5" fmla="*/ 33338 w 180975"/>
                <a:gd name="connsiteY5" fmla="*/ 495300 h 497681"/>
                <a:gd name="connsiteX6" fmla="*/ 73819 w 180975"/>
                <a:gd name="connsiteY6" fmla="*/ 497681 h 497681"/>
                <a:gd name="connsiteX7" fmla="*/ 119063 w 180975"/>
                <a:gd name="connsiteY7" fmla="*/ 428625 h 497681"/>
                <a:gd name="connsiteX8" fmla="*/ 154781 w 180975"/>
                <a:gd name="connsiteY8" fmla="*/ 323850 h 497681"/>
                <a:gd name="connsiteX9" fmla="*/ 180975 w 180975"/>
                <a:gd name="connsiteY9" fmla="*/ 195263 h 497681"/>
                <a:gd name="connsiteX10" fmla="*/ 180975 w 180975"/>
                <a:gd name="connsiteY10" fmla="*/ 83344 h 497681"/>
                <a:gd name="connsiteX11" fmla="*/ 114300 w 180975"/>
                <a:gd name="connsiteY11" fmla="*/ 0 h 497681"/>
                <a:gd name="connsiteX0" fmla="*/ 114300 w 180975"/>
                <a:gd name="connsiteY0" fmla="*/ 0 h 497681"/>
                <a:gd name="connsiteX1" fmla="*/ 61913 w 180975"/>
                <a:gd name="connsiteY1" fmla="*/ 52388 h 497681"/>
                <a:gd name="connsiteX2" fmla="*/ 21431 w 180975"/>
                <a:gd name="connsiteY2" fmla="*/ 176213 h 497681"/>
                <a:gd name="connsiteX3" fmla="*/ 0 w 180975"/>
                <a:gd name="connsiteY3" fmla="*/ 316706 h 497681"/>
                <a:gd name="connsiteX4" fmla="*/ 0 w 180975"/>
                <a:gd name="connsiteY4" fmla="*/ 435769 h 497681"/>
                <a:gd name="connsiteX5" fmla="*/ 33338 w 180975"/>
                <a:gd name="connsiteY5" fmla="*/ 495300 h 497681"/>
                <a:gd name="connsiteX6" fmla="*/ 73819 w 180975"/>
                <a:gd name="connsiteY6" fmla="*/ 497681 h 497681"/>
                <a:gd name="connsiteX7" fmla="*/ 119063 w 180975"/>
                <a:gd name="connsiteY7" fmla="*/ 428625 h 497681"/>
                <a:gd name="connsiteX8" fmla="*/ 154781 w 180975"/>
                <a:gd name="connsiteY8" fmla="*/ 323850 h 497681"/>
                <a:gd name="connsiteX9" fmla="*/ 180975 w 180975"/>
                <a:gd name="connsiteY9" fmla="*/ 195263 h 497681"/>
                <a:gd name="connsiteX10" fmla="*/ 180975 w 180975"/>
                <a:gd name="connsiteY10" fmla="*/ 83344 h 497681"/>
                <a:gd name="connsiteX11" fmla="*/ 157163 w 180975"/>
                <a:gd name="connsiteY11" fmla="*/ 14288 h 497681"/>
                <a:gd name="connsiteX12" fmla="*/ 114300 w 180975"/>
                <a:gd name="connsiteY12" fmla="*/ 0 h 4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975" h="497681">
                  <a:moveTo>
                    <a:pt x="114300" y="0"/>
                  </a:moveTo>
                  <a:lnTo>
                    <a:pt x="61913" y="52388"/>
                  </a:lnTo>
                  <a:lnTo>
                    <a:pt x="21431" y="176213"/>
                  </a:lnTo>
                  <a:lnTo>
                    <a:pt x="0" y="316706"/>
                  </a:lnTo>
                  <a:lnTo>
                    <a:pt x="0" y="435769"/>
                  </a:lnTo>
                  <a:lnTo>
                    <a:pt x="33338" y="495300"/>
                  </a:lnTo>
                  <a:lnTo>
                    <a:pt x="73819" y="497681"/>
                  </a:lnTo>
                  <a:lnTo>
                    <a:pt x="119063" y="428625"/>
                  </a:lnTo>
                  <a:lnTo>
                    <a:pt x="154781" y="323850"/>
                  </a:lnTo>
                  <a:lnTo>
                    <a:pt x="180975" y="195263"/>
                  </a:lnTo>
                  <a:lnTo>
                    <a:pt x="180975" y="83344"/>
                  </a:lnTo>
                  <a:cubicBezTo>
                    <a:pt x="168275" y="69056"/>
                    <a:pt x="169863" y="28576"/>
                    <a:pt x="157163" y="14288"/>
                  </a:cubicBezTo>
                  <a:lnTo>
                    <a:pt x="114300" y="0"/>
                  </a:lnTo>
                  <a:close/>
                </a:path>
              </a:pathLst>
            </a:custGeom>
            <a:solidFill>
              <a:schemeClr val="tx2">
                <a:lumMod val="60000"/>
                <a:lumOff val="40000"/>
                <a:alpha val="68000"/>
              </a:schemeClr>
            </a:solidFill>
            <a:ln w="25400" cap="flat" cmpd="sng" algn="ctr">
              <a:solidFill>
                <a:srgbClr val="FF0000"/>
              </a:solidFill>
              <a:prstDash val="solid"/>
              <a:round/>
              <a:headEnd type="none" w="med" len="med"/>
              <a:tailEnd type="none" w="med" len="med"/>
            </a:ln>
            <a:effectLst/>
          </p:spPr>
          <p:txBody>
            <a:bodyPr rtlCol="0" anchor="ctr"/>
            <a:lstStyle/>
            <a:p>
              <a:pPr algn="ctr"/>
              <a:endParaRPr lang="en-US"/>
            </a:p>
          </p:txBody>
        </p:sp>
      </p:grpSp>
      <p:sp>
        <p:nvSpPr>
          <p:cNvPr id="13314" name="Title 1"/>
          <p:cNvSpPr>
            <a:spLocks noGrp="1"/>
          </p:cNvSpPr>
          <p:nvPr>
            <p:ph type="title"/>
          </p:nvPr>
        </p:nvSpPr>
        <p:spPr/>
        <p:txBody>
          <a:bodyPr/>
          <a:lstStyle/>
          <a:p>
            <a:r>
              <a:rPr lang="en-US" smtClean="0"/>
              <a:t>What can go wrong?</a:t>
            </a:r>
            <a:endParaRPr lang="en-US" dirty="0" smtClean="0"/>
          </a:p>
        </p:txBody>
      </p:sp>
      <p:sp>
        <p:nvSpPr>
          <p:cNvPr id="13315" name="Content Placeholder 2"/>
          <p:cNvSpPr>
            <a:spLocks noGrp="1"/>
          </p:cNvSpPr>
          <p:nvPr>
            <p:ph sz="quarter" idx="10"/>
          </p:nvPr>
        </p:nvSpPr>
        <p:spPr>
          <a:xfrm>
            <a:off x="228600" y="1504950"/>
            <a:ext cx="8077200" cy="2743200"/>
          </a:xfrm>
        </p:spPr>
        <p:txBody>
          <a:bodyPr/>
          <a:lstStyle/>
          <a:p>
            <a:r>
              <a:rPr lang="en-US" sz="2400" dirty="0" smtClean="0"/>
              <a:t>Some scenarios produce multiple loops</a:t>
            </a:r>
          </a:p>
          <a:p>
            <a:pPr lvl="1"/>
            <a:r>
              <a:rPr lang="en-US" sz="2000" dirty="0" smtClean="0"/>
              <a:t>Holes in a face</a:t>
            </a:r>
          </a:p>
          <a:p>
            <a:pPr lvl="1"/>
            <a:r>
              <a:rPr lang="en-US" sz="2000" dirty="0" smtClean="0"/>
              <a:t>Requires additional triangulation logic</a:t>
            </a:r>
          </a:p>
          <a:p>
            <a:pPr lvl="1"/>
            <a:r>
              <a:rPr lang="en-US" sz="2000" dirty="0" smtClean="0"/>
              <a:t>Nested loops: auxiliary edge to convert to</a:t>
            </a:r>
            <a:br>
              <a:rPr lang="en-US" sz="2000" dirty="0" smtClean="0"/>
            </a:br>
            <a:r>
              <a:rPr lang="en-US" sz="2000" dirty="0" smtClean="0"/>
              <a:t>simple polygon</a:t>
            </a:r>
          </a:p>
          <a:p>
            <a:pPr lvl="1"/>
            <a:r>
              <a:rPr lang="en-US" sz="2000" dirty="0" smtClean="0"/>
              <a:t>Multiple un-nested loops: locate and</a:t>
            </a:r>
            <a:br>
              <a:rPr lang="en-US" sz="2000" dirty="0" smtClean="0"/>
            </a:br>
            <a:r>
              <a:rPr lang="en-US" sz="2000" dirty="0" smtClean="0"/>
              <a:t>triangulate each loop separately</a:t>
            </a:r>
          </a:p>
          <a:p>
            <a:pPr lvl="2"/>
            <a:endParaRPr lang="en-US" sz="1800" dirty="0" smtClean="0"/>
          </a:p>
        </p:txBody>
      </p:sp>
      <p:grpSp>
        <p:nvGrpSpPr>
          <p:cNvPr id="3" name="Group 3"/>
          <p:cNvGrpSpPr/>
          <p:nvPr/>
        </p:nvGrpSpPr>
        <p:grpSpPr>
          <a:xfrm>
            <a:off x="7339362" y="1200150"/>
            <a:ext cx="1347438" cy="1344910"/>
            <a:chOff x="6882162" y="971550"/>
            <a:chExt cx="2033238" cy="2029424"/>
          </a:xfrm>
        </p:grpSpPr>
        <p:sp>
          <p:nvSpPr>
            <p:cNvPr id="5" name="Oval 4"/>
            <p:cNvSpPr/>
            <p:nvPr/>
          </p:nvSpPr>
          <p:spPr bwMode="auto">
            <a:xfrm>
              <a:off x="6984381" y="1071862"/>
              <a:ext cx="1828800" cy="1828800"/>
            </a:xfrm>
            <a:prstGeom prst="ellipse">
              <a:avLst/>
            </a:prstGeom>
            <a:solidFill>
              <a:schemeClr val="tx2">
                <a:lumMod val="60000"/>
                <a:lumOff val="40000"/>
              </a:schemeClr>
            </a:solidFill>
            <a:ln w="19050" cap="flat" cmpd="sng" algn="ctr">
              <a:solidFill>
                <a:schemeClr val="bg1">
                  <a:lumMod val="75000"/>
                </a:schemeClr>
              </a:solidFill>
              <a:prstDash val="solid"/>
              <a:round/>
              <a:headEnd type="none" w="med" len="med"/>
              <a:tailEnd type="none" w="med" len="med"/>
            </a:ln>
            <a:effectLst/>
          </p:spPr>
          <p:txBody>
            <a:bodyPr rtlCol="0" anchor="ctr"/>
            <a:lstStyle/>
            <a:p>
              <a:pPr algn="ctr"/>
              <a:endParaRPr lang="en-US"/>
            </a:p>
          </p:txBody>
        </p:sp>
        <p:sp>
          <p:nvSpPr>
            <p:cNvPr id="6" name="Oval 5"/>
            <p:cNvSpPr/>
            <p:nvPr/>
          </p:nvSpPr>
          <p:spPr bwMode="auto">
            <a:xfrm>
              <a:off x="7289181" y="1376662"/>
              <a:ext cx="1219200" cy="1219200"/>
            </a:xfrm>
            <a:prstGeom prst="ellipse">
              <a:avLst/>
            </a:prstGeom>
            <a:solidFill>
              <a:schemeClr val="tx1"/>
            </a:solidFill>
            <a:ln w="19050" cap="flat" cmpd="sng" algn="ctr">
              <a:solidFill>
                <a:schemeClr val="bg1">
                  <a:lumMod val="75000"/>
                </a:schemeClr>
              </a:solidFill>
              <a:prstDash val="solid"/>
              <a:round/>
              <a:headEnd type="none" w="med" len="med"/>
              <a:tailEnd type="none" w="med" len="med"/>
            </a:ln>
            <a:effectLst/>
          </p:spPr>
          <p:txBody>
            <a:bodyPr rtlCol="0" anchor="ctr"/>
            <a:lstStyle/>
            <a:p>
              <a:pPr algn="ctr"/>
              <a:endParaRPr lang="en-US"/>
            </a:p>
          </p:txBody>
        </p:sp>
        <p:sp>
          <p:nvSpPr>
            <p:cNvPr id="7" name="Arc 6"/>
            <p:cNvSpPr/>
            <p:nvPr/>
          </p:nvSpPr>
          <p:spPr bwMode="auto">
            <a:xfrm>
              <a:off x="7383037" y="1471485"/>
              <a:ext cx="1031489" cy="1029555"/>
            </a:xfrm>
            <a:prstGeom prst="arc">
              <a:avLst>
                <a:gd name="adj1" fmla="val 16200000"/>
                <a:gd name="adj2" fmla="val 67150"/>
              </a:avLst>
            </a:prstGeom>
            <a:noFill/>
            <a:ln w="0" cap="flat" cmpd="sng" algn="ctr">
              <a:solidFill>
                <a:schemeClr val="bg1"/>
              </a:solidFill>
              <a:prstDash val="solid"/>
              <a:round/>
              <a:headEnd type="none" w="med" len="med"/>
              <a:tailEnd type="arrow" w="med" len="med"/>
            </a:ln>
            <a:effectLst/>
          </p:spPr>
          <p:txBody>
            <a:bodyPr rtlCol="0" anchor="ctr"/>
            <a:lstStyle/>
            <a:p>
              <a:pPr algn="ctr"/>
              <a:endParaRPr lang="en-US"/>
            </a:p>
          </p:txBody>
        </p:sp>
        <p:sp>
          <p:nvSpPr>
            <p:cNvPr id="8" name="Arc 7"/>
            <p:cNvSpPr/>
            <p:nvPr/>
          </p:nvSpPr>
          <p:spPr bwMode="auto">
            <a:xfrm>
              <a:off x="6882162" y="971550"/>
              <a:ext cx="2033238" cy="2029424"/>
            </a:xfrm>
            <a:prstGeom prst="arc">
              <a:avLst>
                <a:gd name="adj1" fmla="val 16200000"/>
                <a:gd name="adj2" fmla="val 67150"/>
              </a:avLst>
            </a:prstGeom>
            <a:noFill/>
            <a:ln w="0" cap="flat" cmpd="sng" algn="ctr">
              <a:solidFill>
                <a:schemeClr val="bg1"/>
              </a:solidFill>
              <a:prstDash val="solid"/>
              <a:round/>
              <a:headEnd type="arrow" w="med" len="med"/>
              <a:tailEnd type="none" w="med" len="med"/>
            </a:ln>
            <a:effectLst/>
          </p:spPr>
          <p:txBody>
            <a:bodyPr rtlCol="0" anchor="ctr"/>
            <a:lstStyle/>
            <a:p>
              <a:pPr algn="ctr"/>
              <a:endParaRPr lang="en-US"/>
            </a:p>
          </p:txBody>
        </p:sp>
      </p:grpSp>
      <p:sp>
        <p:nvSpPr>
          <p:cNvPr id="15" name="TextBox 14"/>
          <p:cNvSpPr txBox="1"/>
          <p:nvPr/>
        </p:nvSpPr>
        <p:spPr>
          <a:xfrm>
            <a:off x="0" y="4778573"/>
            <a:ext cx="5904116" cy="307777"/>
          </a:xfrm>
          <a:prstGeom prst="rect">
            <a:avLst/>
          </a:prstGeom>
          <a:noFill/>
        </p:spPr>
        <p:txBody>
          <a:bodyPr wrap="none" rtlCol="0">
            <a:spAutoFit/>
          </a:bodyPr>
          <a:lstStyle/>
          <a:p>
            <a:r>
              <a:rPr lang="en-US" sz="1400" dirty="0" smtClean="0">
                <a:solidFill>
                  <a:schemeClr val="bg1"/>
                </a:solidFill>
              </a:rPr>
              <a:t>*See speaker notes below slide for an important consideration!</a:t>
            </a:r>
          </a:p>
        </p:txBody>
      </p:sp>
    </p:spTree>
    <p:extLst>
      <p:ext uri="{BB962C8B-B14F-4D97-AF65-F5344CB8AC3E}">
        <p14:creationId xmlns:p14="http://schemas.microsoft.com/office/powerpoint/2010/main" val="279173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2114550"/>
            <a:ext cx="8077200" cy="781050"/>
          </a:xfrm>
        </p:spPr>
        <p:txBody>
          <a:bodyPr/>
          <a:lstStyle/>
          <a:p>
            <a:r>
              <a:rPr lang="en-US" dirty="0" smtClean="0"/>
              <a:t>Backup slides: robustness issues</a:t>
            </a:r>
          </a:p>
        </p:txBody>
      </p:sp>
    </p:spTree>
    <p:extLst>
      <p:ext uri="{BB962C8B-B14F-4D97-AF65-F5344CB8AC3E}">
        <p14:creationId xmlns:p14="http://schemas.microsoft.com/office/powerpoint/2010/main" val="88713425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2286000" y="1428750"/>
            <a:ext cx="4779264" cy="3200400"/>
            <a:chOff x="914400" y="857250"/>
            <a:chExt cx="7467600" cy="4000500"/>
          </a:xfrm>
        </p:grpSpPr>
        <p:sp>
          <p:nvSpPr>
            <p:cNvPr id="128054" name="Line 54"/>
            <p:cNvSpPr>
              <a:spLocks noChangeShapeType="1"/>
            </p:cNvSpPr>
            <p:nvPr/>
          </p:nvSpPr>
          <p:spPr bwMode="auto">
            <a:xfrm flipV="1">
              <a:off x="9144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60" name="Line 60"/>
            <p:cNvSpPr>
              <a:spLocks noChangeShapeType="1"/>
            </p:cNvSpPr>
            <p:nvPr/>
          </p:nvSpPr>
          <p:spPr bwMode="auto">
            <a:xfrm>
              <a:off x="914400" y="857250"/>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68" name="Line 68"/>
            <p:cNvSpPr>
              <a:spLocks noChangeShapeType="1"/>
            </p:cNvSpPr>
            <p:nvPr/>
          </p:nvSpPr>
          <p:spPr bwMode="auto">
            <a:xfrm>
              <a:off x="914400" y="1678781"/>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69" name="Line 69"/>
            <p:cNvSpPr>
              <a:spLocks noChangeShapeType="1"/>
            </p:cNvSpPr>
            <p:nvPr/>
          </p:nvSpPr>
          <p:spPr bwMode="auto">
            <a:xfrm>
              <a:off x="914400" y="2489597"/>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70" name="Line 70"/>
            <p:cNvSpPr>
              <a:spLocks noChangeShapeType="1"/>
            </p:cNvSpPr>
            <p:nvPr/>
          </p:nvSpPr>
          <p:spPr bwMode="auto">
            <a:xfrm>
              <a:off x="914400" y="3278981"/>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71" name="Line 71"/>
            <p:cNvSpPr>
              <a:spLocks noChangeShapeType="1"/>
            </p:cNvSpPr>
            <p:nvPr/>
          </p:nvSpPr>
          <p:spPr bwMode="auto">
            <a:xfrm>
              <a:off x="914400" y="4068366"/>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72" name="Line 72"/>
            <p:cNvSpPr>
              <a:spLocks noChangeShapeType="1"/>
            </p:cNvSpPr>
            <p:nvPr/>
          </p:nvSpPr>
          <p:spPr bwMode="auto">
            <a:xfrm>
              <a:off x="914400" y="4857750"/>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73" name="Line 73"/>
            <p:cNvSpPr>
              <a:spLocks noChangeShapeType="1"/>
            </p:cNvSpPr>
            <p:nvPr/>
          </p:nvSpPr>
          <p:spPr bwMode="auto">
            <a:xfrm flipV="1">
              <a:off x="19812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74" name="Line 74"/>
            <p:cNvSpPr>
              <a:spLocks noChangeShapeType="1"/>
            </p:cNvSpPr>
            <p:nvPr/>
          </p:nvSpPr>
          <p:spPr bwMode="auto">
            <a:xfrm flipV="1">
              <a:off x="30480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75" name="Line 75"/>
            <p:cNvSpPr>
              <a:spLocks noChangeShapeType="1"/>
            </p:cNvSpPr>
            <p:nvPr/>
          </p:nvSpPr>
          <p:spPr bwMode="auto">
            <a:xfrm flipV="1">
              <a:off x="41148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76" name="Line 76"/>
            <p:cNvSpPr>
              <a:spLocks noChangeShapeType="1"/>
            </p:cNvSpPr>
            <p:nvPr/>
          </p:nvSpPr>
          <p:spPr bwMode="auto">
            <a:xfrm flipV="1">
              <a:off x="51816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77" name="Line 77"/>
            <p:cNvSpPr>
              <a:spLocks noChangeShapeType="1"/>
            </p:cNvSpPr>
            <p:nvPr/>
          </p:nvSpPr>
          <p:spPr bwMode="auto">
            <a:xfrm flipV="1">
              <a:off x="62484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78" name="Line 78"/>
            <p:cNvSpPr>
              <a:spLocks noChangeShapeType="1"/>
            </p:cNvSpPr>
            <p:nvPr/>
          </p:nvSpPr>
          <p:spPr bwMode="auto">
            <a:xfrm flipV="1">
              <a:off x="73152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79" name="Line 79"/>
            <p:cNvSpPr>
              <a:spLocks noChangeShapeType="1"/>
            </p:cNvSpPr>
            <p:nvPr/>
          </p:nvSpPr>
          <p:spPr bwMode="auto">
            <a:xfrm flipV="1">
              <a:off x="83820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27" name="Freeform 27"/>
            <p:cNvSpPr>
              <a:spLocks/>
            </p:cNvSpPr>
            <p:nvPr/>
          </p:nvSpPr>
          <p:spPr bwMode="auto">
            <a:xfrm>
              <a:off x="1995489" y="1665685"/>
              <a:ext cx="5348287" cy="1616869"/>
            </a:xfrm>
            <a:custGeom>
              <a:avLst/>
              <a:gdLst>
                <a:gd name="T0" fmla="*/ 0 w 3369"/>
                <a:gd name="T1" fmla="*/ 1358 h 1358"/>
                <a:gd name="T2" fmla="*/ 3360 w 3369"/>
                <a:gd name="T3" fmla="*/ 0 h 1358"/>
                <a:gd name="T4" fmla="*/ 3369 w 3369"/>
                <a:gd name="T5" fmla="*/ 695 h 1358"/>
                <a:gd name="T6" fmla="*/ 0 w 3369"/>
                <a:gd name="T7" fmla="*/ 1358 h 1358"/>
              </a:gdLst>
              <a:ahLst/>
              <a:cxnLst>
                <a:cxn ang="0">
                  <a:pos x="T0" y="T1"/>
                </a:cxn>
                <a:cxn ang="0">
                  <a:pos x="T2" y="T3"/>
                </a:cxn>
                <a:cxn ang="0">
                  <a:pos x="T4" y="T5"/>
                </a:cxn>
                <a:cxn ang="0">
                  <a:pos x="T6" y="T7"/>
                </a:cxn>
              </a:cxnLst>
              <a:rect l="0" t="0" r="r" b="b"/>
              <a:pathLst>
                <a:path w="3369" h="1358">
                  <a:moveTo>
                    <a:pt x="0" y="1358"/>
                  </a:moveTo>
                  <a:lnTo>
                    <a:pt x="3360" y="0"/>
                  </a:lnTo>
                  <a:lnTo>
                    <a:pt x="3369" y="695"/>
                  </a:lnTo>
                  <a:lnTo>
                    <a:pt x="0" y="1358"/>
                  </a:lnTo>
                  <a:close/>
                </a:path>
              </a:pathLst>
            </a:custGeom>
            <a:solidFill>
              <a:schemeClr val="accent2">
                <a:lumMod val="20000"/>
                <a:lumOff val="80000"/>
              </a:schemeClr>
            </a:solidFill>
            <a:ln w="25400">
              <a:solidFill>
                <a:srgbClr val="000000"/>
              </a:solidFill>
              <a:round/>
              <a:headEnd/>
              <a:tailEnd/>
            </a:ln>
            <a:effectLst/>
          </p:spPr>
          <p:txBody>
            <a:bodyPr/>
            <a:lstStyle/>
            <a:p>
              <a:endParaRPr lang="en-US"/>
            </a:p>
          </p:txBody>
        </p:sp>
        <p:sp>
          <p:nvSpPr>
            <p:cNvPr id="128082" name="Freeform 82"/>
            <p:cNvSpPr>
              <a:spLocks/>
            </p:cNvSpPr>
            <p:nvPr/>
          </p:nvSpPr>
          <p:spPr bwMode="auto">
            <a:xfrm>
              <a:off x="914400" y="867966"/>
              <a:ext cx="5334000" cy="2400300"/>
            </a:xfrm>
            <a:custGeom>
              <a:avLst/>
              <a:gdLst>
                <a:gd name="T0" fmla="*/ 0 w 3360"/>
                <a:gd name="T1" fmla="*/ 2016 h 2016"/>
                <a:gd name="T2" fmla="*/ 3360 w 3360"/>
                <a:gd name="T3" fmla="*/ 1344 h 2016"/>
                <a:gd name="T4" fmla="*/ 1344 w 3360"/>
                <a:gd name="T5" fmla="*/ 0 h 2016"/>
                <a:gd name="T6" fmla="*/ 0 w 3360"/>
                <a:gd name="T7" fmla="*/ 2016 h 2016"/>
              </a:gdLst>
              <a:ahLst/>
              <a:cxnLst>
                <a:cxn ang="0">
                  <a:pos x="T0" y="T1"/>
                </a:cxn>
                <a:cxn ang="0">
                  <a:pos x="T2" y="T3"/>
                </a:cxn>
                <a:cxn ang="0">
                  <a:pos x="T4" y="T5"/>
                </a:cxn>
                <a:cxn ang="0">
                  <a:pos x="T6" y="T7"/>
                </a:cxn>
              </a:cxnLst>
              <a:rect l="0" t="0" r="r" b="b"/>
              <a:pathLst>
                <a:path w="3360" h="2016">
                  <a:moveTo>
                    <a:pt x="0" y="2016"/>
                  </a:moveTo>
                  <a:lnTo>
                    <a:pt x="3360" y="1344"/>
                  </a:lnTo>
                  <a:lnTo>
                    <a:pt x="1344" y="0"/>
                  </a:lnTo>
                  <a:lnTo>
                    <a:pt x="0" y="2016"/>
                  </a:lnTo>
                  <a:close/>
                </a:path>
              </a:pathLst>
            </a:custGeom>
            <a:solidFill>
              <a:srgbClr val="FFFFCC">
                <a:alpha val="25000"/>
              </a:srgbClr>
            </a:solidFill>
            <a:ln w="254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 name="Rectangle 2"/>
          <p:cNvSpPr txBox="1">
            <a:spLocks noChangeArrowheads="1"/>
          </p:cNvSpPr>
          <p:nvPr/>
        </p:nvSpPr>
        <p:spPr>
          <a:xfrm>
            <a:off x="457200" y="514350"/>
            <a:ext cx="8143875" cy="934641"/>
          </a:xfrm>
          <a:prstGeom prst="rect">
            <a:avLst/>
          </a:prstGeom>
        </p:spPr>
        <p:txBody>
          <a:bodyPr/>
          <a:lstStyle>
            <a:lvl1pPr algn="l" rtl="0" eaLnBrk="0" fontAlgn="base" hangingPunct="0">
              <a:spcBef>
                <a:spcPct val="0"/>
              </a:spcBef>
              <a:spcAft>
                <a:spcPct val="0"/>
              </a:spcAft>
              <a:defRPr sz="3600">
                <a:solidFill>
                  <a:srgbClr val="000000"/>
                </a:solidFill>
                <a:latin typeface="+mj-lt"/>
                <a:ea typeface="ヒラギノ角ゴ Pro W3" pitchFamily="80" charset="-128"/>
                <a:cs typeface="ヒラギノ角ゴ Pro W3" pitchFamily="80" charset="-128"/>
              </a:defRPr>
            </a:lvl1pPr>
            <a:lvl2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2pPr>
            <a:lvl3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3pPr>
            <a:lvl4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4pPr>
            <a:lvl5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5pPr>
            <a:lvl6pPr marL="457200" algn="l" rtl="0" fontAlgn="base">
              <a:spcBef>
                <a:spcPct val="0"/>
              </a:spcBef>
              <a:spcAft>
                <a:spcPct val="0"/>
              </a:spcAft>
              <a:defRPr sz="4000">
                <a:solidFill>
                  <a:srgbClr val="000000"/>
                </a:solidFill>
                <a:latin typeface="Verdana" pitchFamily="45" charset="0"/>
              </a:defRPr>
            </a:lvl6pPr>
            <a:lvl7pPr marL="914400" algn="l" rtl="0" fontAlgn="base">
              <a:spcBef>
                <a:spcPct val="0"/>
              </a:spcBef>
              <a:spcAft>
                <a:spcPct val="0"/>
              </a:spcAft>
              <a:defRPr sz="4000">
                <a:solidFill>
                  <a:srgbClr val="000000"/>
                </a:solidFill>
                <a:latin typeface="Verdana" pitchFamily="45" charset="0"/>
              </a:defRPr>
            </a:lvl7pPr>
            <a:lvl8pPr marL="1371600" algn="l" rtl="0" fontAlgn="base">
              <a:spcBef>
                <a:spcPct val="0"/>
              </a:spcBef>
              <a:spcAft>
                <a:spcPct val="0"/>
              </a:spcAft>
              <a:defRPr sz="4000">
                <a:solidFill>
                  <a:srgbClr val="000000"/>
                </a:solidFill>
                <a:latin typeface="Verdana" pitchFamily="45" charset="0"/>
              </a:defRPr>
            </a:lvl8pPr>
            <a:lvl9pPr marL="1828800" algn="l" rtl="0" fontAlgn="base">
              <a:spcBef>
                <a:spcPct val="0"/>
              </a:spcBef>
              <a:spcAft>
                <a:spcPct val="0"/>
              </a:spcAft>
              <a:defRPr sz="4000">
                <a:solidFill>
                  <a:srgbClr val="000000"/>
                </a:solidFill>
                <a:latin typeface="Verdana" pitchFamily="45" charset="0"/>
              </a:defRPr>
            </a:lvl9pPr>
          </a:lstStyle>
          <a:p>
            <a:r>
              <a:rPr lang="en-US" sz="3200" dirty="0" smtClean="0"/>
              <a:t>Orientation Inversion</a:t>
            </a:r>
            <a:endParaRPr lang="en-US" sz="3200" dirty="0"/>
          </a:p>
        </p:txBody>
      </p:sp>
    </p:spTree>
    <p:extLst>
      <p:ext uri="{BB962C8B-B14F-4D97-AF65-F5344CB8AC3E}">
        <p14:creationId xmlns:p14="http://schemas.microsoft.com/office/powerpoint/2010/main" val="8523985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2286000" y="1428750"/>
            <a:ext cx="4779264" cy="3200400"/>
            <a:chOff x="914400" y="857250"/>
            <a:chExt cx="7467600" cy="4000500"/>
          </a:xfrm>
        </p:grpSpPr>
        <p:sp>
          <p:nvSpPr>
            <p:cNvPr id="140291" name="Line 3"/>
            <p:cNvSpPr>
              <a:spLocks noChangeShapeType="1"/>
            </p:cNvSpPr>
            <p:nvPr/>
          </p:nvSpPr>
          <p:spPr bwMode="auto">
            <a:xfrm flipV="1">
              <a:off x="9144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2" name="Line 4"/>
            <p:cNvSpPr>
              <a:spLocks noChangeShapeType="1"/>
            </p:cNvSpPr>
            <p:nvPr/>
          </p:nvSpPr>
          <p:spPr bwMode="auto">
            <a:xfrm>
              <a:off x="914400" y="857250"/>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3" name="Line 5"/>
            <p:cNvSpPr>
              <a:spLocks noChangeShapeType="1"/>
            </p:cNvSpPr>
            <p:nvPr/>
          </p:nvSpPr>
          <p:spPr bwMode="auto">
            <a:xfrm>
              <a:off x="914400" y="1678781"/>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4" name="Line 6"/>
            <p:cNvSpPr>
              <a:spLocks noChangeShapeType="1"/>
            </p:cNvSpPr>
            <p:nvPr/>
          </p:nvSpPr>
          <p:spPr bwMode="auto">
            <a:xfrm>
              <a:off x="914400" y="2489597"/>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5" name="Line 7"/>
            <p:cNvSpPr>
              <a:spLocks noChangeShapeType="1"/>
            </p:cNvSpPr>
            <p:nvPr/>
          </p:nvSpPr>
          <p:spPr bwMode="auto">
            <a:xfrm>
              <a:off x="914400" y="3278981"/>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6" name="Line 8"/>
            <p:cNvSpPr>
              <a:spLocks noChangeShapeType="1"/>
            </p:cNvSpPr>
            <p:nvPr/>
          </p:nvSpPr>
          <p:spPr bwMode="auto">
            <a:xfrm>
              <a:off x="914400" y="4068366"/>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7" name="Line 9"/>
            <p:cNvSpPr>
              <a:spLocks noChangeShapeType="1"/>
            </p:cNvSpPr>
            <p:nvPr/>
          </p:nvSpPr>
          <p:spPr bwMode="auto">
            <a:xfrm>
              <a:off x="914400" y="4857750"/>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8" name="Line 10"/>
            <p:cNvSpPr>
              <a:spLocks noChangeShapeType="1"/>
            </p:cNvSpPr>
            <p:nvPr/>
          </p:nvSpPr>
          <p:spPr bwMode="auto">
            <a:xfrm flipV="1">
              <a:off x="19812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299" name="Line 11"/>
            <p:cNvSpPr>
              <a:spLocks noChangeShapeType="1"/>
            </p:cNvSpPr>
            <p:nvPr/>
          </p:nvSpPr>
          <p:spPr bwMode="auto">
            <a:xfrm flipV="1">
              <a:off x="30480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0" name="Line 12"/>
            <p:cNvSpPr>
              <a:spLocks noChangeShapeType="1"/>
            </p:cNvSpPr>
            <p:nvPr/>
          </p:nvSpPr>
          <p:spPr bwMode="auto">
            <a:xfrm flipV="1">
              <a:off x="41148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1" name="Line 13"/>
            <p:cNvSpPr>
              <a:spLocks noChangeShapeType="1"/>
            </p:cNvSpPr>
            <p:nvPr/>
          </p:nvSpPr>
          <p:spPr bwMode="auto">
            <a:xfrm flipV="1">
              <a:off x="51816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2" name="Line 14"/>
            <p:cNvSpPr>
              <a:spLocks noChangeShapeType="1"/>
            </p:cNvSpPr>
            <p:nvPr/>
          </p:nvSpPr>
          <p:spPr bwMode="auto">
            <a:xfrm flipV="1">
              <a:off x="62484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3" name="Line 15"/>
            <p:cNvSpPr>
              <a:spLocks noChangeShapeType="1"/>
            </p:cNvSpPr>
            <p:nvPr/>
          </p:nvSpPr>
          <p:spPr bwMode="auto">
            <a:xfrm flipV="1">
              <a:off x="73152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4" name="Line 16"/>
            <p:cNvSpPr>
              <a:spLocks noChangeShapeType="1"/>
            </p:cNvSpPr>
            <p:nvPr/>
          </p:nvSpPr>
          <p:spPr bwMode="auto">
            <a:xfrm flipV="1">
              <a:off x="83820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05" name="Freeform 17"/>
            <p:cNvSpPr>
              <a:spLocks/>
            </p:cNvSpPr>
            <p:nvPr/>
          </p:nvSpPr>
          <p:spPr bwMode="auto">
            <a:xfrm>
              <a:off x="1995489" y="1665685"/>
              <a:ext cx="5348287" cy="1616869"/>
            </a:xfrm>
            <a:custGeom>
              <a:avLst/>
              <a:gdLst>
                <a:gd name="T0" fmla="*/ 0 w 3369"/>
                <a:gd name="T1" fmla="*/ 1358 h 1358"/>
                <a:gd name="T2" fmla="*/ 3360 w 3369"/>
                <a:gd name="T3" fmla="*/ 0 h 1358"/>
                <a:gd name="T4" fmla="*/ 3369 w 3369"/>
                <a:gd name="T5" fmla="*/ 695 h 1358"/>
                <a:gd name="T6" fmla="*/ 0 w 3369"/>
                <a:gd name="T7" fmla="*/ 1358 h 1358"/>
              </a:gdLst>
              <a:ahLst/>
              <a:cxnLst>
                <a:cxn ang="0">
                  <a:pos x="T0" y="T1"/>
                </a:cxn>
                <a:cxn ang="0">
                  <a:pos x="T2" y="T3"/>
                </a:cxn>
                <a:cxn ang="0">
                  <a:pos x="T4" y="T5"/>
                </a:cxn>
                <a:cxn ang="0">
                  <a:pos x="T6" y="T7"/>
                </a:cxn>
              </a:cxnLst>
              <a:rect l="0" t="0" r="r" b="b"/>
              <a:pathLst>
                <a:path w="3369" h="1358">
                  <a:moveTo>
                    <a:pt x="0" y="1358"/>
                  </a:moveTo>
                  <a:lnTo>
                    <a:pt x="3360" y="0"/>
                  </a:lnTo>
                  <a:lnTo>
                    <a:pt x="3369" y="695"/>
                  </a:lnTo>
                  <a:lnTo>
                    <a:pt x="0" y="1358"/>
                  </a:lnTo>
                  <a:close/>
                </a:path>
              </a:pathLst>
            </a:custGeom>
            <a:solidFill>
              <a:schemeClr val="accent2">
                <a:lumMod val="20000"/>
                <a:lumOff val="80000"/>
              </a:schemeClr>
            </a:solidFill>
            <a:ln w="25400">
              <a:solidFill>
                <a:srgbClr val="000000"/>
              </a:solidFill>
              <a:round/>
              <a:headEnd/>
              <a:tailEnd/>
            </a:ln>
            <a:effectLst/>
          </p:spPr>
          <p:txBody>
            <a:bodyPr/>
            <a:lstStyle/>
            <a:p>
              <a:endParaRPr lang="en-US"/>
            </a:p>
          </p:txBody>
        </p:sp>
        <p:sp>
          <p:nvSpPr>
            <p:cNvPr id="140306" name="Freeform 18"/>
            <p:cNvSpPr>
              <a:spLocks/>
            </p:cNvSpPr>
            <p:nvPr/>
          </p:nvSpPr>
          <p:spPr bwMode="auto">
            <a:xfrm>
              <a:off x="914400" y="867966"/>
              <a:ext cx="5334000" cy="2400300"/>
            </a:xfrm>
            <a:custGeom>
              <a:avLst/>
              <a:gdLst>
                <a:gd name="T0" fmla="*/ 0 w 3360"/>
                <a:gd name="T1" fmla="*/ 2016 h 2016"/>
                <a:gd name="T2" fmla="*/ 3360 w 3360"/>
                <a:gd name="T3" fmla="*/ 1344 h 2016"/>
                <a:gd name="T4" fmla="*/ 1344 w 3360"/>
                <a:gd name="T5" fmla="*/ 0 h 2016"/>
                <a:gd name="T6" fmla="*/ 0 w 3360"/>
                <a:gd name="T7" fmla="*/ 2016 h 2016"/>
              </a:gdLst>
              <a:ahLst/>
              <a:cxnLst>
                <a:cxn ang="0">
                  <a:pos x="T0" y="T1"/>
                </a:cxn>
                <a:cxn ang="0">
                  <a:pos x="T2" y="T3"/>
                </a:cxn>
                <a:cxn ang="0">
                  <a:pos x="T4" y="T5"/>
                </a:cxn>
                <a:cxn ang="0">
                  <a:pos x="T6" y="T7"/>
                </a:cxn>
              </a:cxnLst>
              <a:rect l="0" t="0" r="r" b="b"/>
              <a:pathLst>
                <a:path w="3360" h="2016">
                  <a:moveTo>
                    <a:pt x="0" y="2016"/>
                  </a:moveTo>
                  <a:lnTo>
                    <a:pt x="3360" y="1344"/>
                  </a:lnTo>
                  <a:lnTo>
                    <a:pt x="1344" y="0"/>
                  </a:lnTo>
                  <a:lnTo>
                    <a:pt x="0" y="2016"/>
                  </a:lnTo>
                  <a:close/>
                </a:path>
              </a:pathLst>
            </a:custGeom>
            <a:solidFill>
              <a:srgbClr val="FFFFCC">
                <a:alpha val="25000"/>
              </a:srgbClr>
            </a:solidFill>
            <a:ln w="254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Oval 21"/>
            <p:cNvSpPr/>
            <p:nvPr/>
          </p:nvSpPr>
          <p:spPr bwMode="auto">
            <a:xfrm>
              <a:off x="3098547" y="2876564"/>
              <a:ext cx="11430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23" name="Rectangle 2"/>
          <p:cNvSpPr txBox="1">
            <a:spLocks noChangeArrowheads="1"/>
          </p:cNvSpPr>
          <p:nvPr/>
        </p:nvSpPr>
        <p:spPr>
          <a:xfrm>
            <a:off x="457200" y="514350"/>
            <a:ext cx="8143875" cy="934641"/>
          </a:xfrm>
          <a:prstGeom prst="rect">
            <a:avLst/>
          </a:prstGeom>
        </p:spPr>
        <p:txBody>
          <a:bodyPr/>
          <a:lstStyle>
            <a:lvl1pPr algn="l" rtl="0" eaLnBrk="0" fontAlgn="base" hangingPunct="0">
              <a:spcBef>
                <a:spcPct val="0"/>
              </a:spcBef>
              <a:spcAft>
                <a:spcPct val="0"/>
              </a:spcAft>
              <a:defRPr sz="3600">
                <a:solidFill>
                  <a:srgbClr val="000000"/>
                </a:solidFill>
                <a:latin typeface="+mj-lt"/>
                <a:ea typeface="ヒラギノ角ゴ Pro W3" pitchFamily="80" charset="-128"/>
                <a:cs typeface="ヒラギノ角ゴ Pro W3" pitchFamily="80" charset="-128"/>
              </a:defRPr>
            </a:lvl1pPr>
            <a:lvl2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2pPr>
            <a:lvl3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3pPr>
            <a:lvl4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4pPr>
            <a:lvl5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5pPr>
            <a:lvl6pPr marL="457200" algn="l" rtl="0" fontAlgn="base">
              <a:spcBef>
                <a:spcPct val="0"/>
              </a:spcBef>
              <a:spcAft>
                <a:spcPct val="0"/>
              </a:spcAft>
              <a:defRPr sz="4000">
                <a:solidFill>
                  <a:srgbClr val="000000"/>
                </a:solidFill>
                <a:latin typeface="Verdana" pitchFamily="45" charset="0"/>
              </a:defRPr>
            </a:lvl6pPr>
            <a:lvl7pPr marL="914400" algn="l" rtl="0" fontAlgn="base">
              <a:spcBef>
                <a:spcPct val="0"/>
              </a:spcBef>
              <a:spcAft>
                <a:spcPct val="0"/>
              </a:spcAft>
              <a:defRPr sz="4000">
                <a:solidFill>
                  <a:srgbClr val="000000"/>
                </a:solidFill>
                <a:latin typeface="Verdana" pitchFamily="45" charset="0"/>
              </a:defRPr>
            </a:lvl7pPr>
            <a:lvl8pPr marL="1371600" algn="l" rtl="0" fontAlgn="base">
              <a:spcBef>
                <a:spcPct val="0"/>
              </a:spcBef>
              <a:spcAft>
                <a:spcPct val="0"/>
              </a:spcAft>
              <a:defRPr sz="4000">
                <a:solidFill>
                  <a:srgbClr val="000000"/>
                </a:solidFill>
                <a:latin typeface="Verdana" pitchFamily="45" charset="0"/>
              </a:defRPr>
            </a:lvl8pPr>
            <a:lvl9pPr marL="1828800" algn="l" rtl="0" fontAlgn="base">
              <a:spcBef>
                <a:spcPct val="0"/>
              </a:spcBef>
              <a:spcAft>
                <a:spcPct val="0"/>
              </a:spcAft>
              <a:defRPr sz="4000">
                <a:solidFill>
                  <a:srgbClr val="000000"/>
                </a:solidFill>
                <a:latin typeface="Verdana" pitchFamily="45" charset="0"/>
              </a:defRPr>
            </a:lvl9pPr>
          </a:lstStyle>
          <a:p>
            <a:r>
              <a:rPr lang="en-US" sz="3200" dirty="0"/>
              <a:t>Orientation Inversion</a:t>
            </a:r>
          </a:p>
        </p:txBody>
      </p:sp>
    </p:spTree>
    <p:extLst>
      <p:ext uri="{BB962C8B-B14F-4D97-AF65-F5344CB8AC3E}">
        <p14:creationId xmlns:p14="http://schemas.microsoft.com/office/powerpoint/2010/main" val="16228260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2286000" y="1428750"/>
            <a:ext cx="4779264" cy="3200400"/>
            <a:chOff x="914400" y="857250"/>
            <a:chExt cx="7467600" cy="4000500"/>
          </a:xfrm>
        </p:grpSpPr>
        <p:sp>
          <p:nvSpPr>
            <p:cNvPr id="141315" name="Line 3"/>
            <p:cNvSpPr>
              <a:spLocks noChangeShapeType="1"/>
            </p:cNvSpPr>
            <p:nvPr/>
          </p:nvSpPr>
          <p:spPr bwMode="auto">
            <a:xfrm flipV="1">
              <a:off x="9144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16" name="Line 4"/>
            <p:cNvSpPr>
              <a:spLocks noChangeShapeType="1"/>
            </p:cNvSpPr>
            <p:nvPr/>
          </p:nvSpPr>
          <p:spPr bwMode="auto">
            <a:xfrm>
              <a:off x="914400" y="857250"/>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17" name="Line 5"/>
            <p:cNvSpPr>
              <a:spLocks noChangeShapeType="1"/>
            </p:cNvSpPr>
            <p:nvPr/>
          </p:nvSpPr>
          <p:spPr bwMode="auto">
            <a:xfrm>
              <a:off x="914400" y="1678781"/>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18" name="Line 6"/>
            <p:cNvSpPr>
              <a:spLocks noChangeShapeType="1"/>
            </p:cNvSpPr>
            <p:nvPr/>
          </p:nvSpPr>
          <p:spPr bwMode="auto">
            <a:xfrm>
              <a:off x="914400" y="2489597"/>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19" name="Line 7"/>
            <p:cNvSpPr>
              <a:spLocks noChangeShapeType="1"/>
            </p:cNvSpPr>
            <p:nvPr/>
          </p:nvSpPr>
          <p:spPr bwMode="auto">
            <a:xfrm>
              <a:off x="914400" y="3278981"/>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0" name="Line 8"/>
            <p:cNvSpPr>
              <a:spLocks noChangeShapeType="1"/>
            </p:cNvSpPr>
            <p:nvPr/>
          </p:nvSpPr>
          <p:spPr bwMode="auto">
            <a:xfrm>
              <a:off x="914400" y="4068366"/>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1" name="Line 9"/>
            <p:cNvSpPr>
              <a:spLocks noChangeShapeType="1"/>
            </p:cNvSpPr>
            <p:nvPr/>
          </p:nvSpPr>
          <p:spPr bwMode="auto">
            <a:xfrm>
              <a:off x="914400" y="4857750"/>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2" name="Line 10"/>
            <p:cNvSpPr>
              <a:spLocks noChangeShapeType="1"/>
            </p:cNvSpPr>
            <p:nvPr/>
          </p:nvSpPr>
          <p:spPr bwMode="auto">
            <a:xfrm flipV="1">
              <a:off x="19812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3" name="Line 11"/>
            <p:cNvSpPr>
              <a:spLocks noChangeShapeType="1"/>
            </p:cNvSpPr>
            <p:nvPr/>
          </p:nvSpPr>
          <p:spPr bwMode="auto">
            <a:xfrm flipV="1">
              <a:off x="30480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4" name="Line 12"/>
            <p:cNvSpPr>
              <a:spLocks noChangeShapeType="1"/>
            </p:cNvSpPr>
            <p:nvPr/>
          </p:nvSpPr>
          <p:spPr bwMode="auto">
            <a:xfrm flipV="1">
              <a:off x="41148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5" name="Line 13"/>
            <p:cNvSpPr>
              <a:spLocks noChangeShapeType="1"/>
            </p:cNvSpPr>
            <p:nvPr/>
          </p:nvSpPr>
          <p:spPr bwMode="auto">
            <a:xfrm flipV="1">
              <a:off x="51816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6" name="Line 14"/>
            <p:cNvSpPr>
              <a:spLocks noChangeShapeType="1"/>
            </p:cNvSpPr>
            <p:nvPr/>
          </p:nvSpPr>
          <p:spPr bwMode="auto">
            <a:xfrm flipV="1">
              <a:off x="62484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7" name="Line 15"/>
            <p:cNvSpPr>
              <a:spLocks noChangeShapeType="1"/>
            </p:cNvSpPr>
            <p:nvPr/>
          </p:nvSpPr>
          <p:spPr bwMode="auto">
            <a:xfrm flipV="1">
              <a:off x="73152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8" name="Line 16"/>
            <p:cNvSpPr>
              <a:spLocks noChangeShapeType="1"/>
            </p:cNvSpPr>
            <p:nvPr/>
          </p:nvSpPr>
          <p:spPr bwMode="auto">
            <a:xfrm flipV="1">
              <a:off x="83820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9" name="Freeform 17"/>
            <p:cNvSpPr>
              <a:spLocks/>
            </p:cNvSpPr>
            <p:nvPr/>
          </p:nvSpPr>
          <p:spPr bwMode="auto">
            <a:xfrm>
              <a:off x="1995489" y="1665685"/>
              <a:ext cx="5348287" cy="1616869"/>
            </a:xfrm>
            <a:custGeom>
              <a:avLst/>
              <a:gdLst>
                <a:gd name="T0" fmla="*/ 0 w 3369"/>
                <a:gd name="T1" fmla="*/ 1358 h 1358"/>
                <a:gd name="T2" fmla="*/ 3360 w 3369"/>
                <a:gd name="T3" fmla="*/ 0 h 1358"/>
                <a:gd name="T4" fmla="*/ 3369 w 3369"/>
                <a:gd name="T5" fmla="*/ 695 h 1358"/>
                <a:gd name="T6" fmla="*/ 0 w 3369"/>
                <a:gd name="T7" fmla="*/ 1358 h 1358"/>
              </a:gdLst>
              <a:ahLst/>
              <a:cxnLst>
                <a:cxn ang="0">
                  <a:pos x="T0" y="T1"/>
                </a:cxn>
                <a:cxn ang="0">
                  <a:pos x="T2" y="T3"/>
                </a:cxn>
                <a:cxn ang="0">
                  <a:pos x="T4" y="T5"/>
                </a:cxn>
                <a:cxn ang="0">
                  <a:pos x="T6" y="T7"/>
                </a:cxn>
              </a:cxnLst>
              <a:rect l="0" t="0" r="r" b="b"/>
              <a:pathLst>
                <a:path w="3369" h="1358">
                  <a:moveTo>
                    <a:pt x="0" y="1358"/>
                  </a:moveTo>
                  <a:lnTo>
                    <a:pt x="3360" y="0"/>
                  </a:lnTo>
                  <a:lnTo>
                    <a:pt x="3369" y="695"/>
                  </a:lnTo>
                  <a:lnTo>
                    <a:pt x="0" y="1358"/>
                  </a:lnTo>
                  <a:close/>
                </a:path>
              </a:pathLst>
            </a:custGeom>
            <a:solidFill>
              <a:schemeClr val="accent2">
                <a:lumMod val="20000"/>
                <a:lumOff val="80000"/>
              </a:schemeClr>
            </a:solidFill>
            <a:ln w="25400">
              <a:solidFill>
                <a:srgbClr val="000000"/>
              </a:solidFill>
              <a:round/>
              <a:headEnd/>
              <a:tailEnd/>
            </a:ln>
            <a:effectLst/>
          </p:spPr>
          <p:txBody>
            <a:bodyPr/>
            <a:lstStyle/>
            <a:p>
              <a:endParaRPr lang="en-US"/>
            </a:p>
          </p:txBody>
        </p:sp>
        <p:sp>
          <p:nvSpPr>
            <p:cNvPr id="141330" name="Freeform 18"/>
            <p:cNvSpPr>
              <a:spLocks/>
            </p:cNvSpPr>
            <p:nvPr/>
          </p:nvSpPr>
          <p:spPr bwMode="auto">
            <a:xfrm>
              <a:off x="914400" y="867966"/>
              <a:ext cx="5334000" cy="2400300"/>
            </a:xfrm>
            <a:custGeom>
              <a:avLst/>
              <a:gdLst>
                <a:gd name="T0" fmla="*/ 0 w 3360"/>
                <a:gd name="T1" fmla="*/ 2016 h 2016"/>
                <a:gd name="T2" fmla="*/ 3360 w 3360"/>
                <a:gd name="T3" fmla="*/ 1344 h 2016"/>
                <a:gd name="T4" fmla="*/ 1344 w 3360"/>
                <a:gd name="T5" fmla="*/ 0 h 2016"/>
                <a:gd name="T6" fmla="*/ 0 w 3360"/>
                <a:gd name="T7" fmla="*/ 2016 h 2016"/>
              </a:gdLst>
              <a:ahLst/>
              <a:cxnLst>
                <a:cxn ang="0">
                  <a:pos x="T0" y="T1"/>
                </a:cxn>
                <a:cxn ang="0">
                  <a:pos x="T2" y="T3"/>
                </a:cxn>
                <a:cxn ang="0">
                  <a:pos x="T4" y="T5"/>
                </a:cxn>
                <a:cxn ang="0">
                  <a:pos x="T6" y="T7"/>
                </a:cxn>
              </a:cxnLst>
              <a:rect l="0" t="0" r="r" b="b"/>
              <a:pathLst>
                <a:path w="3360" h="2016">
                  <a:moveTo>
                    <a:pt x="0" y="2016"/>
                  </a:moveTo>
                  <a:lnTo>
                    <a:pt x="3360" y="1344"/>
                  </a:lnTo>
                  <a:lnTo>
                    <a:pt x="1344" y="0"/>
                  </a:lnTo>
                  <a:lnTo>
                    <a:pt x="0" y="2016"/>
                  </a:lnTo>
                  <a:close/>
                </a:path>
              </a:pathLst>
            </a:custGeom>
            <a:solidFill>
              <a:srgbClr val="FFFFCC">
                <a:alpha val="25000"/>
              </a:srgbClr>
            </a:solidFill>
            <a:ln w="254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31" name="Line 19"/>
            <p:cNvSpPr>
              <a:spLocks noChangeShapeType="1"/>
            </p:cNvSpPr>
            <p:nvPr/>
          </p:nvSpPr>
          <p:spPr bwMode="auto">
            <a:xfrm flipH="1">
              <a:off x="3054350" y="2933700"/>
              <a:ext cx="88900" cy="319088"/>
            </a:xfrm>
            <a:prstGeom prst="line">
              <a:avLst/>
            </a:prstGeom>
            <a:noFill/>
            <a:ln w="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32" name="Oval 20"/>
            <p:cNvSpPr>
              <a:spLocks noChangeArrowheads="1"/>
            </p:cNvSpPr>
            <p:nvPr/>
          </p:nvSpPr>
          <p:spPr bwMode="auto">
            <a:xfrm>
              <a:off x="3006723" y="3236118"/>
              <a:ext cx="114300" cy="91440"/>
            </a:xfrm>
            <a:prstGeom prst="ellipse">
              <a:avLst/>
            </a:prstGeom>
            <a:solidFill>
              <a:srgbClr val="FF0000"/>
            </a:solidFill>
            <a:ln w="9525">
              <a:solidFill>
                <a:srgbClr val="000000"/>
              </a:solidFill>
              <a:round/>
              <a:headEnd/>
              <a:tailEnd/>
            </a:ln>
            <a:effectLst/>
          </p:spPr>
          <p:txBody>
            <a:bodyPr wrap="none" anchor="ctr"/>
            <a:lstStyle/>
            <a:p>
              <a:endParaRPr lang="en-US"/>
            </a:p>
          </p:txBody>
        </p:sp>
        <p:sp>
          <p:nvSpPr>
            <p:cNvPr id="24" name="Oval 23"/>
            <p:cNvSpPr/>
            <p:nvPr/>
          </p:nvSpPr>
          <p:spPr bwMode="auto">
            <a:xfrm>
              <a:off x="3098547" y="2876564"/>
              <a:ext cx="11430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pSp>
      <p:sp>
        <p:nvSpPr>
          <p:cNvPr id="25" name="Rectangle 2"/>
          <p:cNvSpPr txBox="1">
            <a:spLocks noChangeArrowheads="1"/>
          </p:cNvSpPr>
          <p:nvPr/>
        </p:nvSpPr>
        <p:spPr>
          <a:xfrm>
            <a:off x="457200" y="514350"/>
            <a:ext cx="8143875" cy="934641"/>
          </a:xfrm>
          <a:prstGeom prst="rect">
            <a:avLst/>
          </a:prstGeom>
        </p:spPr>
        <p:txBody>
          <a:bodyPr/>
          <a:lstStyle>
            <a:lvl1pPr algn="l" rtl="0" eaLnBrk="0" fontAlgn="base" hangingPunct="0">
              <a:spcBef>
                <a:spcPct val="0"/>
              </a:spcBef>
              <a:spcAft>
                <a:spcPct val="0"/>
              </a:spcAft>
              <a:defRPr sz="3600">
                <a:solidFill>
                  <a:srgbClr val="000000"/>
                </a:solidFill>
                <a:latin typeface="+mj-lt"/>
                <a:ea typeface="ヒラギノ角ゴ Pro W3" pitchFamily="80" charset="-128"/>
                <a:cs typeface="ヒラギノ角ゴ Pro W3" pitchFamily="80" charset="-128"/>
              </a:defRPr>
            </a:lvl1pPr>
            <a:lvl2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2pPr>
            <a:lvl3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3pPr>
            <a:lvl4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4pPr>
            <a:lvl5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5pPr>
            <a:lvl6pPr marL="457200" algn="l" rtl="0" fontAlgn="base">
              <a:spcBef>
                <a:spcPct val="0"/>
              </a:spcBef>
              <a:spcAft>
                <a:spcPct val="0"/>
              </a:spcAft>
              <a:defRPr sz="4000">
                <a:solidFill>
                  <a:srgbClr val="000000"/>
                </a:solidFill>
                <a:latin typeface="Verdana" pitchFamily="45" charset="0"/>
              </a:defRPr>
            </a:lvl6pPr>
            <a:lvl7pPr marL="914400" algn="l" rtl="0" fontAlgn="base">
              <a:spcBef>
                <a:spcPct val="0"/>
              </a:spcBef>
              <a:spcAft>
                <a:spcPct val="0"/>
              </a:spcAft>
              <a:defRPr sz="4000">
                <a:solidFill>
                  <a:srgbClr val="000000"/>
                </a:solidFill>
                <a:latin typeface="Verdana" pitchFamily="45" charset="0"/>
              </a:defRPr>
            </a:lvl7pPr>
            <a:lvl8pPr marL="1371600" algn="l" rtl="0" fontAlgn="base">
              <a:spcBef>
                <a:spcPct val="0"/>
              </a:spcBef>
              <a:spcAft>
                <a:spcPct val="0"/>
              </a:spcAft>
              <a:defRPr sz="4000">
                <a:solidFill>
                  <a:srgbClr val="000000"/>
                </a:solidFill>
                <a:latin typeface="Verdana" pitchFamily="45" charset="0"/>
              </a:defRPr>
            </a:lvl8pPr>
            <a:lvl9pPr marL="1828800" algn="l" rtl="0" fontAlgn="base">
              <a:spcBef>
                <a:spcPct val="0"/>
              </a:spcBef>
              <a:spcAft>
                <a:spcPct val="0"/>
              </a:spcAft>
              <a:defRPr sz="4000">
                <a:solidFill>
                  <a:srgbClr val="000000"/>
                </a:solidFill>
                <a:latin typeface="Verdana" pitchFamily="45" charset="0"/>
              </a:defRPr>
            </a:lvl9pPr>
          </a:lstStyle>
          <a:p>
            <a:r>
              <a:rPr lang="en-US" sz="3200" dirty="0"/>
              <a:t>Orientation Inversion</a:t>
            </a:r>
          </a:p>
        </p:txBody>
      </p:sp>
    </p:spTree>
    <p:extLst>
      <p:ext uri="{BB962C8B-B14F-4D97-AF65-F5344CB8AC3E}">
        <p14:creationId xmlns:p14="http://schemas.microsoft.com/office/powerpoint/2010/main" val="30234148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2286000" y="1428750"/>
            <a:ext cx="4779264" cy="3200400"/>
            <a:chOff x="914400" y="857250"/>
            <a:chExt cx="7467600" cy="4000500"/>
          </a:xfrm>
        </p:grpSpPr>
        <p:sp>
          <p:nvSpPr>
            <p:cNvPr id="142339" name="Line 3"/>
            <p:cNvSpPr>
              <a:spLocks noChangeShapeType="1"/>
            </p:cNvSpPr>
            <p:nvPr/>
          </p:nvSpPr>
          <p:spPr bwMode="auto">
            <a:xfrm flipV="1">
              <a:off x="9144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0" name="Line 4"/>
            <p:cNvSpPr>
              <a:spLocks noChangeShapeType="1"/>
            </p:cNvSpPr>
            <p:nvPr/>
          </p:nvSpPr>
          <p:spPr bwMode="auto">
            <a:xfrm>
              <a:off x="914400" y="857250"/>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1" name="Line 5"/>
            <p:cNvSpPr>
              <a:spLocks noChangeShapeType="1"/>
            </p:cNvSpPr>
            <p:nvPr/>
          </p:nvSpPr>
          <p:spPr bwMode="auto">
            <a:xfrm>
              <a:off x="914400" y="1678781"/>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2" name="Line 6"/>
            <p:cNvSpPr>
              <a:spLocks noChangeShapeType="1"/>
            </p:cNvSpPr>
            <p:nvPr/>
          </p:nvSpPr>
          <p:spPr bwMode="auto">
            <a:xfrm>
              <a:off x="914400" y="2489597"/>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3" name="Line 7"/>
            <p:cNvSpPr>
              <a:spLocks noChangeShapeType="1"/>
            </p:cNvSpPr>
            <p:nvPr/>
          </p:nvSpPr>
          <p:spPr bwMode="auto">
            <a:xfrm>
              <a:off x="914400" y="3278981"/>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4" name="Line 8"/>
            <p:cNvSpPr>
              <a:spLocks noChangeShapeType="1"/>
            </p:cNvSpPr>
            <p:nvPr/>
          </p:nvSpPr>
          <p:spPr bwMode="auto">
            <a:xfrm>
              <a:off x="914400" y="4068366"/>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5" name="Line 9"/>
            <p:cNvSpPr>
              <a:spLocks noChangeShapeType="1"/>
            </p:cNvSpPr>
            <p:nvPr/>
          </p:nvSpPr>
          <p:spPr bwMode="auto">
            <a:xfrm>
              <a:off x="914400" y="4857750"/>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6" name="Line 10"/>
            <p:cNvSpPr>
              <a:spLocks noChangeShapeType="1"/>
            </p:cNvSpPr>
            <p:nvPr/>
          </p:nvSpPr>
          <p:spPr bwMode="auto">
            <a:xfrm flipV="1">
              <a:off x="19812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7" name="Line 11"/>
            <p:cNvSpPr>
              <a:spLocks noChangeShapeType="1"/>
            </p:cNvSpPr>
            <p:nvPr/>
          </p:nvSpPr>
          <p:spPr bwMode="auto">
            <a:xfrm flipV="1">
              <a:off x="30480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8" name="Line 12"/>
            <p:cNvSpPr>
              <a:spLocks noChangeShapeType="1"/>
            </p:cNvSpPr>
            <p:nvPr/>
          </p:nvSpPr>
          <p:spPr bwMode="auto">
            <a:xfrm flipV="1">
              <a:off x="41148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49" name="Line 13"/>
            <p:cNvSpPr>
              <a:spLocks noChangeShapeType="1"/>
            </p:cNvSpPr>
            <p:nvPr/>
          </p:nvSpPr>
          <p:spPr bwMode="auto">
            <a:xfrm flipV="1">
              <a:off x="51816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50" name="Line 14"/>
            <p:cNvSpPr>
              <a:spLocks noChangeShapeType="1"/>
            </p:cNvSpPr>
            <p:nvPr/>
          </p:nvSpPr>
          <p:spPr bwMode="auto">
            <a:xfrm flipV="1">
              <a:off x="62484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51" name="Line 15"/>
            <p:cNvSpPr>
              <a:spLocks noChangeShapeType="1"/>
            </p:cNvSpPr>
            <p:nvPr/>
          </p:nvSpPr>
          <p:spPr bwMode="auto">
            <a:xfrm flipV="1">
              <a:off x="73152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52" name="Line 16"/>
            <p:cNvSpPr>
              <a:spLocks noChangeShapeType="1"/>
            </p:cNvSpPr>
            <p:nvPr/>
          </p:nvSpPr>
          <p:spPr bwMode="auto">
            <a:xfrm flipV="1">
              <a:off x="83820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353" name="Freeform 17"/>
            <p:cNvSpPr>
              <a:spLocks/>
            </p:cNvSpPr>
            <p:nvPr/>
          </p:nvSpPr>
          <p:spPr bwMode="auto">
            <a:xfrm>
              <a:off x="1995489" y="1665685"/>
              <a:ext cx="5348287" cy="1616869"/>
            </a:xfrm>
            <a:custGeom>
              <a:avLst/>
              <a:gdLst>
                <a:gd name="T0" fmla="*/ 0 w 3369"/>
                <a:gd name="T1" fmla="*/ 1358 h 1358"/>
                <a:gd name="T2" fmla="*/ 663 w 3369"/>
                <a:gd name="T3" fmla="*/ 1353 h 1358"/>
                <a:gd name="T4" fmla="*/ 3360 w 3369"/>
                <a:gd name="T5" fmla="*/ 0 h 1358"/>
                <a:gd name="T6" fmla="*/ 3369 w 3369"/>
                <a:gd name="T7" fmla="*/ 695 h 1358"/>
                <a:gd name="T8" fmla="*/ 0 w 3369"/>
                <a:gd name="T9" fmla="*/ 1358 h 1358"/>
              </a:gdLst>
              <a:ahLst/>
              <a:cxnLst>
                <a:cxn ang="0">
                  <a:pos x="T0" y="T1"/>
                </a:cxn>
                <a:cxn ang="0">
                  <a:pos x="T2" y="T3"/>
                </a:cxn>
                <a:cxn ang="0">
                  <a:pos x="T4" y="T5"/>
                </a:cxn>
                <a:cxn ang="0">
                  <a:pos x="T6" y="T7"/>
                </a:cxn>
                <a:cxn ang="0">
                  <a:pos x="T8" y="T9"/>
                </a:cxn>
              </a:cxnLst>
              <a:rect l="0" t="0" r="r" b="b"/>
              <a:pathLst>
                <a:path w="3369" h="1358">
                  <a:moveTo>
                    <a:pt x="0" y="1358"/>
                  </a:moveTo>
                  <a:lnTo>
                    <a:pt x="663" y="1353"/>
                  </a:lnTo>
                  <a:lnTo>
                    <a:pt x="3360" y="0"/>
                  </a:lnTo>
                  <a:lnTo>
                    <a:pt x="3369" y="695"/>
                  </a:lnTo>
                  <a:lnTo>
                    <a:pt x="0" y="1358"/>
                  </a:lnTo>
                  <a:close/>
                </a:path>
              </a:pathLst>
            </a:custGeom>
            <a:solidFill>
              <a:schemeClr val="accent2">
                <a:lumMod val="20000"/>
                <a:lumOff val="80000"/>
              </a:schemeClr>
            </a:solidFill>
            <a:ln w="25400">
              <a:solidFill>
                <a:srgbClr val="000000"/>
              </a:solidFill>
              <a:round/>
              <a:headEnd/>
              <a:tailEnd/>
            </a:ln>
            <a:effectLst/>
          </p:spPr>
          <p:txBody>
            <a:bodyPr/>
            <a:lstStyle/>
            <a:p>
              <a:endParaRPr lang="en-US"/>
            </a:p>
          </p:txBody>
        </p:sp>
        <p:sp>
          <p:nvSpPr>
            <p:cNvPr id="142361" name="Freeform 25"/>
            <p:cNvSpPr>
              <a:spLocks/>
            </p:cNvSpPr>
            <p:nvPr/>
          </p:nvSpPr>
          <p:spPr bwMode="auto">
            <a:xfrm>
              <a:off x="914400" y="867966"/>
              <a:ext cx="5334000" cy="2400300"/>
            </a:xfrm>
            <a:custGeom>
              <a:avLst/>
              <a:gdLst>
                <a:gd name="T0" fmla="*/ 0 w 3360"/>
                <a:gd name="T1" fmla="*/ 2016 h 2016"/>
                <a:gd name="T2" fmla="*/ 1344 w 3360"/>
                <a:gd name="T3" fmla="*/ 2016 h 2016"/>
                <a:gd name="T4" fmla="*/ 3360 w 3360"/>
                <a:gd name="T5" fmla="*/ 1344 h 2016"/>
                <a:gd name="T6" fmla="*/ 1344 w 3360"/>
                <a:gd name="T7" fmla="*/ 0 h 2016"/>
                <a:gd name="T8" fmla="*/ 0 w 3360"/>
                <a:gd name="T9" fmla="*/ 2016 h 2016"/>
              </a:gdLst>
              <a:ahLst/>
              <a:cxnLst>
                <a:cxn ang="0">
                  <a:pos x="T0" y="T1"/>
                </a:cxn>
                <a:cxn ang="0">
                  <a:pos x="T2" y="T3"/>
                </a:cxn>
                <a:cxn ang="0">
                  <a:pos x="T4" y="T5"/>
                </a:cxn>
                <a:cxn ang="0">
                  <a:pos x="T6" y="T7"/>
                </a:cxn>
                <a:cxn ang="0">
                  <a:pos x="T8" y="T9"/>
                </a:cxn>
              </a:cxnLst>
              <a:rect l="0" t="0" r="r" b="b"/>
              <a:pathLst>
                <a:path w="3360" h="2016">
                  <a:moveTo>
                    <a:pt x="0" y="2016"/>
                  </a:moveTo>
                  <a:lnTo>
                    <a:pt x="1344" y="2016"/>
                  </a:lnTo>
                  <a:lnTo>
                    <a:pt x="3360" y="1344"/>
                  </a:lnTo>
                  <a:lnTo>
                    <a:pt x="1344" y="0"/>
                  </a:lnTo>
                  <a:lnTo>
                    <a:pt x="0" y="2016"/>
                  </a:lnTo>
                  <a:close/>
                </a:path>
              </a:pathLst>
            </a:custGeom>
            <a:solidFill>
              <a:srgbClr val="FFFFCC">
                <a:alpha val="25000"/>
              </a:srgbClr>
            </a:solidFill>
            <a:ln w="254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Rectangle 2"/>
          <p:cNvSpPr txBox="1">
            <a:spLocks noChangeArrowheads="1"/>
          </p:cNvSpPr>
          <p:nvPr/>
        </p:nvSpPr>
        <p:spPr>
          <a:xfrm>
            <a:off x="457200" y="514350"/>
            <a:ext cx="8143875" cy="934641"/>
          </a:xfrm>
          <a:prstGeom prst="rect">
            <a:avLst/>
          </a:prstGeom>
        </p:spPr>
        <p:txBody>
          <a:bodyPr/>
          <a:lstStyle>
            <a:lvl1pPr algn="l" rtl="0" eaLnBrk="0" fontAlgn="base" hangingPunct="0">
              <a:spcBef>
                <a:spcPct val="0"/>
              </a:spcBef>
              <a:spcAft>
                <a:spcPct val="0"/>
              </a:spcAft>
              <a:defRPr sz="3600">
                <a:solidFill>
                  <a:srgbClr val="000000"/>
                </a:solidFill>
                <a:latin typeface="+mj-lt"/>
                <a:ea typeface="ヒラギノ角ゴ Pro W3" pitchFamily="80" charset="-128"/>
                <a:cs typeface="ヒラギノ角ゴ Pro W3" pitchFamily="80" charset="-128"/>
              </a:defRPr>
            </a:lvl1pPr>
            <a:lvl2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2pPr>
            <a:lvl3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3pPr>
            <a:lvl4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4pPr>
            <a:lvl5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5pPr>
            <a:lvl6pPr marL="457200" algn="l" rtl="0" fontAlgn="base">
              <a:spcBef>
                <a:spcPct val="0"/>
              </a:spcBef>
              <a:spcAft>
                <a:spcPct val="0"/>
              </a:spcAft>
              <a:defRPr sz="4000">
                <a:solidFill>
                  <a:srgbClr val="000000"/>
                </a:solidFill>
                <a:latin typeface="Verdana" pitchFamily="45" charset="0"/>
              </a:defRPr>
            </a:lvl6pPr>
            <a:lvl7pPr marL="914400" algn="l" rtl="0" fontAlgn="base">
              <a:spcBef>
                <a:spcPct val="0"/>
              </a:spcBef>
              <a:spcAft>
                <a:spcPct val="0"/>
              </a:spcAft>
              <a:defRPr sz="4000">
                <a:solidFill>
                  <a:srgbClr val="000000"/>
                </a:solidFill>
                <a:latin typeface="Verdana" pitchFamily="45" charset="0"/>
              </a:defRPr>
            </a:lvl7pPr>
            <a:lvl8pPr marL="1371600" algn="l" rtl="0" fontAlgn="base">
              <a:spcBef>
                <a:spcPct val="0"/>
              </a:spcBef>
              <a:spcAft>
                <a:spcPct val="0"/>
              </a:spcAft>
              <a:defRPr sz="4000">
                <a:solidFill>
                  <a:srgbClr val="000000"/>
                </a:solidFill>
                <a:latin typeface="Verdana" pitchFamily="45" charset="0"/>
              </a:defRPr>
            </a:lvl8pPr>
            <a:lvl9pPr marL="1828800" algn="l" rtl="0" fontAlgn="base">
              <a:spcBef>
                <a:spcPct val="0"/>
              </a:spcBef>
              <a:spcAft>
                <a:spcPct val="0"/>
              </a:spcAft>
              <a:defRPr sz="4000">
                <a:solidFill>
                  <a:srgbClr val="000000"/>
                </a:solidFill>
                <a:latin typeface="Verdana" pitchFamily="45" charset="0"/>
              </a:defRPr>
            </a:lvl9pPr>
          </a:lstStyle>
          <a:p>
            <a:r>
              <a:rPr lang="en-US" sz="3200" dirty="0"/>
              <a:t>Orientation Inversion</a:t>
            </a:r>
          </a:p>
        </p:txBody>
      </p:sp>
    </p:spTree>
    <p:extLst>
      <p:ext uri="{BB962C8B-B14F-4D97-AF65-F5344CB8AC3E}">
        <p14:creationId xmlns:p14="http://schemas.microsoft.com/office/powerpoint/2010/main" val="18758794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2286000" y="1428750"/>
            <a:ext cx="4779264" cy="3200400"/>
            <a:chOff x="914400" y="857250"/>
            <a:chExt cx="7467600" cy="4000500"/>
          </a:xfrm>
        </p:grpSpPr>
        <p:sp>
          <p:nvSpPr>
            <p:cNvPr id="144387" name="Line 3"/>
            <p:cNvSpPr>
              <a:spLocks noChangeShapeType="1"/>
            </p:cNvSpPr>
            <p:nvPr/>
          </p:nvSpPr>
          <p:spPr bwMode="auto">
            <a:xfrm flipV="1">
              <a:off x="9144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88" name="Line 4"/>
            <p:cNvSpPr>
              <a:spLocks noChangeShapeType="1"/>
            </p:cNvSpPr>
            <p:nvPr/>
          </p:nvSpPr>
          <p:spPr bwMode="auto">
            <a:xfrm>
              <a:off x="914400" y="857250"/>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89" name="Line 5"/>
            <p:cNvSpPr>
              <a:spLocks noChangeShapeType="1"/>
            </p:cNvSpPr>
            <p:nvPr/>
          </p:nvSpPr>
          <p:spPr bwMode="auto">
            <a:xfrm>
              <a:off x="914400" y="1678781"/>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0" name="Line 6"/>
            <p:cNvSpPr>
              <a:spLocks noChangeShapeType="1"/>
            </p:cNvSpPr>
            <p:nvPr/>
          </p:nvSpPr>
          <p:spPr bwMode="auto">
            <a:xfrm>
              <a:off x="914400" y="2489597"/>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1" name="Line 7"/>
            <p:cNvSpPr>
              <a:spLocks noChangeShapeType="1"/>
            </p:cNvSpPr>
            <p:nvPr/>
          </p:nvSpPr>
          <p:spPr bwMode="auto">
            <a:xfrm>
              <a:off x="914400" y="3278981"/>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2" name="Line 8"/>
            <p:cNvSpPr>
              <a:spLocks noChangeShapeType="1"/>
            </p:cNvSpPr>
            <p:nvPr/>
          </p:nvSpPr>
          <p:spPr bwMode="auto">
            <a:xfrm>
              <a:off x="914400" y="4068366"/>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3" name="Line 9"/>
            <p:cNvSpPr>
              <a:spLocks noChangeShapeType="1"/>
            </p:cNvSpPr>
            <p:nvPr/>
          </p:nvSpPr>
          <p:spPr bwMode="auto">
            <a:xfrm>
              <a:off x="914400" y="4857750"/>
              <a:ext cx="7467600" cy="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4" name="Line 10"/>
            <p:cNvSpPr>
              <a:spLocks noChangeShapeType="1"/>
            </p:cNvSpPr>
            <p:nvPr/>
          </p:nvSpPr>
          <p:spPr bwMode="auto">
            <a:xfrm flipV="1">
              <a:off x="19812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5" name="Line 11"/>
            <p:cNvSpPr>
              <a:spLocks noChangeShapeType="1"/>
            </p:cNvSpPr>
            <p:nvPr/>
          </p:nvSpPr>
          <p:spPr bwMode="auto">
            <a:xfrm flipV="1">
              <a:off x="30480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6" name="Line 12"/>
            <p:cNvSpPr>
              <a:spLocks noChangeShapeType="1"/>
            </p:cNvSpPr>
            <p:nvPr/>
          </p:nvSpPr>
          <p:spPr bwMode="auto">
            <a:xfrm flipV="1">
              <a:off x="41148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7" name="Line 13"/>
            <p:cNvSpPr>
              <a:spLocks noChangeShapeType="1"/>
            </p:cNvSpPr>
            <p:nvPr/>
          </p:nvSpPr>
          <p:spPr bwMode="auto">
            <a:xfrm flipV="1">
              <a:off x="51816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8" name="Line 14"/>
            <p:cNvSpPr>
              <a:spLocks noChangeShapeType="1"/>
            </p:cNvSpPr>
            <p:nvPr/>
          </p:nvSpPr>
          <p:spPr bwMode="auto">
            <a:xfrm flipV="1">
              <a:off x="62484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9" name="Line 15"/>
            <p:cNvSpPr>
              <a:spLocks noChangeShapeType="1"/>
            </p:cNvSpPr>
            <p:nvPr/>
          </p:nvSpPr>
          <p:spPr bwMode="auto">
            <a:xfrm flipV="1">
              <a:off x="73152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00" name="Line 16"/>
            <p:cNvSpPr>
              <a:spLocks noChangeShapeType="1"/>
            </p:cNvSpPr>
            <p:nvPr/>
          </p:nvSpPr>
          <p:spPr bwMode="auto">
            <a:xfrm flipV="1">
              <a:off x="8382000" y="857250"/>
              <a:ext cx="0" cy="4000500"/>
            </a:xfrm>
            <a:prstGeom prst="line">
              <a:avLst/>
            </a:prstGeom>
            <a:noFill/>
            <a:ln w="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01" name="Freeform 17"/>
            <p:cNvSpPr>
              <a:spLocks/>
            </p:cNvSpPr>
            <p:nvPr/>
          </p:nvSpPr>
          <p:spPr bwMode="auto">
            <a:xfrm>
              <a:off x="1995489" y="1665685"/>
              <a:ext cx="5348287" cy="1616869"/>
            </a:xfrm>
            <a:custGeom>
              <a:avLst/>
              <a:gdLst>
                <a:gd name="T0" fmla="*/ 0 w 3369"/>
                <a:gd name="T1" fmla="*/ 1358 h 1358"/>
                <a:gd name="T2" fmla="*/ 663 w 3369"/>
                <a:gd name="T3" fmla="*/ 1353 h 1358"/>
                <a:gd name="T4" fmla="*/ 3360 w 3369"/>
                <a:gd name="T5" fmla="*/ 0 h 1358"/>
                <a:gd name="T6" fmla="*/ 3369 w 3369"/>
                <a:gd name="T7" fmla="*/ 695 h 1358"/>
                <a:gd name="T8" fmla="*/ 0 w 3369"/>
                <a:gd name="T9" fmla="*/ 1358 h 1358"/>
              </a:gdLst>
              <a:ahLst/>
              <a:cxnLst>
                <a:cxn ang="0">
                  <a:pos x="T0" y="T1"/>
                </a:cxn>
                <a:cxn ang="0">
                  <a:pos x="T2" y="T3"/>
                </a:cxn>
                <a:cxn ang="0">
                  <a:pos x="T4" y="T5"/>
                </a:cxn>
                <a:cxn ang="0">
                  <a:pos x="T6" y="T7"/>
                </a:cxn>
                <a:cxn ang="0">
                  <a:pos x="T8" y="T9"/>
                </a:cxn>
              </a:cxnLst>
              <a:rect l="0" t="0" r="r" b="b"/>
              <a:pathLst>
                <a:path w="3369" h="1358">
                  <a:moveTo>
                    <a:pt x="0" y="1358"/>
                  </a:moveTo>
                  <a:lnTo>
                    <a:pt x="663" y="1353"/>
                  </a:lnTo>
                  <a:lnTo>
                    <a:pt x="3360" y="0"/>
                  </a:lnTo>
                  <a:lnTo>
                    <a:pt x="3369" y="695"/>
                  </a:lnTo>
                  <a:lnTo>
                    <a:pt x="0" y="1358"/>
                  </a:lnTo>
                  <a:close/>
                </a:path>
              </a:pathLst>
            </a:custGeom>
            <a:solidFill>
              <a:schemeClr val="accent2">
                <a:lumMod val="20000"/>
                <a:lumOff val="80000"/>
              </a:schemeClr>
            </a:solidFill>
            <a:ln w="25400">
              <a:solidFill>
                <a:srgbClr val="000000"/>
              </a:solidFill>
              <a:round/>
              <a:headEnd/>
              <a:tailEnd/>
            </a:ln>
            <a:effectLst/>
          </p:spPr>
          <p:txBody>
            <a:bodyPr/>
            <a:lstStyle/>
            <a:p>
              <a:endParaRPr lang="en-US"/>
            </a:p>
          </p:txBody>
        </p:sp>
        <p:sp>
          <p:nvSpPr>
            <p:cNvPr id="144402" name="Arc 18"/>
            <p:cNvSpPr>
              <a:spLocks/>
            </p:cNvSpPr>
            <p:nvPr/>
          </p:nvSpPr>
          <p:spPr bwMode="auto">
            <a:xfrm rot="21020932" flipV="1">
              <a:off x="2595563" y="3178969"/>
              <a:ext cx="671512" cy="55960"/>
            </a:xfrm>
            <a:custGeom>
              <a:avLst/>
              <a:gdLst>
                <a:gd name="G0" fmla="+- 21600 0 0"/>
                <a:gd name="G1" fmla="+- 21600 0 0"/>
                <a:gd name="G2" fmla="+- 21600 0 0"/>
                <a:gd name="T0" fmla="*/ 4132 w 43200"/>
                <a:gd name="T1" fmla="*/ 34305 h 43200"/>
                <a:gd name="T2" fmla="*/ 15226 w 43200"/>
                <a:gd name="T3" fmla="*/ 42238 h 43200"/>
                <a:gd name="T4" fmla="*/ 21600 w 43200"/>
                <a:gd name="T5" fmla="*/ 21600 h 43200"/>
              </a:gdLst>
              <a:ahLst/>
              <a:cxnLst>
                <a:cxn ang="0">
                  <a:pos x="T0" y="T1"/>
                </a:cxn>
                <a:cxn ang="0">
                  <a:pos x="T2" y="T3"/>
                </a:cxn>
                <a:cxn ang="0">
                  <a:pos x="T4" y="T5"/>
                </a:cxn>
              </a:cxnLst>
              <a:rect l="0" t="0" r="r" b="b"/>
              <a:pathLst>
                <a:path w="43200" h="43200" fill="none" extrusionOk="0">
                  <a:moveTo>
                    <a:pt x="4131" y="34305"/>
                  </a:moveTo>
                  <a:cubicBezTo>
                    <a:pt x="1446" y="30613"/>
                    <a:pt x="0" y="26165"/>
                    <a:pt x="0" y="21600"/>
                  </a:cubicBezTo>
                  <a:cubicBezTo>
                    <a:pt x="0" y="9670"/>
                    <a:pt x="9670" y="0"/>
                    <a:pt x="21600" y="0"/>
                  </a:cubicBezTo>
                  <a:cubicBezTo>
                    <a:pt x="33529" y="0"/>
                    <a:pt x="43200" y="9670"/>
                    <a:pt x="43200" y="21600"/>
                  </a:cubicBezTo>
                  <a:cubicBezTo>
                    <a:pt x="43200" y="33529"/>
                    <a:pt x="33529" y="43200"/>
                    <a:pt x="21600" y="43200"/>
                  </a:cubicBezTo>
                  <a:cubicBezTo>
                    <a:pt x="19439" y="43200"/>
                    <a:pt x="17290" y="42875"/>
                    <a:pt x="15225" y="42238"/>
                  </a:cubicBezTo>
                </a:path>
                <a:path w="43200" h="43200" stroke="0" extrusionOk="0">
                  <a:moveTo>
                    <a:pt x="4131" y="34305"/>
                  </a:moveTo>
                  <a:cubicBezTo>
                    <a:pt x="1446" y="30613"/>
                    <a:pt x="0" y="26165"/>
                    <a:pt x="0" y="21600"/>
                  </a:cubicBezTo>
                  <a:cubicBezTo>
                    <a:pt x="0" y="9670"/>
                    <a:pt x="9670" y="0"/>
                    <a:pt x="21600" y="0"/>
                  </a:cubicBezTo>
                  <a:cubicBezTo>
                    <a:pt x="33529" y="0"/>
                    <a:pt x="43200" y="9670"/>
                    <a:pt x="43200" y="21600"/>
                  </a:cubicBezTo>
                  <a:cubicBezTo>
                    <a:pt x="43200" y="33529"/>
                    <a:pt x="33529" y="43200"/>
                    <a:pt x="21600" y="43200"/>
                  </a:cubicBezTo>
                  <a:cubicBezTo>
                    <a:pt x="19439" y="43200"/>
                    <a:pt x="17290" y="42875"/>
                    <a:pt x="15225" y="42238"/>
                  </a:cubicBezTo>
                  <a:lnTo>
                    <a:pt x="21600" y="21600"/>
                  </a:lnTo>
                  <a:close/>
                </a:path>
              </a:pathLst>
            </a:custGeom>
            <a:noFill/>
            <a:ln w="0">
              <a:solidFill>
                <a:srgbClr val="00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3" name="Arc 19"/>
            <p:cNvSpPr>
              <a:spLocks/>
            </p:cNvSpPr>
            <p:nvPr/>
          </p:nvSpPr>
          <p:spPr bwMode="auto">
            <a:xfrm rot="-1113754" flipH="1" flipV="1">
              <a:off x="5105400" y="2286001"/>
              <a:ext cx="2039938" cy="250031"/>
            </a:xfrm>
            <a:custGeom>
              <a:avLst/>
              <a:gdLst>
                <a:gd name="G0" fmla="+- 21600 0 0"/>
                <a:gd name="G1" fmla="+- 21600 0 0"/>
                <a:gd name="G2" fmla="+- 21600 0 0"/>
                <a:gd name="T0" fmla="*/ 4132 w 43200"/>
                <a:gd name="T1" fmla="*/ 34305 h 43200"/>
                <a:gd name="T2" fmla="*/ 15226 w 43200"/>
                <a:gd name="T3" fmla="*/ 42238 h 43200"/>
                <a:gd name="T4" fmla="*/ 21600 w 43200"/>
                <a:gd name="T5" fmla="*/ 21600 h 43200"/>
              </a:gdLst>
              <a:ahLst/>
              <a:cxnLst>
                <a:cxn ang="0">
                  <a:pos x="T0" y="T1"/>
                </a:cxn>
                <a:cxn ang="0">
                  <a:pos x="T2" y="T3"/>
                </a:cxn>
                <a:cxn ang="0">
                  <a:pos x="T4" y="T5"/>
                </a:cxn>
              </a:cxnLst>
              <a:rect l="0" t="0" r="r" b="b"/>
              <a:pathLst>
                <a:path w="43200" h="43200" fill="none" extrusionOk="0">
                  <a:moveTo>
                    <a:pt x="4131" y="34305"/>
                  </a:moveTo>
                  <a:cubicBezTo>
                    <a:pt x="1446" y="30613"/>
                    <a:pt x="0" y="26165"/>
                    <a:pt x="0" y="21600"/>
                  </a:cubicBezTo>
                  <a:cubicBezTo>
                    <a:pt x="0" y="9670"/>
                    <a:pt x="9670" y="0"/>
                    <a:pt x="21600" y="0"/>
                  </a:cubicBezTo>
                  <a:cubicBezTo>
                    <a:pt x="33529" y="0"/>
                    <a:pt x="43200" y="9670"/>
                    <a:pt x="43200" y="21600"/>
                  </a:cubicBezTo>
                  <a:cubicBezTo>
                    <a:pt x="43200" y="33529"/>
                    <a:pt x="33529" y="43200"/>
                    <a:pt x="21600" y="43200"/>
                  </a:cubicBezTo>
                  <a:cubicBezTo>
                    <a:pt x="19439" y="43200"/>
                    <a:pt x="17290" y="42875"/>
                    <a:pt x="15225" y="42238"/>
                  </a:cubicBezTo>
                </a:path>
                <a:path w="43200" h="43200" stroke="0" extrusionOk="0">
                  <a:moveTo>
                    <a:pt x="4131" y="34305"/>
                  </a:moveTo>
                  <a:cubicBezTo>
                    <a:pt x="1446" y="30613"/>
                    <a:pt x="0" y="26165"/>
                    <a:pt x="0" y="21600"/>
                  </a:cubicBezTo>
                  <a:cubicBezTo>
                    <a:pt x="0" y="9670"/>
                    <a:pt x="9670" y="0"/>
                    <a:pt x="21600" y="0"/>
                  </a:cubicBezTo>
                  <a:cubicBezTo>
                    <a:pt x="33529" y="0"/>
                    <a:pt x="43200" y="9670"/>
                    <a:pt x="43200" y="21600"/>
                  </a:cubicBezTo>
                  <a:cubicBezTo>
                    <a:pt x="43200" y="33529"/>
                    <a:pt x="33529" y="43200"/>
                    <a:pt x="21600" y="43200"/>
                  </a:cubicBezTo>
                  <a:cubicBezTo>
                    <a:pt x="19439" y="43200"/>
                    <a:pt x="17290" y="42875"/>
                    <a:pt x="15225" y="42238"/>
                  </a:cubicBezTo>
                  <a:lnTo>
                    <a:pt x="21600" y="21600"/>
                  </a:lnTo>
                  <a:close/>
                </a:path>
              </a:pathLst>
            </a:custGeom>
            <a:noFill/>
            <a:ln w="9525">
              <a:solidFill>
                <a:srgbClr val="00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 name="Rectangle 2"/>
          <p:cNvSpPr txBox="1">
            <a:spLocks noChangeArrowheads="1"/>
          </p:cNvSpPr>
          <p:nvPr/>
        </p:nvSpPr>
        <p:spPr>
          <a:xfrm>
            <a:off x="457200" y="514350"/>
            <a:ext cx="8143875" cy="934641"/>
          </a:xfrm>
          <a:prstGeom prst="rect">
            <a:avLst/>
          </a:prstGeom>
        </p:spPr>
        <p:txBody>
          <a:bodyPr/>
          <a:lstStyle>
            <a:lvl1pPr algn="l" rtl="0" eaLnBrk="0" fontAlgn="base" hangingPunct="0">
              <a:spcBef>
                <a:spcPct val="0"/>
              </a:spcBef>
              <a:spcAft>
                <a:spcPct val="0"/>
              </a:spcAft>
              <a:defRPr sz="3600">
                <a:solidFill>
                  <a:srgbClr val="000000"/>
                </a:solidFill>
                <a:latin typeface="+mj-lt"/>
                <a:ea typeface="ヒラギノ角ゴ Pro W3" pitchFamily="80" charset="-128"/>
                <a:cs typeface="ヒラギノ角ゴ Pro W3" pitchFamily="80" charset="-128"/>
              </a:defRPr>
            </a:lvl1pPr>
            <a:lvl2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2pPr>
            <a:lvl3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3pPr>
            <a:lvl4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4pPr>
            <a:lvl5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5pPr>
            <a:lvl6pPr marL="457200" algn="l" rtl="0" fontAlgn="base">
              <a:spcBef>
                <a:spcPct val="0"/>
              </a:spcBef>
              <a:spcAft>
                <a:spcPct val="0"/>
              </a:spcAft>
              <a:defRPr sz="4000">
                <a:solidFill>
                  <a:srgbClr val="000000"/>
                </a:solidFill>
                <a:latin typeface="Verdana" pitchFamily="45" charset="0"/>
              </a:defRPr>
            </a:lvl6pPr>
            <a:lvl7pPr marL="914400" algn="l" rtl="0" fontAlgn="base">
              <a:spcBef>
                <a:spcPct val="0"/>
              </a:spcBef>
              <a:spcAft>
                <a:spcPct val="0"/>
              </a:spcAft>
              <a:defRPr sz="4000">
                <a:solidFill>
                  <a:srgbClr val="000000"/>
                </a:solidFill>
                <a:latin typeface="Verdana" pitchFamily="45" charset="0"/>
              </a:defRPr>
            </a:lvl7pPr>
            <a:lvl8pPr marL="1371600" algn="l" rtl="0" fontAlgn="base">
              <a:spcBef>
                <a:spcPct val="0"/>
              </a:spcBef>
              <a:spcAft>
                <a:spcPct val="0"/>
              </a:spcAft>
              <a:defRPr sz="4000">
                <a:solidFill>
                  <a:srgbClr val="000000"/>
                </a:solidFill>
                <a:latin typeface="Verdana" pitchFamily="45" charset="0"/>
              </a:defRPr>
            </a:lvl8pPr>
            <a:lvl9pPr marL="1828800" algn="l" rtl="0" fontAlgn="base">
              <a:spcBef>
                <a:spcPct val="0"/>
              </a:spcBef>
              <a:spcAft>
                <a:spcPct val="0"/>
              </a:spcAft>
              <a:defRPr sz="4000">
                <a:solidFill>
                  <a:srgbClr val="000000"/>
                </a:solidFill>
                <a:latin typeface="Verdana" pitchFamily="45" charset="0"/>
              </a:defRPr>
            </a:lvl9pPr>
          </a:lstStyle>
          <a:p>
            <a:r>
              <a:rPr lang="en-US" sz="3200" dirty="0"/>
              <a:t>Orientation </a:t>
            </a:r>
            <a:r>
              <a:rPr lang="en-US" sz="3200" dirty="0" smtClean="0"/>
              <a:t>Inversion</a:t>
            </a:r>
          </a:p>
          <a:p>
            <a:r>
              <a:rPr lang="en-US" sz="2000" dirty="0" smtClean="0"/>
              <a:t>Polygon is no longer simple (it self-intersects) and no longer has a consistent orientation</a:t>
            </a:r>
            <a:endParaRPr lang="en-US" sz="2000" dirty="0"/>
          </a:p>
        </p:txBody>
      </p:sp>
    </p:spTree>
    <p:extLst>
      <p:ext uri="{BB962C8B-B14F-4D97-AF65-F5344CB8AC3E}">
        <p14:creationId xmlns:p14="http://schemas.microsoft.com/office/powerpoint/2010/main" val="2808125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81" name="Freeform 17"/>
          <p:cNvSpPr>
            <a:spLocks/>
          </p:cNvSpPr>
          <p:nvPr/>
        </p:nvSpPr>
        <p:spPr bwMode="auto">
          <a:xfrm>
            <a:off x="1981200" y="1485900"/>
            <a:ext cx="5348288" cy="3189685"/>
          </a:xfrm>
          <a:custGeom>
            <a:avLst/>
            <a:gdLst>
              <a:gd name="T0" fmla="*/ 0 w 3369"/>
              <a:gd name="T1" fmla="*/ 2679 h 2679"/>
              <a:gd name="T2" fmla="*/ 3360 w 3369"/>
              <a:gd name="T3" fmla="*/ 0 h 2679"/>
              <a:gd name="T4" fmla="*/ 3369 w 3369"/>
              <a:gd name="T5" fmla="*/ 2016 h 2679"/>
              <a:gd name="T6" fmla="*/ 0 w 3369"/>
              <a:gd name="T7" fmla="*/ 2679 h 2679"/>
            </a:gdLst>
            <a:ahLst/>
            <a:cxnLst>
              <a:cxn ang="0">
                <a:pos x="T0" y="T1"/>
              </a:cxn>
              <a:cxn ang="0">
                <a:pos x="T2" y="T3"/>
              </a:cxn>
              <a:cxn ang="0">
                <a:pos x="T4" y="T5"/>
              </a:cxn>
              <a:cxn ang="0">
                <a:pos x="T6" y="T7"/>
              </a:cxn>
            </a:cxnLst>
            <a:rect l="0" t="0" r="r" b="b"/>
            <a:pathLst>
              <a:path w="3369" h="2679">
                <a:moveTo>
                  <a:pt x="0" y="2679"/>
                </a:moveTo>
                <a:lnTo>
                  <a:pt x="3360" y="0"/>
                </a:lnTo>
                <a:lnTo>
                  <a:pt x="3369" y="2016"/>
                </a:lnTo>
                <a:lnTo>
                  <a:pt x="0" y="2679"/>
                </a:lnTo>
                <a:close/>
              </a:path>
            </a:pathLst>
          </a:custGeom>
          <a:solidFill>
            <a:schemeClr val="accent2">
              <a:lumMod val="20000"/>
              <a:lumOff val="80000"/>
            </a:schemeClr>
          </a:solidFill>
          <a:ln w="25400">
            <a:solidFill>
              <a:srgbClr val="000000"/>
            </a:solidFill>
            <a:round/>
            <a:headEnd/>
            <a:tailEnd/>
          </a:ln>
          <a:effectLst/>
        </p:spPr>
        <p:txBody>
          <a:bodyPr/>
          <a:lstStyle/>
          <a:p>
            <a:endParaRPr lang="en-US"/>
          </a:p>
        </p:txBody>
      </p:sp>
      <p:sp>
        <p:nvSpPr>
          <p:cNvPr id="164882" name="Freeform 18"/>
          <p:cNvSpPr>
            <a:spLocks/>
          </p:cNvSpPr>
          <p:nvPr/>
        </p:nvSpPr>
        <p:spPr bwMode="auto">
          <a:xfrm rot="1852728">
            <a:off x="457200" y="3646885"/>
            <a:ext cx="3657600" cy="1496615"/>
          </a:xfrm>
          <a:custGeom>
            <a:avLst/>
            <a:gdLst>
              <a:gd name="T0" fmla="*/ 0 w 3360"/>
              <a:gd name="T1" fmla="*/ 2016 h 2016"/>
              <a:gd name="T2" fmla="*/ 3360 w 3360"/>
              <a:gd name="T3" fmla="*/ 1344 h 2016"/>
              <a:gd name="T4" fmla="*/ 1344 w 3360"/>
              <a:gd name="T5" fmla="*/ 0 h 2016"/>
              <a:gd name="T6" fmla="*/ 0 w 3360"/>
              <a:gd name="T7" fmla="*/ 2016 h 2016"/>
            </a:gdLst>
            <a:ahLst/>
            <a:cxnLst>
              <a:cxn ang="0">
                <a:pos x="T0" y="T1"/>
              </a:cxn>
              <a:cxn ang="0">
                <a:pos x="T2" y="T3"/>
              </a:cxn>
              <a:cxn ang="0">
                <a:pos x="T4" y="T5"/>
              </a:cxn>
              <a:cxn ang="0">
                <a:pos x="T6" y="T7"/>
              </a:cxn>
            </a:cxnLst>
            <a:rect l="0" t="0" r="r" b="b"/>
            <a:pathLst>
              <a:path w="3360" h="2016">
                <a:moveTo>
                  <a:pt x="0" y="2016"/>
                </a:moveTo>
                <a:lnTo>
                  <a:pt x="3360" y="1344"/>
                </a:lnTo>
                <a:lnTo>
                  <a:pt x="1344" y="0"/>
                </a:lnTo>
                <a:lnTo>
                  <a:pt x="0" y="2016"/>
                </a:lnTo>
                <a:close/>
              </a:path>
            </a:pathLst>
          </a:custGeom>
          <a:solidFill>
            <a:srgbClr val="FFFFCC">
              <a:alpha val="25000"/>
            </a:srgbClr>
          </a:solidFill>
          <a:ln w="254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83" name="Freeform 19"/>
          <p:cNvSpPr>
            <a:spLocks/>
          </p:cNvSpPr>
          <p:nvPr/>
        </p:nvSpPr>
        <p:spPr bwMode="auto">
          <a:xfrm>
            <a:off x="1371600" y="2628900"/>
            <a:ext cx="2433638" cy="814388"/>
          </a:xfrm>
          <a:custGeom>
            <a:avLst/>
            <a:gdLst>
              <a:gd name="T0" fmla="*/ 0 w 1533"/>
              <a:gd name="T1" fmla="*/ 255 h 684"/>
              <a:gd name="T2" fmla="*/ 1533 w 1533"/>
              <a:gd name="T3" fmla="*/ 684 h 684"/>
              <a:gd name="T4" fmla="*/ 1241 w 1533"/>
              <a:gd name="T5" fmla="*/ 0 h 684"/>
              <a:gd name="T6" fmla="*/ 0 w 1533"/>
              <a:gd name="T7" fmla="*/ 255 h 684"/>
            </a:gdLst>
            <a:ahLst/>
            <a:cxnLst>
              <a:cxn ang="0">
                <a:pos x="T0" y="T1"/>
              </a:cxn>
              <a:cxn ang="0">
                <a:pos x="T2" y="T3"/>
              </a:cxn>
              <a:cxn ang="0">
                <a:pos x="T4" y="T5"/>
              </a:cxn>
              <a:cxn ang="0">
                <a:pos x="T6" y="T7"/>
              </a:cxn>
            </a:cxnLst>
            <a:rect l="0" t="0" r="r" b="b"/>
            <a:pathLst>
              <a:path w="1533" h="684">
                <a:moveTo>
                  <a:pt x="0" y="255"/>
                </a:moveTo>
                <a:lnTo>
                  <a:pt x="1533" y="684"/>
                </a:lnTo>
                <a:lnTo>
                  <a:pt x="1241" y="0"/>
                </a:lnTo>
                <a:lnTo>
                  <a:pt x="0" y="255"/>
                </a:lnTo>
                <a:close/>
              </a:path>
            </a:pathLst>
          </a:custGeom>
          <a:solidFill>
            <a:srgbClr val="FFFFCC">
              <a:alpha val="25000"/>
            </a:srgbClr>
          </a:solidFill>
          <a:ln w="254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84" name="Freeform 20"/>
          <p:cNvSpPr>
            <a:spLocks/>
          </p:cNvSpPr>
          <p:nvPr/>
        </p:nvSpPr>
        <p:spPr bwMode="auto">
          <a:xfrm rot="3288304">
            <a:off x="3135511" y="1341239"/>
            <a:ext cx="1825229" cy="1085850"/>
          </a:xfrm>
          <a:custGeom>
            <a:avLst/>
            <a:gdLst>
              <a:gd name="T0" fmla="*/ 0 w 1533"/>
              <a:gd name="T1" fmla="*/ 255 h 684"/>
              <a:gd name="T2" fmla="*/ 1533 w 1533"/>
              <a:gd name="T3" fmla="*/ 684 h 684"/>
              <a:gd name="T4" fmla="*/ 1241 w 1533"/>
              <a:gd name="T5" fmla="*/ 0 h 684"/>
              <a:gd name="T6" fmla="*/ 0 w 1533"/>
              <a:gd name="T7" fmla="*/ 255 h 684"/>
            </a:gdLst>
            <a:ahLst/>
            <a:cxnLst>
              <a:cxn ang="0">
                <a:pos x="T0" y="T1"/>
              </a:cxn>
              <a:cxn ang="0">
                <a:pos x="T2" y="T3"/>
              </a:cxn>
              <a:cxn ang="0">
                <a:pos x="T4" y="T5"/>
              </a:cxn>
              <a:cxn ang="0">
                <a:pos x="T6" y="T7"/>
              </a:cxn>
            </a:cxnLst>
            <a:rect l="0" t="0" r="r" b="b"/>
            <a:pathLst>
              <a:path w="1533" h="684">
                <a:moveTo>
                  <a:pt x="0" y="255"/>
                </a:moveTo>
                <a:lnTo>
                  <a:pt x="1533" y="684"/>
                </a:lnTo>
                <a:lnTo>
                  <a:pt x="1241" y="0"/>
                </a:lnTo>
                <a:lnTo>
                  <a:pt x="0" y="255"/>
                </a:lnTo>
                <a:close/>
              </a:path>
            </a:pathLst>
          </a:custGeom>
          <a:solidFill>
            <a:srgbClr val="FFFFCC">
              <a:alpha val="25000"/>
            </a:srgbClr>
          </a:solidFill>
          <a:ln w="254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2"/>
          <p:cNvSpPr txBox="1">
            <a:spLocks noChangeArrowheads="1"/>
          </p:cNvSpPr>
          <p:nvPr/>
        </p:nvSpPr>
        <p:spPr>
          <a:xfrm>
            <a:off x="685801" y="494109"/>
            <a:ext cx="8143875" cy="934641"/>
          </a:xfrm>
          <a:prstGeom prst="rect">
            <a:avLst/>
          </a:prstGeom>
        </p:spPr>
        <p:txBody>
          <a:bodyPr/>
          <a:lstStyle>
            <a:lvl1pPr algn="l" rtl="0" eaLnBrk="0" fontAlgn="base" hangingPunct="0">
              <a:spcBef>
                <a:spcPct val="0"/>
              </a:spcBef>
              <a:spcAft>
                <a:spcPct val="0"/>
              </a:spcAft>
              <a:defRPr sz="3600">
                <a:solidFill>
                  <a:srgbClr val="000000"/>
                </a:solidFill>
                <a:latin typeface="+mj-lt"/>
                <a:ea typeface="ヒラギノ角ゴ Pro W3" pitchFamily="80" charset="-128"/>
                <a:cs typeface="ヒラギノ角ゴ Pro W3" pitchFamily="80" charset="-128"/>
              </a:defRPr>
            </a:lvl1pPr>
            <a:lvl2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2pPr>
            <a:lvl3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3pPr>
            <a:lvl4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4pPr>
            <a:lvl5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5pPr>
            <a:lvl6pPr marL="457200" algn="l" rtl="0" fontAlgn="base">
              <a:spcBef>
                <a:spcPct val="0"/>
              </a:spcBef>
              <a:spcAft>
                <a:spcPct val="0"/>
              </a:spcAft>
              <a:defRPr sz="4000">
                <a:solidFill>
                  <a:srgbClr val="000000"/>
                </a:solidFill>
                <a:latin typeface="Verdana" pitchFamily="45" charset="0"/>
              </a:defRPr>
            </a:lvl6pPr>
            <a:lvl7pPr marL="914400" algn="l" rtl="0" fontAlgn="base">
              <a:spcBef>
                <a:spcPct val="0"/>
              </a:spcBef>
              <a:spcAft>
                <a:spcPct val="0"/>
              </a:spcAft>
              <a:defRPr sz="4000">
                <a:solidFill>
                  <a:srgbClr val="000000"/>
                </a:solidFill>
                <a:latin typeface="Verdana" pitchFamily="45" charset="0"/>
              </a:defRPr>
            </a:lvl7pPr>
            <a:lvl8pPr marL="1371600" algn="l" rtl="0" fontAlgn="base">
              <a:spcBef>
                <a:spcPct val="0"/>
              </a:spcBef>
              <a:spcAft>
                <a:spcPct val="0"/>
              </a:spcAft>
              <a:defRPr sz="4000">
                <a:solidFill>
                  <a:srgbClr val="000000"/>
                </a:solidFill>
                <a:latin typeface="Verdana" pitchFamily="45" charset="0"/>
              </a:defRPr>
            </a:lvl8pPr>
            <a:lvl9pPr marL="1828800" algn="l" rtl="0" fontAlgn="base">
              <a:spcBef>
                <a:spcPct val="0"/>
              </a:spcBef>
              <a:spcAft>
                <a:spcPct val="0"/>
              </a:spcAft>
              <a:defRPr sz="4000">
                <a:solidFill>
                  <a:srgbClr val="000000"/>
                </a:solidFill>
                <a:latin typeface="Verdana" pitchFamily="45" charset="0"/>
              </a:defRPr>
            </a:lvl9pPr>
          </a:lstStyle>
          <a:p>
            <a:r>
              <a:rPr lang="en-US" sz="3200" smtClean="0"/>
              <a:t>Cascades of Extraneous Intersections</a:t>
            </a:r>
            <a:endParaRPr lang="en-US" sz="3200" dirty="0"/>
          </a:p>
        </p:txBody>
      </p:sp>
    </p:spTree>
    <p:extLst>
      <p:ext uri="{BB962C8B-B14F-4D97-AF65-F5344CB8AC3E}">
        <p14:creationId xmlns:p14="http://schemas.microsoft.com/office/powerpoint/2010/main" val="2059291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200" dirty="0">
                <a:ea typeface="ヒラギノ角ゴ Pro W3" pitchFamily="48" charset="-128"/>
                <a:cs typeface="ヒラギノ角ゴ Pro W3" pitchFamily="48" charset="-128"/>
              </a:rPr>
              <a:t>Half Edge Data Structure (</a:t>
            </a:r>
            <a:r>
              <a:rPr lang="en-US" sz="3200" dirty="0" smtClean="0">
                <a:ea typeface="ヒラギノ角ゴ Pro W3" pitchFamily="48" charset="-128"/>
                <a:cs typeface="ヒラギノ角ゴ Pro W3" pitchFamily="48" charset="-128"/>
              </a:rPr>
              <a:t>HEDS</a:t>
            </a:r>
            <a:r>
              <a:rPr lang="en-US" sz="3200" dirty="0">
                <a:ea typeface="ヒラギノ角ゴ Pro W3" pitchFamily="48" charset="-128"/>
                <a:cs typeface="ヒラギノ角ゴ Pro W3" pitchFamily="48" charset="-128"/>
              </a:rPr>
              <a:t>)</a:t>
            </a:r>
            <a:endParaRPr lang="en-US" sz="3200" dirty="0" smtClean="0">
              <a:ea typeface="ヒラギノ角ゴ Pro W3" pitchFamily="48" charset="-128"/>
              <a:cs typeface="ヒラギノ角ゴ Pro W3" pitchFamily="48" charset="-128"/>
            </a:endParaRPr>
          </a:p>
        </p:txBody>
      </p:sp>
      <p:sp>
        <p:nvSpPr>
          <p:cNvPr id="13315" name="Content Placeholder 2"/>
          <p:cNvSpPr>
            <a:spLocks noGrp="1"/>
          </p:cNvSpPr>
          <p:nvPr>
            <p:ph sz="quarter" idx="10"/>
          </p:nvPr>
        </p:nvSpPr>
        <p:spPr>
          <a:xfrm>
            <a:off x="533400" y="1200150"/>
            <a:ext cx="8077200" cy="609600"/>
          </a:xfrm>
        </p:spPr>
        <p:txBody>
          <a:bodyPr/>
          <a:lstStyle/>
          <a:p>
            <a:pPr eaLnBrk="1" hangingPunct="1"/>
            <a:r>
              <a:rPr lang="en-US" sz="2400" dirty="0" smtClean="0">
                <a:ea typeface="ヒラギノ角ゴ Pro W3" pitchFamily="48" charset="-128"/>
                <a:cs typeface="ヒラギノ角ゴ Pro W3" pitchFamily="48" charset="-128"/>
              </a:rPr>
              <a:t>HE points to next half edge in traversal direction</a:t>
            </a:r>
          </a:p>
          <a:p>
            <a:pPr eaLnBrk="1" hangingPunct="1"/>
            <a:r>
              <a:rPr lang="en-US" sz="2400" dirty="0" smtClean="0">
                <a:ea typeface="ヒラギノ角ゴ Pro W3" pitchFamily="48" charset="-128"/>
                <a:cs typeface="ヒラギノ角ゴ Pro W3" pitchFamily="48" charset="-128"/>
              </a:rPr>
              <a:t>Start point of </a:t>
            </a:r>
            <a:r>
              <a:rPr lang="en-US" sz="2400" dirty="0" err="1" smtClean="0">
                <a:ea typeface="ヒラギノ角ゴ Pro W3" pitchFamily="48" charset="-128"/>
                <a:cs typeface="ヒラギノ角ゴ Pro W3" pitchFamily="48" charset="-128"/>
              </a:rPr>
              <a:t>HE.next</a:t>
            </a:r>
            <a:r>
              <a:rPr lang="en-US" sz="2400" dirty="0" smtClean="0">
                <a:ea typeface="ヒラギノ角ゴ Pro W3" pitchFamily="48" charset="-128"/>
                <a:cs typeface="ヒラギノ角ゴ Pro W3" pitchFamily="48" charset="-128"/>
              </a:rPr>
              <a:t> is </a:t>
            </a:r>
            <a:r>
              <a:rPr lang="en-US" sz="2400" dirty="0" err="1" smtClean="0">
                <a:ea typeface="ヒラギノ角ゴ Pro W3" pitchFamily="48" charset="-128"/>
                <a:cs typeface="ヒラギノ角ゴ Pro W3" pitchFamily="48" charset="-128"/>
              </a:rPr>
              <a:t>HE.endPt</a:t>
            </a:r>
            <a:endParaRPr lang="en-US" sz="2400" dirty="0" smtClean="0">
              <a:ea typeface="ヒラギノ角ゴ Pro W3" pitchFamily="48" charset="-128"/>
              <a:cs typeface="ヒラギノ角ゴ Pro W3" pitchFamily="48" charset="-128"/>
            </a:endParaRPr>
          </a:p>
        </p:txBody>
      </p:sp>
      <p:cxnSp>
        <p:nvCxnSpPr>
          <p:cNvPr id="7" name="Straight Connector 6"/>
          <p:cNvCxnSpPr/>
          <p:nvPr/>
        </p:nvCxnSpPr>
        <p:spPr bwMode="auto">
          <a:xfrm flipV="1">
            <a:off x="2895600" y="2724150"/>
            <a:ext cx="1219200" cy="1143000"/>
          </a:xfrm>
          <a:prstGeom prst="line">
            <a:avLst/>
          </a:prstGeom>
          <a:solidFill>
            <a:schemeClr val="accent1"/>
          </a:solidFill>
          <a:ln w="38100" cap="flat" cmpd="sng" algn="ctr">
            <a:solidFill>
              <a:srgbClr val="000000"/>
            </a:solidFill>
            <a:prstDash val="solid"/>
            <a:round/>
            <a:headEnd type="none" w="med" len="med"/>
            <a:tailEnd type="none" w="med" len="med"/>
          </a:ln>
          <a:effectLst/>
        </p:spPr>
      </p:cxnSp>
      <p:cxnSp>
        <p:nvCxnSpPr>
          <p:cNvPr id="11" name="Straight Connector 10"/>
          <p:cNvCxnSpPr/>
          <p:nvPr/>
        </p:nvCxnSpPr>
        <p:spPr bwMode="auto">
          <a:xfrm>
            <a:off x="4114800" y="2724150"/>
            <a:ext cx="228600" cy="14478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13" name="Straight Connector 12"/>
          <p:cNvCxnSpPr/>
          <p:nvPr/>
        </p:nvCxnSpPr>
        <p:spPr bwMode="auto">
          <a:xfrm>
            <a:off x="2895600" y="3867150"/>
            <a:ext cx="1447800" cy="3048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15" name="Straight Connector 14"/>
          <p:cNvCxnSpPr/>
          <p:nvPr/>
        </p:nvCxnSpPr>
        <p:spPr bwMode="auto">
          <a:xfrm>
            <a:off x="2743200" y="2419350"/>
            <a:ext cx="152400" cy="14478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18" name="Straight Connector 17"/>
          <p:cNvCxnSpPr/>
          <p:nvPr/>
        </p:nvCxnSpPr>
        <p:spPr bwMode="auto">
          <a:xfrm>
            <a:off x="2743200" y="2419350"/>
            <a:ext cx="1371600" cy="304800"/>
          </a:xfrm>
          <a:prstGeom prst="line">
            <a:avLst/>
          </a:prstGeom>
          <a:solidFill>
            <a:schemeClr val="accent1"/>
          </a:solidFill>
          <a:ln w="12700" cap="flat" cmpd="sng" algn="ctr">
            <a:solidFill>
              <a:srgbClr val="00B050"/>
            </a:solidFill>
            <a:prstDash val="solid"/>
            <a:round/>
            <a:headEnd type="none" w="med" len="med"/>
            <a:tailEnd type="none" w="med" len="med"/>
          </a:ln>
          <a:effectLst/>
        </p:spPr>
      </p:cxnSp>
      <p:cxnSp>
        <p:nvCxnSpPr>
          <p:cNvPr id="25" name="Straight Connector 24"/>
          <p:cNvCxnSpPr/>
          <p:nvPr/>
        </p:nvCxnSpPr>
        <p:spPr bwMode="auto">
          <a:xfrm>
            <a:off x="4114800" y="2724150"/>
            <a:ext cx="1219200" cy="609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27" name="Straight Connector 26"/>
          <p:cNvCxnSpPr/>
          <p:nvPr/>
        </p:nvCxnSpPr>
        <p:spPr bwMode="auto">
          <a:xfrm>
            <a:off x="1676400" y="3257550"/>
            <a:ext cx="1219200" cy="609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28" name="Straight Connector 27"/>
          <p:cNvCxnSpPr/>
          <p:nvPr/>
        </p:nvCxnSpPr>
        <p:spPr bwMode="auto">
          <a:xfrm flipV="1">
            <a:off x="1676400" y="2419350"/>
            <a:ext cx="1066800" cy="8382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31" name="Straight Connector 30"/>
          <p:cNvCxnSpPr/>
          <p:nvPr/>
        </p:nvCxnSpPr>
        <p:spPr bwMode="auto">
          <a:xfrm flipV="1">
            <a:off x="1828800" y="3867150"/>
            <a:ext cx="1066800" cy="6858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33" name="Straight Connector 32"/>
          <p:cNvCxnSpPr/>
          <p:nvPr/>
        </p:nvCxnSpPr>
        <p:spPr bwMode="auto">
          <a:xfrm flipH="1" flipV="1">
            <a:off x="2895601" y="3867151"/>
            <a:ext cx="76199" cy="914399"/>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36" name="Straight Connector 35"/>
          <p:cNvCxnSpPr/>
          <p:nvPr/>
        </p:nvCxnSpPr>
        <p:spPr bwMode="auto">
          <a:xfrm flipV="1">
            <a:off x="4343400" y="3333750"/>
            <a:ext cx="990600" cy="8382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38" name="Straight Connector 37"/>
          <p:cNvCxnSpPr/>
          <p:nvPr/>
        </p:nvCxnSpPr>
        <p:spPr bwMode="auto">
          <a:xfrm flipV="1">
            <a:off x="2971800" y="4171950"/>
            <a:ext cx="1371600" cy="609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40" name="Straight Connector 39"/>
          <p:cNvCxnSpPr/>
          <p:nvPr/>
        </p:nvCxnSpPr>
        <p:spPr bwMode="auto">
          <a:xfrm>
            <a:off x="1676400" y="3257550"/>
            <a:ext cx="152400" cy="12954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42" name="Straight Connector 41"/>
          <p:cNvCxnSpPr/>
          <p:nvPr/>
        </p:nvCxnSpPr>
        <p:spPr bwMode="auto">
          <a:xfrm>
            <a:off x="1828800" y="4552950"/>
            <a:ext cx="1143000" cy="228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sp>
        <p:nvSpPr>
          <p:cNvPr id="19" name="Oval 18"/>
          <p:cNvSpPr/>
          <p:nvPr/>
        </p:nvSpPr>
        <p:spPr bwMode="auto">
          <a:xfrm>
            <a:off x="2857496" y="38290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6" name="Straight Connector 45"/>
          <p:cNvCxnSpPr/>
          <p:nvPr/>
        </p:nvCxnSpPr>
        <p:spPr bwMode="auto">
          <a:xfrm flipV="1">
            <a:off x="4114800" y="2114550"/>
            <a:ext cx="533400" cy="609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49" name="Straight Connector 48"/>
          <p:cNvCxnSpPr/>
          <p:nvPr/>
        </p:nvCxnSpPr>
        <p:spPr bwMode="auto">
          <a:xfrm>
            <a:off x="4648200" y="2114550"/>
            <a:ext cx="685800" cy="12192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51" name="Straight Connector 50"/>
          <p:cNvCxnSpPr/>
          <p:nvPr/>
        </p:nvCxnSpPr>
        <p:spPr bwMode="auto">
          <a:xfrm flipH="1" flipV="1">
            <a:off x="3962400" y="2038350"/>
            <a:ext cx="152400" cy="6858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53" name="Straight Connector 52"/>
          <p:cNvCxnSpPr/>
          <p:nvPr/>
        </p:nvCxnSpPr>
        <p:spPr bwMode="auto">
          <a:xfrm>
            <a:off x="3962400" y="2038350"/>
            <a:ext cx="685800" cy="762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56" name="Straight Connector 55"/>
          <p:cNvCxnSpPr/>
          <p:nvPr/>
        </p:nvCxnSpPr>
        <p:spPr bwMode="auto">
          <a:xfrm flipV="1">
            <a:off x="2743200" y="2038350"/>
            <a:ext cx="1219200" cy="3810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sp>
        <p:nvSpPr>
          <p:cNvPr id="10" name="Oval 9"/>
          <p:cNvSpPr/>
          <p:nvPr/>
        </p:nvSpPr>
        <p:spPr bwMode="auto">
          <a:xfrm>
            <a:off x="4071949" y="26860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35" name="Straight Connector 34"/>
          <p:cNvCxnSpPr/>
          <p:nvPr/>
        </p:nvCxnSpPr>
        <p:spPr bwMode="auto">
          <a:xfrm flipV="1">
            <a:off x="3124200" y="2952750"/>
            <a:ext cx="568960" cy="533400"/>
          </a:xfrm>
          <a:prstGeom prst="line">
            <a:avLst/>
          </a:prstGeom>
          <a:solidFill>
            <a:schemeClr val="accent1"/>
          </a:solidFill>
          <a:ln w="0" cap="flat" cmpd="sng" algn="ctr">
            <a:solidFill>
              <a:srgbClr val="000000"/>
            </a:solidFill>
            <a:prstDash val="solid"/>
            <a:round/>
            <a:headEnd type="none" w="med" len="med"/>
            <a:tailEnd type="triangle" w="med" len="lg"/>
          </a:ln>
          <a:effectLst/>
        </p:spPr>
      </p:cxnSp>
      <p:cxnSp>
        <p:nvCxnSpPr>
          <p:cNvPr id="32" name="Straight Connector 31"/>
          <p:cNvCxnSpPr/>
          <p:nvPr/>
        </p:nvCxnSpPr>
        <p:spPr bwMode="auto">
          <a:xfrm>
            <a:off x="3083560" y="2606967"/>
            <a:ext cx="609600" cy="135467"/>
          </a:xfrm>
          <a:prstGeom prst="line">
            <a:avLst/>
          </a:prstGeom>
          <a:solidFill>
            <a:schemeClr val="accent1"/>
          </a:solidFill>
          <a:ln w="0" cap="flat" cmpd="sng" algn="ctr">
            <a:solidFill>
              <a:srgbClr val="000000"/>
            </a:solidFill>
            <a:prstDash val="solid"/>
            <a:round/>
            <a:headEnd type="triangle" w="med" len="lg"/>
            <a:tailEnd type="none" w="med" len="lg"/>
          </a:ln>
          <a:effectLst/>
        </p:spPr>
      </p:cxnSp>
      <p:sp>
        <p:nvSpPr>
          <p:cNvPr id="3" name="TextBox 2"/>
          <p:cNvSpPr txBox="1"/>
          <p:nvPr/>
        </p:nvSpPr>
        <p:spPr>
          <a:xfrm rot="763283">
            <a:off x="3057002" y="2307166"/>
            <a:ext cx="896399" cy="307777"/>
          </a:xfrm>
          <a:prstGeom prst="rect">
            <a:avLst/>
          </a:prstGeom>
          <a:noFill/>
        </p:spPr>
        <p:txBody>
          <a:bodyPr wrap="none" rtlCol="0">
            <a:spAutoFit/>
          </a:bodyPr>
          <a:lstStyle/>
          <a:p>
            <a:r>
              <a:rPr lang="en-US" sz="1400" dirty="0" err="1" smtClean="0">
                <a:solidFill>
                  <a:schemeClr val="bg1"/>
                </a:solidFill>
              </a:rPr>
              <a:t>HE.next</a:t>
            </a:r>
            <a:endParaRPr lang="en-US" sz="1400" dirty="0" smtClean="0">
              <a:solidFill>
                <a:schemeClr val="bg1"/>
              </a:solidFill>
            </a:endParaRPr>
          </a:p>
        </p:txBody>
      </p:sp>
      <p:sp>
        <p:nvSpPr>
          <p:cNvPr id="30" name="TextBox 29"/>
          <p:cNvSpPr txBox="1"/>
          <p:nvPr/>
        </p:nvSpPr>
        <p:spPr>
          <a:xfrm>
            <a:off x="3382536" y="3345418"/>
            <a:ext cx="503664" cy="369332"/>
          </a:xfrm>
          <a:prstGeom prst="rect">
            <a:avLst/>
          </a:prstGeom>
          <a:noFill/>
        </p:spPr>
        <p:txBody>
          <a:bodyPr wrap="none" rtlCol="0">
            <a:spAutoFit/>
          </a:bodyPr>
          <a:lstStyle/>
          <a:p>
            <a:r>
              <a:rPr lang="en-US" sz="1800" dirty="0" smtClean="0">
                <a:solidFill>
                  <a:schemeClr val="bg1"/>
                </a:solidFill>
              </a:rPr>
              <a:t>HE</a:t>
            </a:r>
          </a:p>
        </p:txBody>
      </p:sp>
      <p:sp>
        <p:nvSpPr>
          <p:cNvPr id="39" name="TextBox 38"/>
          <p:cNvSpPr txBox="1"/>
          <p:nvPr/>
        </p:nvSpPr>
        <p:spPr>
          <a:xfrm>
            <a:off x="4114800" y="2507218"/>
            <a:ext cx="843501" cy="369332"/>
          </a:xfrm>
          <a:prstGeom prst="rect">
            <a:avLst/>
          </a:prstGeom>
          <a:noFill/>
        </p:spPr>
        <p:txBody>
          <a:bodyPr wrap="none" rtlCol="0">
            <a:spAutoFit/>
          </a:bodyPr>
          <a:lstStyle/>
          <a:p>
            <a:r>
              <a:rPr lang="en-US" sz="1800" dirty="0" err="1" smtClean="0">
                <a:solidFill>
                  <a:schemeClr val="bg1"/>
                </a:solidFill>
              </a:rPr>
              <a:t>endPt</a:t>
            </a:r>
            <a:endParaRPr lang="en-US" sz="1800" dirty="0">
              <a:solidFill>
                <a:schemeClr val="bg1"/>
              </a:solidFill>
            </a:endParaRPr>
          </a:p>
        </p:txBody>
      </p:sp>
      <p:sp>
        <p:nvSpPr>
          <p:cNvPr id="41" name="Content Placeholder 2"/>
          <p:cNvSpPr txBox="1">
            <a:spLocks/>
          </p:cNvSpPr>
          <p:nvPr/>
        </p:nvSpPr>
        <p:spPr>
          <a:xfrm>
            <a:off x="5638800" y="2114550"/>
            <a:ext cx="3505200" cy="3200400"/>
          </a:xfrm>
          <a:prstGeom prst="rect">
            <a:avLst/>
          </a:prstGeom>
        </p:spPr>
        <p:txBody>
          <a:bodyPr/>
          <a:lstStyle/>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defRPr/>
            </a:pPr>
            <a:r>
              <a:rPr kumimoji="0" lang="en-US" sz="1800" b="1" i="0" u="none" strike="noStrike" kern="0" cap="none" spc="0" normalizeH="0" baseline="0" noProof="0" dirty="0" err="1" smtClean="0">
                <a:ln>
                  <a:noFill/>
                </a:ln>
                <a:solidFill>
                  <a:srgbClr val="002060"/>
                </a:solidFill>
                <a:effectLst/>
                <a:uLnTx/>
                <a:uFillTx/>
                <a:latin typeface="Courier New" pitchFamily="49" charset="0"/>
                <a:ea typeface="ヒラギノ角ゴ Pro W3" pitchFamily="80" charset="-128"/>
                <a:cs typeface="Courier New" pitchFamily="49" charset="0"/>
              </a:rPr>
              <a:t>struct</a:t>
            </a:r>
            <a:r>
              <a:rPr kumimoji="0" lang="en-US" sz="1800" b="1" i="0" u="none" strike="noStrike" kern="0" cap="none" spc="0" normalizeH="0" baseline="0" noProof="0" dirty="0" smtClean="0">
                <a:ln>
                  <a:noFill/>
                </a:ln>
                <a:solidFill>
                  <a:srgbClr val="002060"/>
                </a:solidFill>
                <a:effectLst/>
                <a:uLnTx/>
                <a:uFillTx/>
                <a:latin typeface="Courier New" pitchFamily="49" charset="0"/>
                <a:ea typeface="ヒラギノ角ゴ Pro W3" pitchFamily="80" charset="-128"/>
                <a:cs typeface="Courier New" pitchFamily="49" charset="0"/>
              </a:rPr>
              <a:t> </a:t>
            </a:r>
            <a:r>
              <a:rPr kumimoji="0" lang="en-US" sz="1800" b="1" i="0" u="none" strike="noStrike" kern="0" cap="none" spc="0" normalizeH="0" baseline="0" noProof="0" dirty="0" err="1" smtClean="0">
                <a:ln>
                  <a:noFill/>
                </a:ln>
                <a:solidFill>
                  <a:srgbClr val="002060"/>
                </a:solidFill>
                <a:effectLst/>
                <a:uLnTx/>
                <a:uFillTx/>
                <a:latin typeface="Courier New" pitchFamily="49" charset="0"/>
                <a:ea typeface="ヒラギノ角ゴ Pro W3" pitchFamily="80" charset="-128"/>
                <a:cs typeface="Courier New" pitchFamily="49" charset="0"/>
              </a:rPr>
              <a:t>HalfEdge</a:t>
            </a:r>
            <a:endParaRPr kumimoji="0" lang="en-US" sz="1800" b="1" i="0" u="none" strike="noStrike" kern="0" cap="none" spc="0" normalizeH="0" baseline="0" noProof="0" dirty="0" smtClean="0">
              <a:ln>
                <a:noFill/>
              </a:ln>
              <a:solidFill>
                <a:srgbClr val="002060"/>
              </a:solidFill>
              <a:effectLst/>
              <a:uLnTx/>
              <a:uFillTx/>
              <a:latin typeface="Courier New" pitchFamily="49" charset="0"/>
              <a:ea typeface="ヒラギノ角ゴ Pro W3" pitchFamily="80" charset="-128"/>
              <a:cs typeface="Courier New" pitchFamily="49" charset="0"/>
            </a:endParaRPr>
          </a:p>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defRPr/>
            </a:pP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a:t>
            </a:r>
          </a:p>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tab pos="234950" algn="l"/>
              </a:tabLst>
              <a:defRPr/>
            </a:pP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	</a:t>
            </a:r>
            <a:r>
              <a:rPr kumimoji="0" lang="en-US" sz="1800" b="0" i="0" u="none" strike="noStrike" kern="0" cap="none" spc="0" normalizeH="0" baseline="0" noProof="0" dirty="0" err="1" smtClean="0">
                <a:ln>
                  <a:noFill/>
                </a:ln>
                <a:solidFill>
                  <a:srgbClr val="000000"/>
                </a:solidFill>
                <a:effectLst/>
                <a:uLnTx/>
                <a:uFillTx/>
                <a:latin typeface="Courier New" pitchFamily="49" charset="0"/>
                <a:ea typeface="ヒラギノ角ゴ Pro W3" pitchFamily="80" charset="-128"/>
                <a:cs typeface="Courier New" pitchFamily="49" charset="0"/>
              </a:rPr>
              <a:t>HalfEdgeVert</a:t>
            </a: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 *</a:t>
            </a:r>
            <a:r>
              <a:rPr kumimoji="0" lang="en-US" sz="1800" b="0" i="0" u="none" strike="noStrike" kern="0" cap="none" spc="0" normalizeH="0" baseline="0" noProof="0" dirty="0" err="1" smtClean="0">
                <a:ln>
                  <a:noFill/>
                </a:ln>
                <a:solidFill>
                  <a:srgbClr val="000000"/>
                </a:solidFill>
                <a:effectLst/>
                <a:uLnTx/>
                <a:uFillTx/>
                <a:latin typeface="Courier New" pitchFamily="49" charset="0"/>
                <a:ea typeface="ヒラギノ角ゴ Pro W3" pitchFamily="80" charset="-128"/>
                <a:cs typeface="Courier New" pitchFamily="49" charset="0"/>
              </a:rPr>
              <a:t>endPt</a:t>
            </a: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a:t>
            </a:r>
          </a:p>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tab pos="234950" algn="l"/>
              </a:tabLst>
              <a:defRPr/>
            </a:pP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	</a:t>
            </a:r>
            <a:r>
              <a:rPr kumimoji="0" lang="en-US" sz="1800" b="0" i="0" u="none" strike="noStrike" kern="0" cap="none" spc="0" normalizeH="0" baseline="0" noProof="0" dirty="0" err="1" smtClean="0">
                <a:ln>
                  <a:noFill/>
                </a:ln>
                <a:solidFill>
                  <a:srgbClr val="000000"/>
                </a:solidFill>
                <a:effectLst/>
                <a:uLnTx/>
                <a:uFillTx/>
                <a:latin typeface="Courier New" pitchFamily="49" charset="0"/>
                <a:ea typeface="ヒラギノ角ゴ Pro W3" pitchFamily="80" charset="-128"/>
                <a:cs typeface="Courier New" pitchFamily="49" charset="0"/>
              </a:rPr>
              <a:t>HalfEdge</a:t>
            </a: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 *next;</a:t>
            </a:r>
          </a:p>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defRPr/>
            </a:pP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a:t>
            </a:r>
          </a:p>
        </p:txBody>
      </p:sp>
    </p:spTree>
    <p:custDataLst>
      <p:tags r:id="rId1"/>
    </p:custDataLst>
    <p:extLst>
      <p:ext uri="{BB962C8B-B14F-4D97-AF65-F5344CB8AC3E}">
        <p14:creationId xmlns:p14="http://schemas.microsoft.com/office/powerpoint/2010/main" val="1278115382"/>
      </p:ext>
    </p:extLst>
  </p:cSld>
  <p:clrMapOvr>
    <a:masterClrMapping/>
  </p:clrMapOvr>
  <mc:AlternateContent xmlns:mc="http://schemas.openxmlformats.org/markup-compatibility/2006" xmlns:p14="http://schemas.microsoft.com/office/powerpoint/2010/main">
    <mc:Choice Requires="p14">
      <p:transition spd="slow" p14:dur="2000" advTm="9813"/>
    </mc:Choice>
    <mc:Fallback xmlns="">
      <p:transition spd="slow" advTm="98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1" y="494109"/>
            <a:ext cx="8143875" cy="934641"/>
          </a:xfrm>
        </p:spPr>
        <p:txBody>
          <a:bodyPr/>
          <a:lstStyle/>
          <a:p>
            <a:r>
              <a:rPr lang="en-US" sz="3200" dirty="0"/>
              <a:t>Cascades of Extraneous Intersections</a:t>
            </a:r>
          </a:p>
        </p:txBody>
      </p:sp>
      <p:sp>
        <p:nvSpPr>
          <p:cNvPr id="165891" name="Freeform 3"/>
          <p:cNvSpPr>
            <a:spLocks/>
          </p:cNvSpPr>
          <p:nvPr/>
        </p:nvSpPr>
        <p:spPr bwMode="auto">
          <a:xfrm>
            <a:off x="1981200" y="1485900"/>
            <a:ext cx="5348288" cy="3189685"/>
          </a:xfrm>
          <a:custGeom>
            <a:avLst/>
            <a:gdLst>
              <a:gd name="T0" fmla="*/ 0 w 3369"/>
              <a:gd name="T1" fmla="*/ 2679 h 2679"/>
              <a:gd name="T2" fmla="*/ 507 w 3369"/>
              <a:gd name="T3" fmla="*/ 1897 h 2679"/>
              <a:gd name="T4" fmla="*/ 901 w 3369"/>
              <a:gd name="T5" fmla="*/ 1522 h 2679"/>
              <a:gd name="T6" fmla="*/ 1166 w 3369"/>
              <a:gd name="T7" fmla="*/ 1275 h 2679"/>
              <a:gd name="T8" fmla="*/ 1376 w 3369"/>
              <a:gd name="T9" fmla="*/ 1019 h 2679"/>
              <a:gd name="T10" fmla="*/ 1760 w 3369"/>
              <a:gd name="T11" fmla="*/ 809 h 2679"/>
              <a:gd name="T12" fmla="*/ 3360 w 3369"/>
              <a:gd name="T13" fmla="*/ 0 h 2679"/>
              <a:gd name="T14" fmla="*/ 3369 w 3369"/>
              <a:gd name="T15" fmla="*/ 2016 h 2679"/>
              <a:gd name="T16" fmla="*/ 0 w 3369"/>
              <a:gd name="T17" fmla="*/ 2679 h 2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9" h="2679">
                <a:moveTo>
                  <a:pt x="0" y="2679"/>
                </a:moveTo>
                <a:lnTo>
                  <a:pt x="507" y="1897"/>
                </a:lnTo>
                <a:lnTo>
                  <a:pt x="901" y="1522"/>
                </a:lnTo>
                <a:lnTo>
                  <a:pt x="1166" y="1275"/>
                </a:lnTo>
                <a:lnTo>
                  <a:pt x="1376" y="1019"/>
                </a:lnTo>
                <a:lnTo>
                  <a:pt x="1760" y="809"/>
                </a:lnTo>
                <a:lnTo>
                  <a:pt x="3360" y="0"/>
                </a:lnTo>
                <a:lnTo>
                  <a:pt x="3369" y="2016"/>
                </a:lnTo>
                <a:lnTo>
                  <a:pt x="0" y="2679"/>
                </a:lnTo>
                <a:close/>
              </a:path>
            </a:pathLst>
          </a:custGeom>
          <a:solidFill>
            <a:schemeClr val="accent2">
              <a:lumMod val="20000"/>
              <a:lumOff val="80000"/>
            </a:schemeClr>
          </a:solidFill>
          <a:ln w="25400">
            <a:solidFill>
              <a:srgbClr val="000000"/>
            </a:solidFill>
            <a:round/>
            <a:headEnd/>
            <a:tailEnd/>
          </a:ln>
          <a:effectLst/>
        </p:spPr>
        <p:txBody>
          <a:bodyPr/>
          <a:lstStyle/>
          <a:p>
            <a:endParaRPr lang="en-US"/>
          </a:p>
        </p:txBody>
      </p:sp>
      <p:sp>
        <p:nvSpPr>
          <p:cNvPr id="165892" name="Freeform 4"/>
          <p:cNvSpPr>
            <a:spLocks/>
          </p:cNvSpPr>
          <p:nvPr/>
        </p:nvSpPr>
        <p:spPr bwMode="auto">
          <a:xfrm>
            <a:off x="203200" y="3612356"/>
            <a:ext cx="3481388" cy="1700213"/>
          </a:xfrm>
          <a:custGeom>
            <a:avLst/>
            <a:gdLst>
              <a:gd name="T0" fmla="*/ 0 w 2193"/>
              <a:gd name="T1" fmla="*/ 605 h 1428"/>
              <a:gd name="T2" fmla="*/ 2193 w 2193"/>
              <a:gd name="T3" fmla="*/ 1428 h 1428"/>
              <a:gd name="T4" fmla="*/ 1627 w 2193"/>
              <a:gd name="T5" fmla="*/ 93 h 1428"/>
              <a:gd name="T6" fmla="*/ 1437 w 2193"/>
              <a:gd name="T7" fmla="*/ 0 h 1428"/>
              <a:gd name="T8" fmla="*/ 0 w 2193"/>
              <a:gd name="T9" fmla="*/ 605 h 1428"/>
            </a:gdLst>
            <a:ahLst/>
            <a:cxnLst>
              <a:cxn ang="0">
                <a:pos x="T0" y="T1"/>
              </a:cxn>
              <a:cxn ang="0">
                <a:pos x="T2" y="T3"/>
              </a:cxn>
              <a:cxn ang="0">
                <a:pos x="T4" y="T5"/>
              </a:cxn>
              <a:cxn ang="0">
                <a:pos x="T6" y="T7"/>
              </a:cxn>
              <a:cxn ang="0">
                <a:pos x="T8" y="T9"/>
              </a:cxn>
            </a:cxnLst>
            <a:rect l="0" t="0" r="r" b="b"/>
            <a:pathLst>
              <a:path w="2193" h="1428">
                <a:moveTo>
                  <a:pt x="0" y="605"/>
                </a:moveTo>
                <a:lnTo>
                  <a:pt x="2193" y="1428"/>
                </a:lnTo>
                <a:lnTo>
                  <a:pt x="1627" y="93"/>
                </a:lnTo>
                <a:lnTo>
                  <a:pt x="1437" y="0"/>
                </a:lnTo>
                <a:lnTo>
                  <a:pt x="0" y="605"/>
                </a:lnTo>
                <a:close/>
              </a:path>
            </a:pathLst>
          </a:custGeom>
          <a:solidFill>
            <a:srgbClr val="FFFFCC">
              <a:alpha val="25000"/>
            </a:srgbClr>
          </a:solidFill>
          <a:ln w="254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95" name="Freeform 7"/>
          <p:cNvSpPr>
            <a:spLocks/>
          </p:cNvSpPr>
          <p:nvPr/>
        </p:nvSpPr>
        <p:spPr bwMode="auto">
          <a:xfrm>
            <a:off x="1371600" y="2628900"/>
            <a:ext cx="2433638" cy="814388"/>
          </a:xfrm>
          <a:custGeom>
            <a:avLst/>
            <a:gdLst>
              <a:gd name="T0" fmla="*/ 0 w 1533"/>
              <a:gd name="T1" fmla="*/ 255 h 684"/>
              <a:gd name="T2" fmla="*/ 1257 w 1533"/>
              <a:gd name="T3" fmla="*/ 553 h 684"/>
              <a:gd name="T4" fmla="*/ 1533 w 1533"/>
              <a:gd name="T5" fmla="*/ 684 h 684"/>
              <a:gd name="T6" fmla="*/ 1531 w 1533"/>
              <a:gd name="T7" fmla="*/ 315 h 684"/>
              <a:gd name="T8" fmla="*/ 1241 w 1533"/>
              <a:gd name="T9" fmla="*/ 0 h 684"/>
              <a:gd name="T10" fmla="*/ 0 w 1533"/>
              <a:gd name="T11" fmla="*/ 255 h 684"/>
            </a:gdLst>
            <a:ahLst/>
            <a:cxnLst>
              <a:cxn ang="0">
                <a:pos x="T0" y="T1"/>
              </a:cxn>
              <a:cxn ang="0">
                <a:pos x="T2" y="T3"/>
              </a:cxn>
              <a:cxn ang="0">
                <a:pos x="T4" y="T5"/>
              </a:cxn>
              <a:cxn ang="0">
                <a:pos x="T6" y="T7"/>
              </a:cxn>
              <a:cxn ang="0">
                <a:pos x="T8" y="T9"/>
              </a:cxn>
              <a:cxn ang="0">
                <a:pos x="T10" y="T11"/>
              </a:cxn>
            </a:cxnLst>
            <a:rect l="0" t="0" r="r" b="b"/>
            <a:pathLst>
              <a:path w="1533" h="684">
                <a:moveTo>
                  <a:pt x="0" y="255"/>
                </a:moveTo>
                <a:lnTo>
                  <a:pt x="1257" y="553"/>
                </a:lnTo>
                <a:lnTo>
                  <a:pt x="1533" y="684"/>
                </a:lnTo>
                <a:lnTo>
                  <a:pt x="1531" y="315"/>
                </a:lnTo>
                <a:lnTo>
                  <a:pt x="1241" y="0"/>
                </a:lnTo>
                <a:lnTo>
                  <a:pt x="0" y="255"/>
                </a:lnTo>
                <a:close/>
              </a:path>
            </a:pathLst>
          </a:custGeom>
          <a:solidFill>
            <a:srgbClr val="FFFFCC">
              <a:alpha val="25000"/>
            </a:srgbClr>
          </a:solidFill>
          <a:ln w="254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97" name="Freeform 9"/>
          <p:cNvSpPr>
            <a:spLocks/>
          </p:cNvSpPr>
          <p:nvPr/>
        </p:nvSpPr>
        <p:spPr bwMode="auto">
          <a:xfrm>
            <a:off x="3459163" y="1078706"/>
            <a:ext cx="1465262" cy="1785938"/>
          </a:xfrm>
          <a:custGeom>
            <a:avLst/>
            <a:gdLst>
              <a:gd name="T0" fmla="*/ 0 w 923"/>
              <a:gd name="T1" fmla="*/ 0 h 1500"/>
              <a:gd name="T2" fmla="*/ 427 w 923"/>
              <a:gd name="T3" fmla="*/ 1343 h 1500"/>
              <a:gd name="T4" fmla="*/ 533 w 923"/>
              <a:gd name="T5" fmla="*/ 1500 h 1500"/>
              <a:gd name="T6" fmla="*/ 811 w 923"/>
              <a:gd name="T7" fmla="*/ 1142 h 1500"/>
              <a:gd name="T8" fmla="*/ 923 w 923"/>
              <a:gd name="T9" fmla="*/ 867 h 1500"/>
              <a:gd name="T10" fmla="*/ 0 w 923"/>
              <a:gd name="T11" fmla="*/ 0 h 1500"/>
            </a:gdLst>
            <a:ahLst/>
            <a:cxnLst>
              <a:cxn ang="0">
                <a:pos x="T0" y="T1"/>
              </a:cxn>
              <a:cxn ang="0">
                <a:pos x="T2" y="T3"/>
              </a:cxn>
              <a:cxn ang="0">
                <a:pos x="T4" y="T5"/>
              </a:cxn>
              <a:cxn ang="0">
                <a:pos x="T6" y="T7"/>
              </a:cxn>
              <a:cxn ang="0">
                <a:pos x="T8" y="T9"/>
              </a:cxn>
              <a:cxn ang="0">
                <a:pos x="T10" y="T11"/>
              </a:cxn>
            </a:cxnLst>
            <a:rect l="0" t="0" r="r" b="b"/>
            <a:pathLst>
              <a:path w="923" h="1500">
                <a:moveTo>
                  <a:pt x="0" y="0"/>
                </a:moveTo>
                <a:lnTo>
                  <a:pt x="427" y="1343"/>
                </a:lnTo>
                <a:lnTo>
                  <a:pt x="533" y="1500"/>
                </a:lnTo>
                <a:lnTo>
                  <a:pt x="811" y="1142"/>
                </a:lnTo>
                <a:lnTo>
                  <a:pt x="923" y="867"/>
                </a:lnTo>
                <a:lnTo>
                  <a:pt x="0" y="0"/>
                </a:lnTo>
                <a:close/>
              </a:path>
            </a:pathLst>
          </a:custGeom>
          <a:solidFill>
            <a:srgbClr val="FFFFCC">
              <a:alpha val="25000"/>
            </a:srgbClr>
          </a:solidFill>
          <a:ln w="25400">
            <a:solidFill>
              <a:srgbClr val="96969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Oval 13"/>
          <p:cNvSpPr/>
          <p:nvPr/>
        </p:nvSpPr>
        <p:spPr bwMode="auto">
          <a:xfrm>
            <a:off x="3174747" y="4443426"/>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5" name="Oval 14"/>
          <p:cNvSpPr/>
          <p:nvPr/>
        </p:nvSpPr>
        <p:spPr bwMode="auto">
          <a:xfrm>
            <a:off x="2741359" y="3690951"/>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 name="Oval 15"/>
          <p:cNvSpPr/>
          <p:nvPr/>
        </p:nvSpPr>
        <p:spPr bwMode="auto">
          <a:xfrm>
            <a:off x="3365246" y="3252801"/>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7" name="Oval 16"/>
          <p:cNvSpPr/>
          <p:nvPr/>
        </p:nvSpPr>
        <p:spPr bwMode="auto">
          <a:xfrm>
            <a:off x="3746246" y="2967051"/>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8" name="Oval 17"/>
          <p:cNvSpPr/>
          <p:nvPr/>
        </p:nvSpPr>
        <p:spPr bwMode="auto">
          <a:xfrm>
            <a:off x="4103434" y="2657488"/>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9" name="Oval 18"/>
          <p:cNvSpPr/>
          <p:nvPr/>
        </p:nvSpPr>
        <p:spPr bwMode="auto">
          <a:xfrm>
            <a:off x="4693984" y="2409837"/>
            <a:ext cx="95250" cy="9525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extLst>
      <p:ext uri="{BB962C8B-B14F-4D97-AF65-F5344CB8AC3E}">
        <p14:creationId xmlns:p14="http://schemas.microsoft.com/office/powerpoint/2010/main" val="1164740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bwMode="auto">
          <a:xfrm>
            <a:off x="2743201" y="2419349"/>
            <a:ext cx="1374808" cy="1459631"/>
          </a:xfrm>
          <a:custGeom>
            <a:avLst/>
            <a:gdLst>
              <a:gd name="connsiteX0" fmla="*/ 0 w 1597793"/>
              <a:gd name="connsiteY0" fmla="*/ 0 h 1751798"/>
              <a:gd name="connsiteX1" fmla="*/ 154004 w 1597793"/>
              <a:gd name="connsiteY1" fmla="*/ 1453415 h 1751798"/>
              <a:gd name="connsiteX2" fmla="*/ 1597793 w 1597793"/>
              <a:gd name="connsiteY2" fmla="*/ 1751798 h 1751798"/>
              <a:gd name="connsiteX3" fmla="*/ 1376412 w 1597793"/>
              <a:gd name="connsiteY3" fmla="*/ 298383 h 1751798"/>
              <a:gd name="connsiteX4" fmla="*/ 0 w 1597793"/>
              <a:gd name="connsiteY4" fmla="*/ 0 h 1751798"/>
              <a:gd name="connsiteX0" fmla="*/ 0 w 1596189"/>
              <a:gd name="connsiteY0" fmla="*/ 0 h 1758014"/>
              <a:gd name="connsiteX1" fmla="*/ 152400 w 1596189"/>
              <a:gd name="connsiteY1" fmla="*/ 1459631 h 1758014"/>
              <a:gd name="connsiteX2" fmla="*/ 1596189 w 1596189"/>
              <a:gd name="connsiteY2" fmla="*/ 1758014 h 1758014"/>
              <a:gd name="connsiteX3" fmla="*/ 1374808 w 1596189"/>
              <a:gd name="connsiteY3" fmla="*/ 304599 h 1758014"/>
              <a:gd name="connsiteX4" fmla="*/ 0 w 1596189"/>
              <a:gd name="connsiteY4" fmla="*/ 0 h 1758014"/>
              <a:gd name="connsiteX0" fmla="*/ 0 w 1600200"/>
              <a:gd name="connsiteY0" fmla="*/ 0 h 1752600"/>
              <a:gd name="connsiteX1" fmla="*/ 152400 w 1600200"/>
              <a:gd name="connsiteY1" fmla="*/ 1459631 h 1752600"/>
              <a:gd name="connsiteX2" fmla="*/ 1600200 w 1600200"/>
              <a:gd name="connsiteY2" fmla="*/ 1752600 h 1752600"/>
              <a:gd name="connsiteX3" fmla="*/ 1374808 w 1600200"/>
              <a:gd name="connsiteY3" fmla="*/ 304599 h 1752600"/>
              <a:gd name="connsiteX4" fmla="*/ 0 w 1600200"/>
              <a:gd name="connsiteY4" fmla="*/ 0 h 1752600"/>
              <a:gd name="connsiteX0" fmla="*/ 0 w 1374808"/>
              <a:gd name="connsiteY0" fmla="*/ 0 h 1459631"/>
              <a:gd name="connsiteX1" fmla="*/ 152400 w 1374808"/>
              <a:gd name="connsiteY1" fmla="*/ 1459631 h 1459631"/>
              <a:gd name="connsiteX2" fmla="*/ 1374808 w 1374808"/>
              <a:gd name="connsiteY2" fmla="*/ 304599 h 1459631"/>
              <a:gd name="connsiteX3" fmla="*/ 0 w 1374808"/>
              <a:gd name="connsiteY3" fmla="*/ 0 h 1459631"/>
            </a:gdLst>
            <a:ahLst/>
            <a:cxnLst>
              <a:cxn ang="0">
                <a:pos x="connsiteX0" y="connsiteY0"/>
              </a:cxn>
              <a:cxn ang="0">
                <a:pos x="connsiteX1" y="connsiteY1"/>
              </a:cxn>
              <a:cxn ang="0">
                <a:pos x="connsiteX2" y="connsiteY2"/>
              </a:cxn>
              <a:cxn ang="0">
                <a:pos x="connsiteX3" y="connsiteY3"/>
              </a:cxn>
            </a:cxnLst>
            <a:rect l="l" t="t" r="r" b="b"/>
            <a:pathLst>
              <a:path w="1374808" h="1459631">
                <a:moveTo>
                  <a:pt x="0" y="0"/>
                </a:moveTo>
                <a:lnTo>
                  <a:pt x="152400" y="1459631"/>
                </a:lnTo>
                <a:lnTo>
                  <a:pt x="1374808" y="304599"/>
                </a:lnTo>
                <a:lnTo>
                  <a:pt x="0" y="0"/>
                </a:lnTo>
                <a:close/>
              </a:path>
            </a:pathLst>
          </a:custGeom>
          <a:solidFill>
            <a:srgbClr val="FFFB6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314" name="Title 1"/>
          <p:cNvSpPr>
            <a:spLocks noGrp="1"/>
          </p:cNvSpPr>
          <p:nvPr>
            <p:ph type="title"/>
          </p:nvPr>
        </p:nvSpPr>
        <p:spPr/>
        <p:txBody>
          <a:bodyPr/>
          <a:lstStyle/>
          <a:p>
            <a:pPr eaLnBrk="1" hangingPunct="1"/>
            <a:r>
              <a:rPr lang="en-US" sz="3200" dirty="0">
                <a:ea typeface="ヒラギノ角ゴ Pro W3" pitchFamily="48" charset="-128"/>
                <a:cs typeface="ヒラギノ角ゴ Pro W3" pitchFamily="48" charset="-128"/>
              </a:rPr>
              <a:t>Half Edge Data Structure (HEDS)</a:t>
            </a:r>
            <a:endParaRPr lang="en-US" sz="3200" dirty="0" smtClean="0">
              <a:ea typeface="ヒラギノ角ゴ Pro W3" pitchFamily="48" charset="-128"/>
              <a:cs typeface="ヒラギノ角ゴ Pro W3" pitchFamily="48" charset="-128"/>
            </a:endParaRPr>
          </a:p>
        </p:txBody>
      </p:sp>
      <p:sp>
        <p:nvSpPr>
          <p:cNvPr id="13315" name="Content Placeholder 2"/>
          <p:cNvSpPr>
            <a:spLocks noGrp="1"/>
          </p:cNvSpPr>
          <p:nvPr>
            <p:ph sz="quarter" idx="10"/>
          </p:nvPr>
        </p:nvSpPr>
        <p:spPr>
          <a:xfrm>
            <a:off x="533400" y="1200150"/>
            <a:ext cx="8077200" cy="914400"/>
          </a:xfrm>
        </p:spPr>
        <p:txBody>
          <a:bodyPr/>
          <a:lstStyle/>
          <a:p>
            <a:pPr eaLnBrk="1" hangingPunct="1"/>
            <a:r>
              <a:rPr lang="en-US" sz="2400" dirty="0" smtClean="0">
                <a:ea typeface="ヒラギノ角ゴ Pro W3" pitchFamily="48" charset="-128"/>
                <a:cs typeface="ヒラギノ角ゴ Pro W3" pitchFamily="48" charset="-128"/>
              </a:rPr>
              <a:t>HE </a:t>
            </a:r>
            <a:r>
              <a:rPr lang="en-US" sz="2400" b="1" i="1" dirty="0" smtClean="0">
                <a:ea typeface="ヒラギノ角ゴ Pro W3" pitchFamily="48" charset="-128"/>
                <a:cs typeface="ヒラギノ角ゴ Pro W3" pitchFamily="48" charset="-128"/>
              </a:rPr>
              <a:t>may</a:t>
            </a:r>
            <a:r>
              <a:rPr lang="en-US" sz="2400" dirty="0" smtClean="0">
                <a:ea typeface="ヒラギノ角ゴ Pro W3" pitchFamily="48" charset="-128"/>
                <a:cs typeface="ヒラギノ角ゴ Pro W3" pitchFamily="48" charset="-128"/>
              </a:rPr>
              <a:t> point to a face on its </a:t>
            </a:r>
            <a:r>
              <a:rPr lang="en-US" sz="2400" b="1" dirty="0" smtClean="0">
                <a:ea typeface="ヒラギノ角ゴ Pro W3" pitchFamily="48" charset="-128"/>
                <a:cs typeface="ヒラギノ角ゴ Pro W3" pitchFamily="48" charset="-128"/>
              </a:rPr>
              <a:t>left</a:t>
            </a:r>
            <a:r>
              <a:rPr lang="en-US" sz="2400" dirty="0" smtClean="0">
                <a:ea typeface="ヒラギノ角ゴ Pro W3" pitchFamily="48" charset="-128"/>
                <a:cs typeface="ヒラギノ角ゴ Pro W3" pitchFamily="48" charset="-128"/>
              </a:rPr>
              <a:t> side</a:t>
            </a:r>
          </a:p>
          <a:p>
            <a:pPr eaLnBrk="1" hangingPunct="1"/>
            <a:r>
              <a:rPr lang="en-US" sz="2400" dirty="0" smtClean="0">
                <a:ea typeface="ヒラギノ角ゴ Pro W3" pitchFamily="48" charset="-128"/>
                <a:cs typeface="ヒラギノ角ゴ Pro W3" pitchFamily="48" charset="-128"/>
              </a:rPr>
              <a:t>All half edges in a loop point to same face</a:t>
            </a:r>
          </a:p>
        </p:txBody>
      </p:sp>
      <p:cxnSp>
        <p:nvCxnSpPr>
          <p:cNvPr id="7" name="Straight Connector 6"/>
          <p:cNvCxnSpPr/>
          <p:nvPr/>
        </p:nvCxnSpPr>
        <p:spPr bwMode="auto">
          <a:xfrm flipV="1">
            <a:off x="2895600" y="2724150"/>
            <a:ext cx="1219200" cy="1143000"/>
          </a:xfrm>
          <a:prstGeom prst="line">
            <a:avLst/>
          </a:prstGeom>
          <a:solidFill>
            <a:schemeClr val="accent1"/>
          </a:solidFill>
          <a:ln w="38100" cap="flat" cmpd="sng" algn="ctr">
            <a:solidFill>
              <a:srgbClr val="000000"/>
            </a:solidFill>
            <a:prstDash val="solid"/>
            <a:round/>
            <a:headEnd type="none" w="med" len="med"/>
            <a:tailEnd type="none" w="med" len="med"/>
          </a:ln>
          <a:effectLst/>
        </p:spPr>
      </p:cxnSp>
      <p:cxnSp>
        <p:nvCxnSpPr>
          <p:cNvPr id="11" name="Straight Connector 10"/>
          <p:cNvCxnSpPr/>
          <p:nvPr/>
        </p:nvCxnSpPr>
        <p:spPr bwMode="auto">
          <a:xfrm>
            <a:off x="4114800" y="2724150"/>
            <a:ext cx="228600" cy="14478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13" name="Straight Connector 12"/>
          <p:cNvCxnSpPr/>
          <p:nvPr/>
        </p:nvCxnSpPr>
        <p:spPr bwMode="auto">
          <a:xfrm>
            <a:off x="2895600" y="3867150"/>
            <a:ext cx="1447800" cy="3048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15" name="Straight Connector 14"/>
          <p:cNvCxnSpPr/>
          <p:nvPr/>
        </p:nvCxnSpPr>
        <p:spPr bwMode="auto">
          <a:xfrm>
            <a:off x="2743200" y="2419350"/>
            <a:ext cx="152400" cy="14478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a:off x="2743200" y="2419350"/>
            <a:ext cx="1371600" cy="3048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5" name="Straight Connector 24"/>
          <p:cNvCxnSpPr/>
          <p:nvPr/>
        </p:nvCxnSpPr>
        <p:spPr bwMode="auto">
          <a:xfrm>
            <a:off x="4114800" y="2724150"/>
            <a:ext cx="1219200" cy="609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27" name="Straight Connector 26"/>
          <p:cNvCxnSpPr/>
          <p:nvPr/>
        </p:nvCxnSpPr>
        <p:spPr bwMode="auto">
          <a:xfrm>
            <a:off x="1676400" y="3257550"/>
            <a:ext cx="1219200" cy="609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28" name="Straight Connector 27"/>
          <p:cNvCxnSpPr/>
          <p:nvPr/>
        </p:nvCxnSpPr>
        <p:spPr bwMode="auto">
          <a:xfrm flipV="1">
            <a:off x="1676400" y="2419350"/>
            <a:ext cx="1066800" cy="8382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31" name="Straight Connector 30"/>
          <p:cNvCxnSpPr/>
          <p:nvPr/>
        </p:nvCxnSpPr>
        <p:spPr bwMode="auto">
          <a:xfrm flipV="1">
            <a:off x="1828800" y="3867150"/>
            <a:ext cx="1066800" cy="6858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33" name="Straight Connector 32"/>
          <p:cNvCxnSpPr/>
          <p:nvPr/>
        </p:nvCxnSpPr>
        <p:spPr bwMode="auto">
          <a:xfrm flipH="1" flipV="1">
            <a:off x="2895601" y="3867151"/>
            <a:ext cx="76199" cy="914399"/>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36" name="Straight Connector 35"/>
          <p:cNvCxnSpPr/>
          <p:nvPr/>
        </p:nvCxnSpPr>
        <p:spPr bwMode="auto">
          <a:xfrm flipV="1">
            <a:off x="4343400" y="3333750"/>
            <a:ext cx="990600" cy="8382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38" name="Straight Connector 37"/>
          <p:cNvCxnSpPr/>
          <p:nvPr/>
        </p:nvCxnSpPr>
        <p:spPr bwMode="auto">
          <a:xfrm flipV="1">
            <a:off x="2971800" y="4171950"/>
            <a:ext cx="1371600" cy="609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40" name="Straight Connector 39"/>
          <p:cNvCxnSpPr/>
          <p:nvPr/>
        </p:nvCxnSpPr>
        <p:spPr bwMode="auto">
          <a:xfrm>
            <a:off x="1676400" y="3257550"/>
            <a:ext cx="152400" cy="12954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42" name="Straight Connector 41"/>
          <p:cNvCxnSpPr/>
          <p:nvPr/>
        </p:nvCxnSpPr>
        <p:spPr bwMode="auto">
          <a:xfrm>
            <a:off x="1828800" y="4552950"/>
            <a:ext cx="1143000" cy="228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sp>
        <p:nvSpPr>
          <p:cNvPr id="19" name="Oval 18"/>
          <p:cNvSpPr/>
          <p:nvPr/>
        </p:nvSpPr>
        <p:spPr bwMode="auto">
          <a:xfrm>
            <a:off x="2857496" y="38290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46" name="Straight Connector 45"/>
          <p:cNvCxnSpPr/>
          <p:nvPr/>
        </p:nvCxnSpPr>
        <p:spPr bwMode="auto">
          <a:xfrm flipV="1">
            <a:off x="4114800" y="2114550"/>
            <a:ext cx="533400" cy="609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49" name="Straight Connector 48"/>
          <p:cNvCxnSpPr/>
          <p:nvPr/>
        </p:nvCxnSpPr>
        <p:spPr bwMode="auto">
          <a:xfrm>
            <a:off x="4648200" y="2114550"/>
            <a:ext cx="685800" cy="12192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51" name="Straight Connector 50"/>
          <p:cNvCxnSpPr/>
          <p:nvPr/>
        </p:nvCxnSpPr>
        <p:spPr bwMode="auto">
          <a:xfrm flipH="1" flipV="1">
            <a:off x="3962400" y="2038350"/>
            <a:ext cx="152400" cy="6858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53" name="Straight Connector 52"/>
          <p:cNvCxnSpPr/>
          <p:nvPr/>
        </p:nvCxnSpPr>
        <p:spPr bwMode="auto">
          <a:xfrm>
            <a:off x="3962400" y="2038350"/>
            <a:ext cx="685800" cy="762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56" name="Straight Connector 55"/>
          <p:cNvCxnSpPr/>
          <p:nvPr/>
        </p:nvCxnSpPr>
        <p:spPr bwMode="auto">
          <a:xfrm flipV="1">
            <a:off x="2743200" y="2038350"/>
            <a:ext cx="1219200" cy="3810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sp>
        <p:nvSpPr>
          <p:cNvPr id="10" name="Oval 9"/>
          <p:cNvSpPr/>
          <p:nvPr/>
        </p:nvSpPr>
        <p:spPr bwMode="auto">
          <a:xfrm>
            <a:off x="4071949" y="26860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26" name="Straight Connector 25"/>
          <p:cNvCxnSpPr/>
          <p:nvPr/>
        </p:nvCxnSpPr>
        <p:spPr bwMode="auto">
          <a:xfrm flipV="1">
            <a:off x="3124200" y="2952750"/>
            <a:ext cx="568960" cy="533400"/>
          </a:xfrm>
          <a:prstGeom prst="line">
            <a:avLst/>
          </a:prstGeom>
          <a:solidFill>
            <a:schemeClr val="accent1"/>
          </a:solidFill>
          <a:ln w="0" cap="flat" cmpd="sng" algn="ctr">
            <a:solidFill>
              <a:srgbClr val="000000"/>
            </a:solidFill>
            <a:prstDash val="solid"/>
            <a:round/>
            <a:headEnd type="none" w="med" len="med"/>
            <a:tailEnd type="triangle" w="med" len="lg"/>
          </a:ln>
          <a:effectLst/>
        </p:spPr>
      </p:cxnSp>
      <p:sp>
        <p:nvSpPr>
          <p:cNvPr id="39" name="TextBox 38"/>
          <p:cNvSpPr txBox="1"/>
          <p:nvPr/>
        </p:nvSpPr>
        <p:spPr>
          <a:xfrm>
            <a:off x="3382536" y="3345418"/>
            <a:ext cx="503664" cy="369332"/>
          </a:xfrm>
          <a:prstGeom prst="rect">
            <a:avLst/>
          </a:prstGeom>
          <a:noFill/>
        </p:spPr>
        <p:txBody>
          <a:bodyPr wrap="none" rtlCol="0">
            <a:spAutoFit/>
          </a:bodyPr>
          <a:lstStyle/>
          <a:p>
            <a:r>
              <a:rPr lang="en-US" sz="1800" dirty="0" smtClean="0">
                <a:solidFill>
                  <a:schemeClr val="bg1"/>
                </a:solidFill>
              </a:rPr>
              <a:t>HE</a:t>
            </a:r>
          </a:p>
        </p:txBody>
      </p:sp>
      <p:sp>
        <p:nvSpPr>
          <p:cNvPr id="44" name="TextBox 43"/>
          <p:cNvSpPr txBox="1"/>
          <p:nvPr/>
        </p:nvSpPr>
        <p:spPr>
          <a:xfrm>
            <a:off x="2895600" y="2735818"/>
            <a:ext cx="702372" cy="369332"/>
          </a:xfrm>
          <a:prstGeom prst="rect">
            <a:avLst/>
          </a:prstGeom>
          <a:noFill/>
        </p:spPr>
        <p:txBody>
          <a:bodyPr wrap="none" rtlCol="0">
            <a:spAutoFit/>
          </a:bodyPr>
          <a:lstStyle/>
          <a:p>
            <a:r>
              <a:rPr lang="en-US" sz="1800" dirty="0" smtClean="0">
                <a:solidFill>
                  <a:schemeClr val="bg1"/>
                </a:solidFill>
              </a:rPr>
              <a:t>Face</a:t>
            </a:r>
            <a:endParaRPr lang="en-US" sz="1800" dirty="0">
              <a:solidFill>
                <a:schemeClr val="bg1"/>
              </a:solidFill>
            </a:endParaRPr>
          </a:p>
        </p:txBody>
      </p:sp>
      <p:sp>
        <p:nvSpPr>
          <p:cNvPr id="30" name="Content Placeholder 2"/>
          <p:cNvSpPr txBox="1">
            <a:spLocks/>
          </p:cNvSpPr>
          <p:nvPr/>
        </p:nvSpPr>
        <p:spPr>
          <a:xfrm>
            <a:off x="5638800" y="2114550"/>
            <a:ext cx="3505200" cy="3200400"/>
          </a:xfrm>
          <a:prstGeom prst="rect">
            <a:avLst/>
          </a:prstGeom>
        </p:spPr>
        <p:txBody>
          <a:bodyPr/>
          <a:lstStyle/>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defRPr/>
            </a:pPr>
            <a:r>
              <a:rPr kumimoji="0" lang="en-US" sz="1800" b="1" i="0" u="none" strike="noStrike" kern="0" cap="none" spc="0" normalizeH="0" baseline="0" noProof="0" dirty="0" err="1" smtClean="0">
                <a:ln>
                  <a:noFill/>
                </a:ln>
                <a:solidFill>
                  <a:srgbClr val="002060"/>
                </a:solidFill>
                <a:effectLst/>
                <a:uLnTx/>
                <a:uFillTx/>
                <a:latin typeface="Courier New" pitchFamily="49" charset="0"/>
                <a:ea typeface="ヒラギノ角ゴ Pro W3" pitchFamily="80" charset="-128"/>
                <a:cs typeface="Courier New" pitchFamily="49" charset="0"/>
              </a:rPr>
              <a:t>struct</a:t>
            </a:r>
            <a:r>
              <a:rPr kumimoji="0" lang="en-US" sz="1800" b="1" i="0" u="none" strike="noStrike" kern="0" cap="none" spc="0" normalizeH="0" baseline="0" noProof="0" dirty="0" smtClean="0">
                <a:ln>
                  <a:noFill/>
                </a:ln>
                <a:solidFill>
                  <a:srgbClr val="002060"/>
                </a:solidFill>
                <a:effectLst/>
                <a:uLnTx/>
                <a:uFillTx/>
                <a:latin typeface="Courier New" pitchFamily="49" charset="0"/>
                <a:ea typeface="ヒラギノ角ゴ Pro W3" pitchFamily="80" charset="-128"/>
                <a:cs typeface="Courier New" pitchFamily="49" charset="0"/>
              </a:rPr>
              <a:t> </a:t>
            </a:r>
            <a:r>
              <a:rPr kumimoji="0" lang="en-US" sz="1800" b="1" i="0" u="none" strike="noStrike" kern="0" cap="none" spc="0" normalizeH="0" baseline="0" noProof="0" dirty="0" err="1" smtClean="0">
                <a:ln>
                  <a:noFill/>
                </a:ln>
                <a:solidFill>
                  <a:srgbClr val="002060"/>
                </a:solidFill>
                <a:effectLst/>
                <a:uLnTx/>
                <a:uFillTx/>
                <a:latin typeface="Courier New" pitchFamily="49" charset="0"/>
                <a:ea typeface="ヒラギノ角ゴ Pro W3" pitchFamily="80" charset="-128"/>
                <a:cs typeface="Courier New" pitchFamily="49" charset="0"/>
              </a:rPr>
              <a:t>HalfEdge</a:t>
            </a:r>
            <a:endParaRPr kumimoji="0" lang="en-US" sz="1800" b="1" i="0" u="none" strike="noStrike" kern="0" cap="none" spc="0" normalizeH="0" baseline="0" noProof="0" dirty="0" smtClean="0">
              <a:ln>
                <a:noFill/>
              </a:ln>
              <a:solidFill>
                <a:srgbClr val="002060"/>
              </a:solidFill>
              <a:effectLst/>
              <a:uLnTx/>
              <a:uFillTx/>
              <a:latin typeface="Courier New" pitchFamily="49" charset="0"/>
              <a:ea typeface="ヒラギノ角ゴ Pro W3" pitchFamily="80" charset="-128"/>
              <a:cs typeface="Courier New" pitchFamily="49" charset="0"/>
            </a:endParaRPr>
          </a:p>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defRPr/>
            </a:pP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a:t>
            </a:r>
          </a:p>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tab pos="234950" algn="l"/>
              </a:tabLst>
              <a:defRPr/>
            </a:pP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	</a:t>
            </a:r>
            <a:r>
              <a:rPr kumimoji="0" lang="en-US" sz="1800" b="0" i="0" u="none" strike="noStrike" kern="0" cap="none" spc="0" normalizeH="0" baseline="0" noProof="0" dirty="0" err="1" smtClean="0">
                <a:ln>
                  <a:noFill/>
                </a:ln>
                <a:solidFill>
                  <a:srgbClr val="000000"/>
                </a:solidFill>
                <a:effectLst/>
                <a:uLnTx/>
                <a:uFillTx/>
                <a:latin typeface="Courier New" pitchFamily="49" charset="0"/>
                <a:ea typeface="ヒラギノ角ゴ Pro W3" pitchFamily="80" charset="-128"/>
                <a:cs typeface="Courier New" pitchFamily="49" charset="0"/>
              </a:rPr>
              <a:t>HalfEdgeVert</a:t>
            </a: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 *</a:t>
            </a:r>
            <a:r>
              <a:rPr kumimoji="0" lang="en-US" sz="1800" b="0" i="0" u="none" strike="noStrike" kern="0" cap="none" spc="0" normalizeH="0" baseline="0" noProof="0" dirty="0" err="1" smtClean="0">
                <a:ln>
                  <a:noFill/>
                </a:ln>
                <a:solidFill>
                  <a:srgbClr val="000000"/>
                </a:solidFill>
                <a:effectLst/>
                <a:uLnTx/>
                <a:uFillTx/>
                <a:latin typeface="Courier New" pitchFamily="49" charset="0"/>
                <a:ea typeface="ヒラギノ角ゴ Pro W3" pitchFamily="80" charset="-128"/>
                <a:cs typeface="Courier New" pitchFamily="49" charset="0"/>
              </a:rPr>
              <a:t>endPt</a:t>
            </a: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a:t>
            </a:r>
          </a:p>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tab pos="234950" algn="l"/>
              </a:tabLst>
              <a:defRPr/>
            </a:pP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	</a:t>
            </a:r>
            <a:r>
              <a:rPr kumimoji="0" lang="en-US" sz="1800" b="0" i="0" u="none" strike="noStrike" kern="0" cap="none" spc="0" normalizeH="0" baseline="0" noProof="0" dirty="0" err="1" smtClean="0">
                <a:ln>
                  <a:noFill/>
                </a:ln>
                <a:solidFill>
                  <a:srgbClr val="000000"/>
                </a:solidFill>
                <a:effectLst/>
                <a:uLnTx/>
                <a:uFillTx/>
                <a:latin typeface="Courier New" pitchFamily="49" charset="0"/>
                <a:ea typeface="ヒラギノ角ゴ Pro W3" pitchFamily="80" charset="-128"/>
                <a:cs typeface="Courier New" pitchFamily="49" charset="0"/>
              </a:rPr>
              <a:t>HalfEdge</a:t>
            </a: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 *next;</a:t>
            </a:r>
          </a:p>
          <a:p>
            <a:pPr lvl="0" algn="l" eaLnBrk="0" hangingPunct="0">
              <a:spcBef>
                <a:spcPct val="20000"/>
              </a:spcBef>
              <a:buClr>
                <a:srgbClr val="000000"/>
              </a:buClr>
              <a:buSzPct val="75000"/>
              <a:tabLst>
                <a:tab pos="234950" algn="l"/>
              </a:tabLst>
            </a:pPr>
            <a:r>
              <a:rPr kumimoji="0" lang="en-US" sz="1800" kern="0" dirty="0" smtClean="0">
                <a:solidFill>
                  <a:srgbClr val="000000"/>
                </a:solidFill>
                <a:latin typeface="Courier New" pitchFamily="49" charset="0"/>
                <a:ea typeface="ヒラギノ角ゴ Pro W3" pitchFamily="80" charset="-128"/>
                <a:cs typeface="Courier New" pitchFamily="49" charset="0"/>
              </a:rPr>
              <a:t>	</a:t>
            </a:r>
            <a:r>
              <a:rPr kumimoji="0" lang="en-US" sz="1800" kern="0" dirty="0" err="1" smtClean="0">
                <a:solidFill>
                  <a:srgbClr val="000000"/>
                </a:solidFill>
                <a:latin typeface="Courier New" pitchFamily="49" charset="0"/>
                <a:ea typeface="ヒラギノ角ゴ Pro W3" pitchFamily="80" charset="-128"/>
                <a:cs typeface="Courier New" pitchFamily="49" charset="0"/>
              </a:rPr>
              <a:t>HalfEdgeFace</a:t>
            </a:r>
            <a:r>
              <a:rPr kumimoji="0" lang="en-US" sz="1800" kern="0" dirty="0" smtClean="0">
                <a:solidFill>
                  <a:srgbClr val="000000"/>
                </a:solidFill>
                <a:latin typeface="Courier New" pitchFamily="49" charset="0"/>
                <a:ea typeface="ヒラギノ角ゴ Pro W3" pitchFamily="80" charset="-128"/>
                <a:cs typeface="Courier New" pitchFamily="49" charset="0"/>
              </a:rPr>
              <a:t> *face;</a:t>
            </a:r>
            <a:endPar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endParaRPr>
          </a:p>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defRPr/>
            </a:pP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Tm="5510"/>
    </mc:Choice>
    <mc:Fallback xmlns="">
      <p:transition spd="slow" advTm="551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bwMode="auto">
          <a:xfrm>
            <a:off x="2743201" y="2419349"/>
            <a:ext cx="1374808" cy="1459631"/>
          </a:xfrm>
          <a:custGeom>
            <a:avLst/>
            <a:gdLst>
              <a:gd name="connsiteX0" fmla="*/ 0 w 1597793"/>
              <a:gd name="connsiteY0" fmla="*/ 0 h 1751798"/>
              <a:gd name="connsiteX1" fmla="*/ 154004 w 1597793"/>
              <a:gd name="connsiteY1" fmla="*/ 1453415 h 1751798"/>
              <a:gd name="connsiteX2" fmla="*/ 1597793 w 1597793"/>
              <a:gd name="connsiteY2" fmla="*/ 1751798 h 1751798"/>
              <a:gd name="connsiteX3" fmla="*/ 1376412 w 1597793"/>
              <a:gd name="connsiteY3" fmla="*/ 298383 h 1751798"/>
              <a:gd name="connsiteX4" fmla="*/ 0 w 1597793"/>
              <a:gd name="connsiteY4" fmla="*/ 0 h 1751798"/>
              <a:gd name="connsiteX0" fmla="*/ 0 w 1596189"/>
              <a:gd name="connsiteY0" fmla="*/ 0 h 1758014"/>
              <a:gd name="connsiteX1" fmla="*/ 152400 w 1596189"/>
              <a:gd name="connsiteY1" fmla="*/ 1459631 h 1758014"/>
              <a:gd name="connsiteX2" fmla="*/ 1596189 w 1596189"/>
              <a:gd name="connsiteY2" fmla="*/ 1758014 h 1758014"/>
              <a:gd name="connsiteX3" fmla="*/ 1374808 w 1596189"/>
              <a:gd name="connsiteY3" fmla="*/ 304599 h 1758014"/>
              <a:gd name="connsiteX4" fmla="*/ 0 w 1596189"/>
              <a:gd name="connsiteY4" fmla="*/ 0 h 1758014"/>
              <a:gd name="connsiteX0" fmla="*/ 0 w 1600200"/>
              <a:gd name="connsiteY0" fmla="*/ 0 h 1752600"/>
              <a:gd name="connsiteX1" fmla="*/ 152400 w 1600200"/>
              <a:gd name="connsiteY1" fmla="*/ 1459631 h 1752600"/>
              <a:gd name="connsiteX2" fmla="*/ 1600200 w 1600200"/>
              <a:gd name="connsiteY2" fmla="*/ 1752600 h 1752600"/>
              <a:gd name="connsiteX3" fmla="*/ 1374808 w 1600200"/>
              <a:gd name="connsiteY3" fmla="*/ 304599 h 1752600"/>
              <a:gd name="connsiteX4" fmla="*/ 0 w 1600200"/>
              <a:gd name="connsiteY4" fmla="*/ 0 h 1752600"/>
              <a:gd name="connsiteX0" fmla="*/ 0 w 1374808"/>
              <a:gd name="connsiteY0" fmla="*/ 0 h 1459631"/>
              <a:gd name="connsiteX1" fmla="*/ 152400 w 1374808"/>
              <a:gd name="connsiteY1" fmla="*/ 1459631 h 1459631"/>
              <a:gd name="connsiteX2" fmla="*/ 1374808 w 1374808"/>
              <a:gd name="connsiteY2" fmla="*/ 304599 h 1459631"/>
              <a:gd name="connsiteX3" fmla="*/ 0 w 1374808"/>
              <a:gd name="connsiteY3" fmla="*/ 0 h 1459631"/>
            </a:gdLst>
            <a:ahLst/>
            <a:cxnLst>
              <a:cxn ang="0">
                <a:pos x="connsiteX0" y="connsiteY0"/>
              </a:cxn>
              <a:cxn ang="0">
                <a:pos x="connsiteX1" y="connsiteY1"/>
              </a:cxn>
              <a:cxn ang="0">
                <a:pos x="connsiteX2" y="connsiteY2"/>
              </a:cxn>
              <a:cxn ang="0">
                <a:pos x="connsiteX3" y="connsiteY3"/>
              </a:cxn>
            </a:cxnLst>
            <a:rect l="l" t="t" r="r" b="b"/>
            <a:pathLst>
              <a:path w="1374808" h="1459631">
                <a:moveTo>
                  <a:pt x="0" y="0"/>
                </a:moveTo>
                <a:lnTo>
                  <a:pt x="152400" y="1459631"/>
                </a:lnTo>
                <a:lnTo>
                  <a:pt x="1374808" y="304599"/>
                </a:lnTo>
                <a:lnTo>
                  <a:pt x="0" y="0"/>
                </a:lnTo>
                <a:close/>
              </a:path>
            </a:pathLst>
          </a:custGeom>
          <a:solidFill>
            <a:srgbClr val="FFFB6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3314" name="Title 1"/>
          <p:cNvSpPr>
            <a:spLocks noGrp="1"/>
          </p:cNvSpPr>
          <p:nvPr>
            <p:ph type="title"/>
          </p:nvPr>
        </p:nvSpPr>
        <p:spPr>
          <a:xfrm>
            <a:off x="533400" y="666750"/>
            <a:ext cx="8077200" cy="1143000"/>
          </a:xfrm>
        </p:spPr>
        <p:txBody>
          <a:bodyPr/>
          <a:lstStyle/>
          <a:p>
            <a:pPr eaLnBrk="1" hangingPunct="1"/>
            <a:r>
              <a:rPr lang="en-US" sz="3200" dirty="0">
                <a:ea typeface="ヒラギノ角ゴ Pro W3" pitchFamily="48" charset="-128"/>
                <a:cs typeface="ヒラギノ角ゴ Pro W3" pitchFamily="48" charset="-128"/>
              </a:rPr>
              <a:t>Half Edge Data Structure (HEDS)</a:t>
            </a:r>
            <a:endParaRPr lang="en-US" sz="3200" dirty="0" smtClean="0">
              <a:ea typeface="ヒラギノ角ゴ Pro W3" pitchFamily="48" charset="-128"/>
              <a:cs typeface="ヒラギノ角ゴ Pro W3" pitchFamily="48" charset="-128"/>
            </a:endParaRPr>
          </a:p>
        </p:txBody>
      </p:sp>
      <p:sp>
        <p:nvSpPr>
          <p:cNvPr id="13315" name="Content Placeholder 2"/>
          <p:cNvSpPr>
            <a:spLocks noGrp="1"/>
          </p:cNvSpPr>
          <p:nvPr>
            <p:ph sz="quarter" idx="10"/>
          </p:nvPr>
        </p:nvSpPr>
        <p:spPr>
          <a:xfrm>
            <a:off x="533400" y="1200150"/>
            <a:ext cx="8077200" cy="609600"/>
          </a:xfrm>
        </p:spPr>
        <p:txBody>
          <a:bodyPr/>
          <a:lstStyle/>
          <a:p>
            <a:pPr eaLnBrk="1" hangingPunct="1"/>
            <a:r>
              <a:rPr lang="en-US" sz="2400" dirty="0" smtClean="0">
                <a:ea typeface="ヒラギノ角ゴ Pro W3" pitchFamily="48" charset="-128"/>
                <a:cs typeface="ヒラギノ角ゴ Pro W3" pitchFamily="48" charset="-128"/>
              </a:rPr>
              <a:t>HE points to its opposite half edge</a:t>
            </a:r>
          </a:p>
          <a:p>
            <a:pPr eaLnBrk="1" hangingPunct="1"/>
            <a:r>
              <a:rPr lang="en-US" sz="2400" dirty="0" smtClean="0">
                <a:ea typeface="ヒラギノ角ゴ Pro W3" pitchFamily="48" charset="-128"/>
                <a:cs typeface="ヒラギノ角ゴ Pro W3" pitchFamily="48" charset="-128"/>
              </a:rPr>
              <a:t>Which is attributed as above</a:t>
            </a:r>
          </a:p>
        </p:txBody>
      </p:sp>
      <p:cxnSp>
        <p:nvCxnSpPr>
          <p:cNvPr id="7" name="Straight Connector 6"/>
          <p:cNvCxnSpPr/>
          <p:nvPr/>
        </p:nvCxnSpPr>
        <p:spPr bwMode="auto">
          <a:xfrm flipV="1">
            <a:off x="2895600" y="2724150"/>
            <a:ext cx="1219200" cy="1143000"/>
          </a:xfrm>
          <a:prstGeom prst="line">
            <a:avLst/>
          </a:prstGeom>
          <a:solidFill>
            <a:schemeClr val="accent1"/>
          </a:solidFill>
          <a:ln w="38100" cap="flat" cmpd="sng" algn="ctr">
            <a:solidFill>
              <a:srgbClr val="000000"/>
            </a:solidFill>
            <a:prstDash val="solid"/>
            <a:round/>
            <a:headEnd type="none" w="med" len="med"/>
            <a:tailEnd type="none" w="med" len="med"/>
          </a:ln>
          <a:effectLst/>
        </p:spPr>
      </p:cxnSp>
      <p:cxnSp>
        <p:nvCxnSpPr>
          <p:cNvPr id="15" name="Straight Connector 14"/>
          <p:cNvCxnSpPr/>
          <p:nvPr/>
        </p:nvCxnSpPr>
        <p:spPr bwMode="auto">
          <a:xfrm>
            <a:off x="2743200" y="2419350"/>
            <a:ext cx="152400" cy="14478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a:off x="2743200" y="2419350"/>
            <a:ext cx="1371600" cy="3048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5" name="Straight Connector 24"/>
          <p:cNvCxnSpPr/>
          <p:nvPr/>
        </p:nvCxnSpPr>
        <p:spPr bwMode="auto">
          <a:xfrm>
            <a:off x="4114800" y="2724150"/>
            <a:ext cx="1219200" cy="609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27" name="Straight Connector 26"/>
          <p:cNvCxnSpPr/>
          <p:nvPr/>
        </p:nvCxnSpPr>
        <p:spPr bwMode="auto">
          <a:xfrm>
            <a:off x="1676400" y="3257550"/>
            <a:ext cx="1219200" cy="609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28" name="Straight Connector 27"/>
          <p:cNvCxnSpPr/>
          <p:nvPr/>
        </p:nvCxnSpPr>
        <p:spPr bwMode="auto">
          <a:xfrm flipV="1">
            <a:off x="1676400" y="2419350"/>
            <a:ext cx="1066800" cy="8382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31" name="Straight Connector 30"/>
          <p:cNvCxnSpPr/>
          <p:nvPr/>
        </p:nvCxnSpPr>
        <p:spPr bwMode="auto">
          <a:xfrm flipV="1">
            <a:off x="1828800" y="3867150"/>
            <a:ext cx="1066800" cy="6858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33" name="Straight Connector 32"/>
          <p:cNvCxnSpPr/>
          <p:nvPr/>
        </p:nvCxnSpPr>
        <p:spPr bwMode="auto">
          <a:xfrm flipH="1" flipV="1">
            <a:off x="2895601" y="3867151"/>
            <a:ext cx="76199" cy="914399"/>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36" name="Straight Connector 35"/>
          <p:cNvCxnSpPr/>
          <p:nvPr/>
        </p:nvCxnSpPr>
        <p:spPr bwMode="auto">
          <a:xfrm flipV="1">
            <a:off x="4343400" y="3333750"/>
            <a:ext cx="990600" cy="8382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38" name="Straight Connector 37"/>
          <p:cNvCxnSpPr/>
          <p:nvPr/>
        </p:nvCxnSpPr>
        <p:spPr bwMode="auto">
          <a:xfrm flipV="1">
            <a:off x="2971800" y="4171950"/>
            <a:ext cx="1371600" cy="609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40" name="Straight Connector 39"/>
          <p:cNvCxnSpPr/>
          <p:nvPr/>
        </p:nvCxnSpPr>
        <p:spPr bwMode="auto">
          <a:xfrm>
            <a:off x="1676400" y="3257550"/>
            <a:ext cx="152400" cy="12954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42" name="Straight Connector 41"/>
          <p:cNvCxnSpPr/>
          <p:nvPr/>
        </p:nvCxnSpPr>
        <p:spPr bwMode="auto">
          <a:xfrm>
            <a:off x="1828800" y="4552950"/>
            <a:ext cx="1143000" cy="228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46" name="Straight Connector 45"/>
          <p:cNvCxnSpPr/>
          <p:nvPr/>
        </p:nvCxnSpPr>
        <p:spPr bwMode="auto">
          <a:xfrm flipV="1">
            <a:off x="4114800" y="2114550"/>
            <a:ext cx="533400" cy="6096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49" name="Straight Connector 48"/>
          <p:cNvCxnSpPr/>
          <p:nvPr/>
        </p:nvCxnSpPr>
        <p:spPr bwMode="auto">
          <a:xfrm>
            <a:off x="4648200" y="2114550"/>
            <a:ext cx="685800" cy="12192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51" name="Straight Connector 50"/>
          <p:cNvCxnSpPr/>
          <p:nvPr/>
        </p:nvCxnSpPr>
        <p:spPr bwMode="auto">
          <a:xfrm flipH="1" flipV="1">
            <a:off x="3962400" y="2038350"/>
            <a:ext cx="152400" cy="6858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53" name="Straight Connector 52"/>
          <p:cNvCxnSpPr/>
          <p:nvPr/>
        </p:nvCxnSpPr>
        <p:spPr bwMode="auto">
          <a:xfrm>
            <a:off x="3962400" y="2038350"/>
            <a:ext cx="685800" cy="762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56" name="Straight Connector 55"/>
          <p:cNvCxnSpPr/>
          <p:nvPr/>
        </p:nvCxnSpPr>
        <p:spPr bwMode="auto">
          <a:xfrm flipV="1">
            <a:off x="2743200" y="2038350"/>
            <a:ext cx="1219200" cy="3810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26" name="Straight Connector 25"/>
          <p:cNvCxnSpPr/>
          <p:nvPr/>
        </p:nvCxnSpPr>
        <p:spPr bwMode="auto">
          <a:xfrm flipV="1">
            <a:off x="3124200" y="2952750"/>
            <a:ext cx="568960" cy="533400"/>
          </a:xfrm>
          <a:prstGeom prst="line">
            <a:avLst/>
          </a:prstGeom>
          <a:solidFill>
            <a:schemeClr val="accent1"/>
          </a:solidFill>
          <a:ln w="0" cap="flat" cmpd="sng" algn="ctr">
            <a:solidFill>
              <a:srgbClr val="000000"/>
            </a:solidFill>
            <a:prstDash val="solid"/>
            <a:round/>
            <a:headEnd type="none" w="med" len="med"/>
            <a:tailEnd type="triangle" w="med" len="lg"/>
          </a:ln>
          <a:effectLst/>
        </p:spPr>
      </p:cxnSp>
      <p:sp>
        <p:nvSpPr>
          <p:cNvPr id="44" name="TextBox 43"/>
          <p:cNvSpPr txBox="1"/>
          <p:nvPr/>
        </p:nvSpPr>
        <p:spPr>
          <a:xfrm rot="19023316">
            <a:off x="3090021" y="3255019"/>
            <a:ext cx="1165704" cy="369332"/>
          </a:xfrm>
          <a:prstGeom prst="rect">
            <a:avLst/>
          </a:prstGeom>
          <a:noFill/>
        </p:spPr>
        <p:txBody>
          <a:bodyPr wrap="none" rtlCol="0">
            <a:spAutoFit/>
          </a:bodyPr>
          <a:lstStyle/>
          <a:p>
            <a:r>
              <a:rPr lang="en-US" sz="1800" dirty="0" smtClean="0">
                <a:solidFill>
                  <a:schemeClr val="bg1"/>
                </a:solidFill>
              </a:rPr>
              <a:t>opposite</a:t>
            </a:r>
            <a:endParaRPr lang="en-US" sz="1800" dirty="0">
              <a:solidFill>
                <a:schemeClr val="bg1"/>
              </a:solidFill>
            </a:endParaRPr>
          </a:p>
        </p:txBody>
      </p:sp>
      <p:cxnSp>
        <p:nvCxnSpPr>
          <p:cNvPr id="45" name="Straight Connector 44"/>
          <p:cNvCxnSpPr/>
          <p:nvPr/>
        </p:nvCxnSpPr>
        <p:spPr bwMode="auto">
          <a:xfrm flipV="1">
            <a:off x="3276600" y="3105150"/>
            <a:ext cx="568960" cy="533400"/>
          </a:xfrm>
          <a:prstGeom prst="line">
            <a:avLst/>
          </a:prstGeom>
          <a:solidFill>
            <a:schemeClr val="accent1"/>
          </a:solidFill>
          <a:ln w="0" cap="flat" cmpd="sng" algn="ctr">
            <a:solidFill>
              <a:srgbClr val="000000"/>
            </a:solidFill>
            <a:prstDash val="solid"/>
            <a:round/>
            <a:headEnd type="triangle" w="med" len="lg"/>
            <a:tailEnd type="none" w="med" len="lg"/>
          </a:ln>
          <a:effectLst/>
        </p:spPr>
      </p:cxnSp>
      <p:sp>
        <p:nvSpPr>
          <p:cNvPr id="32" name="Content Placeholder 2"/>
          <p:cNvSpPr txBox="1">
            <a:spLocks/>
          </p:cNvSpPr>
          <p:nvPr/>
        </p:nvSpPr>
        <p:spPr>
          <a:xfrm>
            <a:off x="5638800" y="2114550"/>
            <a:ext cx="3505200" cy="3200400"/>
          </a:xfrm>
          <a:prstGeom prst="rect">
            <a:avLst/>
          </a:prstGeom>
        </p:spPr>
        <p:txBody>
          <a:bodyPr/>
          <a:lstStyle/>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defRPr/>
            </a:pPr>
            <a:r>
              <a:rPr kumimoji="0" lang="en-US" sz="1800" b="1" i="0" u="none" strike="noStrike" kern="0" cap="none" spc="0" normalizeH="0" baseline="0" noProof="0" dirty="0" err="1" smtClean="0">
                <a:ln>
                  <a:noFill/>
                </a:ln>
                <a:solidFill>
                  <a:srgbClr val="002060"/>
                </a:solidFill>
                <a:effectLst/>
                <a:uLnTx/>
                <a:uFillTx/>
                <a:latin typeface="Courier New" pitchFamily="49" charset="0"/>
                <a:ea typeface="ヒラギノ角ゴ Pro W3" pitchFamily="80" charset="-128"/>
                <a:cs typeface="Courier New" pitchFamily="49" charset="0"/>
              </a:rPr>
              <a:t>struct</a:t>
            </a:r>
            <a:r>
              <a:rPr kumimoji="0" lang="en-US" sz="1800" b="1" i="0" u="none" strike="noStrike" kern="0" cap="none" spc="0" normalizeH="0" baseline="0" noProof="0" dirty="0" smtClean="0">
                <a:ln>
                  <a:noFill/>
                </a:ln>
                <a:solidFill>
                  <a:srgbClr val="002060"/>
                </a:solidFill>
                <a:effectLst/>
                <a:uLnTx/>
                <a:uFillTx/>
                <a:latin typeface="Courier New" pitchFamily="49" charset="0"/>
                <a:ea typeface="ヒラギノ角ゴ Pro W3" pitchFamily="80" charset="-128"/>
                <a:cs typeface="Courier New" pitchFamily="49" charset="0"/>
              </a:rPr>
              <a:t> </a:t>
            </a:r>
            <a:r>
              <a:rPr kumimoji="0" lang="en-US" sz="1800" b="1" i="0" u="none" strike="noStrike" kern="0" cap="none" spc="0" normalizeH="0" baseline="0" noProof="0" dirty="0" err="1" smtClean="0">
                <a:ln>
                  <a:noFill/>
                </a:ln>
                <a:solidFill>
                  <a:srgbClr val="002060"/>
                </a:solidFill>
                <a:effectLst/>
                <a:uLnTx/>
                <a:uFillTx/>
                <a:latin typeface="Courier New" pitchFamily="49" charset="0"/>
                <a:ea typeface="ヒラギノ角ゴ Pro W3" pitchFamily="80" charset="-128"/>
                <a:cs typeface="Courier New" pitchFamily="49" charset="0"/>
              </a:rPr>
              <a:t>HalfEdge</a:t>
            </a:r>
            <a:endParaRPr kumimoji="0" lang="en-US" sz="1800" b="1" i="0" u="none" strike="noStrike" kern="0" cap="none" spc="0" normalizeH="0" baseline="0" noProof="0" dirty="0" smtClean="0">
              <a:ln>
                <a:noFill/>
              </a:ln>
              <a:solidFill>
                <a:srgbClr val="002060"/>
              </a:solidFill>
              <a:effectLst/>
              <a:uLnTx/>
              <a:uFillTx/>
              <a:latin typeface="Courier New" pitchFamily="49" charset="0"/>
              <a:ea typeface="ヒラギノ角ゴ Pro W3" pitchFamily="80" charset="-128"/>
              <a:cs typeface="Courier New" pitchFamily="49" charset="0"/>
            </a:endParaRPr>
          </a:p>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defRPr/>
            </a:pP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a:t>
            </a:r>
          </a:p>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tab pos="234950" algn="l"/>
              </a:tabLst>
              <a:defRPr/>
            </a:pP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	</a:t>
            </a:r>
            <a:r>
              <a:rPr kumimoji="0" lang="en-US" sz="1800" b="0" i="0" u="none" strike="noStrike" kern="0" cap="none" spc="0" normalizeH="0" baseline="0" noProof="0" dirty="0" err="1" smtClean="0">
                <a:ln>
                  <a:noFill/>
                </a:ln>
                <a:solidFill>
                  <a:srgbClr val="000000"/>
                </a:solidFill>
                <a:effectLst/>
                <a:uLnTx/>
                <a:uFillTx/>
                <a:latin typeface="Courier New" pitchFamily="49" charset="0"/>
                <a:ea typeface="ヒラギノ角ゴ Pro W3" pitchFamily="80" charset="-128"/>
                <a:cs typeface="Courier New" pitchFamily="49" charset="0"/>
              </a:rPr>
              <a:t>HalfEdgeVert</a:t>
            </a: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 *</a:t>
            </a:r>
            <a:r>
              <a:rPr kumimoji="0" lang="en-US" sz="1800" b="0" i="0" u="none" strike="noStrike" kern="0" cap="none" spc="0" normalizeH="0" baseline="0" noProof="0" dirty="0" err="1" smtClean="0">
                <a:ln>
                  <a:noFill/>
                </a:ln>
                <a:solidFill>
                  <a:srgbClr val="000000"/>
                </a:solidFill>
                <a:effectLst/>
                <a:uLnTx/>
                <a:uFillTx/>
                <a:latin typeface="Courier New" pitchFamily="49" charset="0"/>
                <a:ea typeface="ヒラギノ角ゴ Pro W3" pitchFamily="80" charset="-128"/>
                <a:cs typeface="Courier New" pitchFamily="49" charset="0"/>
              </a:rPr>
              <a:t>endPt</a:t>
            </a: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a:t>
            </a:r>
          </a:p>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tab pos="234950" algn="l"/>
              </a:tabLst>
              <a:defRPr/>
            </a:pP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	</a:t>
            </a:r>
            <a:r>
              <a:rPr kumimoji="0" lang="en-US" sz="1800" b="0" i="0" u="none" strike="noStrike" kern="0" cap="none" spc="0" normalizeH="0" baseline="0" noProof="0" dirty="0" err="1" smtClean="0">
                <a:ln>
                  <a:noFill/>
                </a:ln>
                <a:solidFill>
                  <a:srgbClr val="000000"/>
                </a:solidFill>
                <a:effectLst/>
                <a:uLnTx/>
                <a:uFillTx/>
                <a:latin typeface="Courier New" pitchFamily="49" charset="0"/>
                <a:ea typeface="ヒラギノ角ゴ Pro W3" pitchFamily="80" charset="-128"/>
                <a:cs typeface="Courier New" pitchFamily="49" charset="0"/>
              </a:rPr>
              <a:t>HalfEdge</a:t>
            </a: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 *next;</a:t>
            </a:r>
          </a:p>
          <a:p>
            <a:pPr lvl="0" algn="l" eaLnBrk="0" hangingPunct="0">
              <a:spcBef>
                <a:spcPct val="20000"/>
              </a:spcBef>
              <a:buClr>
                <a:srgbClr val="000000"/>
              </a:buClr>
              <a:buSzPct val="75000"/>
              <a:tabLst>
                <a:tab pos="234950" algn="l"/>
              </a:tabLst>
            </a:pPr>
            <a:r>
              <a:rPr kumimoji="0" lang="en-US" sz="1800" kern="0" dirty="0" smtClean="0">
                <a:solidFill>
                  <a:srgbClr val="000000"/>
                </a:solidFill>
                <a:latin typeface="Courier New" pitchFamily="49" charset="0"/>
                <a:ea typeface="ヒラギノ角ゴ Pro W3" pitchFamily="80" charset="-128"/>
                <a:cs typeface="Courier New" pitchFamily="49" charset="0"/>
              </a:rPr>
              <a:t>	</a:t>
            </a:r>
            <a:r>
              <a:rPr kumimoji="0" lang="en-US" sz="1800" kern="0" dirty="0" err="1" smtClean="0">
                <a:solidFill>
                  <a:srgbClr val="000000"/>
                </a:solidFill>
                <a:latin typeface="Courier New" pitchFamily="49" charset="0"/>
                <a:ea typeface="ヒラギノ角ゴ Pro W3" pitchFamily="80" charset="-128"/>
                <a:cs typeface="Courier New" pitchFamily="49" charset="0"/>
              </a:rPr>
              <a:t>HalfEdgeFace</a:t>
            </a:r>
            <a:r>
              <a:rPr kumimoji="0" lang="en-US" sz="1800" kern="0" dirty="0" smtClean="0">
                <a:solidFill>
                  <a:srgbClr val="000000"/>
                </a:solidFill>
                <a:latin typeface="Courier New" pitchFamily="49" charset="0"/>
                <a:ea typeface="ヒラギノ角ゴ Pro W3" pitchFamily="80" charset="-128"/>
                <a:cs typeface="Courier New" pitchFamily="49" charset="0"/>
              </a:rPr>
              <a:t> *face;</a:t>
            </a:r>
          </a:p>
          <a:p>
            <a:pPr lvl="0" algn="l" eaLnBrk="0" hangingPunct="0">
              <a:spcBef>
                <a:spcPct val="20000"/>
              </a:spcBef>
              <a:buClr>
                <a:srgbClr val="000000"/>
              </a:buClr>
              <a:buSzPct val="75000"/>
              <a:tabLst>
                <a:tab pos="234950" algn="l"/>
              </a:tabLst>
            </a:pPr>
            <a:r>
              <a:rPr kumimoji="0" lang="en-US" sz="1800" kern="0" dirty="0" smtClean="0">
                <a:solidFill>
                  <a:srgbClr val="000000"/>
                </a:solidFill>
                <a:latin typeface="Courier New" pitchFamily="49" charset="0"/>
                <a:ea typeface="ヒラギノ角ゴ Pro W3" pitchFamily="80" charset="-128"/>
                <a:cs typeface="Courier New" pitchFamily="49" charset="0"/>
              </a:rPr>
              <a:t>	</a:t>
            </a:r>
            <a:r>
              <a:rPr kumimoji="0" lang="en-US" sz="1800" b="0" i="0" u="none" strike="noStrike" kern="0" cap="none" spc="0" normalizeH="0" baseline="0" noProof="0" dirty="0" err="1" smtClean="0">
                <a:ln>
                  <a:noFill/>
                </a:ln>
                <a:solidFill>
                  <a:srgbClr val="000000"/>
                </a:solidFill>
                <a:effectLst/>
                <a:uLnTx/>
                <a:uFillTx/>
                <a:latin typeface="Courier New" pitchFamily="49" charset="0"/>
                <a:ea typeface="ヒラギノ角ゴ Pro W3" pitchFamily="80" charset="-128"/>
                <a:cs typeface="Courier New" pitchFamily="49" charset="0"/>
              </a:rPr>
              <a:t>HalfEdge</a:t>
            </a: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 *opposite;</a:t>
            </a:r>
          </a:p>
          <a:p>
            <a:pPr marL="0" marR="0" lvl="0" indent="0" algn="l" defTabSz="914400" rtl="0" eaLnBrk="0" fontAlgn="base" latinLnBrk="0" hangingPunct="0">
              <a:lnSpc>
                <a:spcPct val="100000"/>
              </a:lnSpc>
              <a:spcBef>
                <a:spcPct val="20000"/>
              </a:spcBef>
              <a:spcAft>
                <a:spcPct val="0"/>
              </a:spcAft>
              <a:buClr>
                <a:srgbClr val="000000"/>
              </a:buClr>
              <a:buSzPct val="75000"/>
              <a:buFont typeface="Verdana" pitchFamily="34" charset="0"/>
              <a:buNone/>
              <a:tabLst/>
              <a:defRPr/>
            </a:pPr>
            <a:r>
              <a:rPr kumimoji="0" lang="en-US" sz="1800" b="0" i="0" u="none" strike="noStrike" kern="0" cap="none" spc="0" normalizeH="0" baseline="0" noProof="0" dirty="0" smtClean="0">
                <a:ln>
                  <a:noFill/>
                </a:ln>
                <a:solidFill>
                  <a:srgbClr val="000000"/>
                </a:solidFill>
                <a:effectLst/>
                <a:uLnTx/>
                <a:uFillTx/>
                <a:latin typeface="Courier New" pitchFamily="49" charset="0"/>
                <a:ea typeface="ヒラギノ角ゴ Pro W3" pitchFamily="80" charset="-128"/>
                <a:cs typeface="Courier New" pitchFamily="49" charset="0"/>
              </a:rPr>
              <a:t>};</a:t>
            </a:r>
          </a:p>
        </p:txBody>
      </p:sp>
      <p:cxnSp>
        <p:nvCxnSpPr>
          <p:cNvPr id="34" name="Straight Connector 33"/>
          <p:cNvCxnSpPr/>
          <p:nvPr/>
        </p:nvCxnSpPr>
        <p:spPr bwMode="auto">
          <a:xfrm>
            <a:off x="4114800" y="2724150"/>
            <a:ext cx="228600" cy="14478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cxnSp>
        <p:nvCxnSpPr>
          <p:cNvPr id="35" name="Straight Connector 34"/>
          <p:cNvCxnSpPr/>
          <p:nvPr/>
        </p:nvCxnSpPr>
        <p:spPr bwMode="auto">
          <a:xfrm>
            <a:off x="2895600" y="3867150"/>
            <a:ext cx="1447800" cy="304800"/>
          </a:xfrm>
          <a:prstGeom prst="line">
            <a:avLst/>
          </a:prstGeom>
          <a:solidFill>
            <a:schemeClr val="accent1"/>
          </a:solidFill>
          <a:ln w="0" cap="flat" cmpd="sng" algn="ctr">
            <a:solidFill>
              <a:schemeClr val="tx1">
                <a:lumMod val="50000"/>
              </a:schemeClr>
            </a:solidFill>
            <a:prstDash val="solid"/>
            <a:round/>
            <a:headEnd type="none" w="med" len="med"/>
            <a:tailEnd type="none" w="med" len="med"/>
          </a:ln>
          <a:effectLst/>
        </p:spPr>
      </p:cxnSp>
      <p:sp>
        <p:nvSpPr>
          <p:cNvPr id="19" name="Oval 18"/>
          <p:cNvSpPr/>
          <p:nvPr/>
        </p:nvSpPr>
        <p:spPr bwMode="auto">
          <a:xfrm>
            <a:off x="2857496" y="38290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 name="Oval 9"/>
          <p:cNvSpPr/>
          <p:nvPr/>
        </p:nvSpPr>
        <p:spPr bwMode="auto">
          <a:xfrm>
            <a:off x="4071949" y="2686046"/>
            <a:ext cx="76200" cy="76200"/>
          </a:xfrm>
          <a:prstGeom prst="ellipse">
            <a:avLst/>
          </a:prstGeom>
          <a:gradFill flip="none" rotWithShape="1">
            <a:gsLst>
              <a:gs pos="1000">
                <a:schemeClr val="tx1"/>
              </a:gs>
              <a:gs pos="21000">
                <a:srgbClr val="FFCC66"/>
              </a:gs>
              <a:gs pos="100000">
                <a:srgbClr val="FF0000"/>
              </a:gs>
            </a:gsLst>
            <a:path path="circle">
              <a:fillToRect l="50000" t="50000" r="50000" b="50000"/>
            </a:path>
            <a:tileRect/>
          </a:gra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custDataLst>
      <p:tags r:id="rId1"/>
    </p:custDataLst>
    <p:extLst>
      <p:ext uri="{BB962C8B-B14F-4D97-AF65-F5344CB8AC3E}">
        <p14:creationId xmlns:p14="http://schemas.microsoft.com/office/powerpoint/2010/main" val="1654622837"/>
      </p:ext>
    </p:extLst>
  </p:cSld>
  <p:clrMapOvr>
    <a:masterClrMapping/>
  </p:clrMapOvr>
  <mc:AlternateContent xmlns:mc="http://schemas.openxmlformats.org/markup-compatibility/2006" xmlns:p14="http://schemas.microsoft.com/office/powerpoint/2010/main">
    <mc:Choice Requires="p14">
      <p:transition spd="slow" p14:dur="2000" advTm="5584"/>
    </mc:Choice>
    <mc:Fallback xmlns="">
      <p:transition spd="slow" advTm="55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ags/tag10.xml><?xml version="1.0" encoding="utf-8"?>
<p:tagLst xmlns:a="http://schemas.openxmlformats.org/drawingml/2006/main" xmlns:r="http://schemas.openxmlformats.org/officeDocument/2006/relationships" xmlns:p="http://schemas.openxmlformats.org/presentationml/2006/main">
  <p:tag name="TIMING" val="|5.6|1.2"/>
</p:tagLst>
</file>

<file path=ppt/tags/tag11.xml><?xml version="1.0" encoding="utf-8"?>
<p:tagLst xmlns:a="http://schemas.openxmlformats.org/drawingml/2006/main" xmlns:r="http://schemas.openxmlformats.org/officeDocument/2006/relationships" xmlns:p="http://schemas.openxmlformats.org/presentationml/2006/main">
  <p:tag name="TIMING" val="|5.4|0.8|0.6|0.5"/>
</p:tagLst>
</file>

<file path=ppt/tags/tag12.xml><?xml version="1.0" encoding="utf-8"?>
<p:tagLst xmlns:a="http://schemas.openxmlformats.org/drawingml/2006/main" xmlns:r="http://schemas.openxmlformats.org/officeDocument/2006/relationships" xmlns:p="http://schemas.openxmlformats.org/presentationml/2006/main">
  <p:tag name="TIMING" val="|0.5|0.5|0.5|0.5|0.4|1.9|0.5"/>
</p:tagLst>
</file>

<file path=ppt/tags/tag13.xml><?xml version="1.0" encoding="utf-8"?>
<p:tagLst xmlns:a="http://schemas.openxmlformats.org/drawingml/2006/main" xmlns:r="http://schemas.openxmlformats.org/officeDocument/2006/relationships" xmlns:p="http://schemas.openxmlformats.org/presentationml/2006/main">
  <p:tag name="TIMING" val="|4.5|0.6|0.6|0.7|1|1.2"/>
</p:tagLst>
</file>

<file path=ppt/tags/tag14.xml><?xml version="1.0" encoding="utf-8"?>
<p:tagLst xmlns:a="http://schemas.openxmlformats.org/drawingml/2006/main" xmlns:r="http://schemas.openxmlformats.org/officeDocument/2006/relationships" xmlns:p="http://schemas.openxmlformats.org/presentationml/2006/main">
  <p:tag name="TIMING" val="|0.7|0.8"/>
</p:tagLst>
</file>

<file path=ppt/tags/tag15.xml><?xml version="1.0" encoding="utf-8"?>
<p:tagLst xmlns:a="http://schemas.openxmlformats.org/drawingml/2006/main" xmlns:r="http://schemas.openxmlformats.org/officeDocument/2006/relationships" xmlns:p="http://schemas.openxmlformats.org/presentationml/2006/main">
  <p:tag name="TIMING" val="|0.6|0.5"/>
</p:tagLst>
</file>

<file path=ppt/tags/tag16.xml><?xml version="1.0" encoding="utf-8"?>
<p:tagLst xmlns:a="http://schemas.openxmlformats.org/drawingml/2006/main" xmlns:r="http://schemas.openxmlformats.org/officeDocument/2006/relationships" xmlns:p="http://schemas.openxmlformats.org/presentationml/2006/main">
  <p:tag name="TIMING" val="|3.7|2.5|2.4"/>
</p:tagLst>
</file>

<file path=ppt/tags/tag17.xml><?xml version="1.0" encoding="utf-8"?>
<p:tagLst xmlns:a="http://schemas.openxmlformats.org/drawingml/2006/main" xmlns:r="http://schemas.openxmlformats.org/officeDocument/2006/relationships" xmlns:p="http://schemas.openxmlformats.org/presentationml/2006/main">
  <p:tag name="TIMING" val="|1.6"/>
</p:tagLst>
</file>

<file path=ppt/tags/tag18.xml><?xml version="1.0" encoding="utf-8"?>
<p:tagLst xmlns:a="http://schemas.openxmlformats.org/drawingml/2006/main" xmlns:r="http://schemas.openxmlformats.org/officeDocument/2006/relationships" xmlns:p="http://schemas.openxmlformats.org/presentationml/2006/main">
  <p:tag name="TIMING" val="|3.4|7.5"/>
</p:tagLst>
</file>

<file path=ppt/tags/tag19.xml><?xml version="1.0" encoding="utf-8"?>
<p:tagLst xmlns:a="http://schemas.openxmlformats.org/drawingml/2006/main" xmlns:r="http://schemas.openxmlformats.org/officeDocument/2006/relationships" xmlns:p="http://schemas.openxmlformats.org/presentationml/2006/main">
  <p:tag name="TIMING" val="|1.3"/>
</p:tagLst>
</file>

<file path=ppt/tags/tag2.xml><?xml version="1.0" encoding="utf-8"?>
<p:tagLst xmlns:a="http://schemas.openxmlformats.org/drawingml/2006/main" xmlns:r="http://schemas.openxmlformats.org/officeDocument/2006/relationships" xmlns:p="http://schemas.openxmlformats.org/presentationml/2006/main">
  <p:tag name="TIMING" val="|1.6|2.6|3.2|3.7|1.7|1.2|0.9|1.3"/>
</p:tagLst>
</file>

<file path=ppt/tags/tag20.xml><?xml version="1.0" encoding="utf-8"?>
<p:tagLst xmlns:a="http://schemas.openxmlformats.org/drawingml/2006/main" xmlns:r="http://schemas.openxmlformats.org/officeDocument/2006/relationships" xmlns:p="http://schemas.openxmlformats.org/presentationml/2006/main">
  <p:tag name="TIMING" val="|1.6|1.3|3.3|1|4.5"/>
</p:tagLst>
</file>

<file path=ppt/tags/tag21.xml><?xml version="1.0" encoding="utf-8"?>
<p:tagLst xmlns:a="http://schemas.openxmlformats.org/drawingml/2006/main" xmlns:r="http://schemas.openxmlformats.org/officeDocument/2006/relationships" xmlns:p="http://schemas.openxmlformats.org/presentationml/2006/main">
  <p:tag name="TIMING" val="|0.9|2.9|3.2|2|1.9"/>
</p:tagLst>
</file>

<file path=ppt/tags/tag22.xml><?xml version="1.0" encoding="utf-8"?>
<p:tagLst xmlns:a="http://schemas.openxmlformats.org/drawingml/2006/main" xmlns:r="http://schemas.openxmlformats.org/officeDocument/2006/relationships" xmlns:p="http://schemas.openxmlformats.org/presentationml/2006/main">
  <p:tag name="TIMING" val="|0.7|1|0.8"/>
</p:tagLst>
</file>

<file path=ppt/tags/tag23.xml><?xml version="1.0" encoding="utf-8"?>
<p:tagLst xmlns:a="http://schemas.openxmlformats.org/drawingml/2006/main" xmlns:r="http://schemas.openxmlformats.org/officeDocument/2006/relationships" xmlns:p="http://schemas.openxmlformats.org/presentationml/2006/main">
  <p:tag name="TIMING" val="|0.9|1.5|0.6|0.7"/>
</p:tagLst>
</file>

<file path=ppt/tags/tag24.xml><?xml version="1.0" encoding="utf-8"?>
<p:tagLst xmlns:a="http://schemas.openxmlformats.org/drawingml/2006/main" xmlns:r="http://schemas.openxmlformats.org/officeDocument/2006/relationships" xmlns:p="http://schemas.openxmlformats.org/presentationml/2006/main">
  <p:tag name="TIMING" val="|0.7|1.7|0.7|1|3.1|0.6"/>
</p:tagLst>
</file>

<file path=ppt/tags/tag25.xml><?xml version="1.0" encoding="utf-8"?>
<p:tagLst xmlns:a="http://schemas.openxmlformats.org/drawingml/2006/main" xmlns:r="http://schemas.openxmlformats.org/officeDocument/2006/relationships" xmlns:p="http://schemas.openxmlformats.org/presentationml/2006/main">
  <p:tag name="TIMING" val="|0.6|0.7|0.5|0.5|0.9"/>
</p:tagLst>
</file>

<file path=ppt/tags/tag26.xml><?xml version="1.0" encoding="utf-8"?>
<p:tagLst xmlns:a="http://schemas.openxmlformats.org/drawingml/2006/main" xmlns:r="http://schemas.openxmlformats.org/officeDocument/2006/relationships" xmlns:p="http://schemas.openxmlformats.org/presentationml/2006/main">
  <p:tag name="TIMING" val="|0.9|1.5|0.6|0.7"/>
</p:tagLst>
</file>

<file path=ppt/tags/tag27.xml><?xml version="1.0" encoding="utf-8"?>
<p:tagLst xmlns:a="http://schemas.openxmlformats.org/drawingml/2006/main" xmlns:r="http://schemas.openxmlformats.org/officeDocument/2006/relationships" xmlns:p="http://schemas.openxmlformats.org/presentationml/2006/main">
  <p:tag name="TIMING" val="|0.6|0.5|0.6|1|0.6|1.5|2|6.5|0.7|2"/>
</p:tagLst>
</file>

<file path=ppt/tags/tag28.xml><?xml version="1.0" encoding="utf-8"?>
<p:tagLst xmlns:a="http://schemas.openxmlformats.org/drawingml/2006/main" xmlns:r="http://schemas.openxmlformats.org/officeDocument/2006/relationships" xmlns:p="http://schemas.openxmlformats.org/presentationml/2006/main">
  <p:tag name="TIMING" val="|1|0.9|0.9|2.3|0.5|0.6|0.7|0.5"/>
</p:tagLst>
</file>

<file path=ppt/tags/tag29.xml><?xml version="1.0" encoding="utf-8"?>
<p:tagLst xmlns:a="http://schemas.openxmlformats.org/drawingml/2006/main" xmlns:r="http://schemas.openxmlformats.org/officeDocument/2006/relationships" xmlns:p="http://schemas.openxmlformats.org/presentationml/2006/main">
  <p:tag name="TIMING" val="|10.9|1.1"/>
</p:tagLst>
</file>

<file path=ppt/tags/tag3.xml><?xml version="1.0" encoding="utf-8"?>
<p:tagLst xmlns:a="http://schemas.openxmlformats.org/drawingml/2006/main" xmlns:r="http://schemas.openxmlformats.org/officeDocument/2006/relationships" xmlns:p="http://schemas.openxmlformats.org/presentationml/2006/main">
  <p:tag name="TIMING" val="|3.1|7.5|0.8|1.5|2.3"/>
</p:tagLst>
</file>

<file path=ppt/tags/tag30.xml><?xml version="1.0" encoding="utf-8"?>
<p:tagLst xmlns:a="http://schemas.openxmlformats.org/drawingml/2006/main" xmlns:r="http://schemas.openxmlformats.org/officeDocument/2006/relationships" xmlns:p="http://schemas.openxmlformats.org/presentationml/2006/main">
  <p:tag name="TIMING" val="|0.9"/>
</p:tagLst>
</file>

<file path=ppt/tags/tag4.xml><?xml version="1.0" encoding="utf-8"?>
<p:tagLst xmlns:a="http://schemas.openxmlformats.org/drawingml/2006/main" xmlns:r="http://schemas.openxmlformats.org/officeDocument/2006/relationships" xmlns:p="http://schemas.openxmlformats.org/presentationml/2006/main">
  <p:tag name="TIMING" val="|1.1|1|1.7|0.8|1.2|1.6|1.5"/>
</p:tagLst>
</file>

<file path=ppt/tags/tag5.xml><?xml version="1.0" encoding="utf-8"?>
<p:tagLst xmlns:a="http://schemas.openxmlformats.org/drawingml/2006/main" xmlns:r="http://schemas.openxmlformats.org/officeDocument/2006/relationships" xmlns:p="http://schemas.openxmlformats.org/presentationml/2006/main">
  <p:tag name="TIMING" val="|6.6"/>
</p:tagLst>
</file>

<file path=ppt/tags/tag6.xml><?xml version="1.0" encoding="utf-8"?>
<p:tagLst xmlns:a="http://schemas.openxmlformats.org/drawingml/2006/main" xmlns:r="http://schemas.openxmlformats.org/officeDocument/2006/relationships" xmlns:p="http://schemas.openxmlformats.org/presentationml/2006/main">
  <p:tag name="TIMING" val="|3.5"/>
</p:tagLst>
</file>

<file path=ppt/tags/tag7.xml><?xml version="1.0" encoding="utf-8"?>
<p:tagLst xmlns:a="http://schemas.openxmlformats.org/drawingml/2006/main" xmlns:r="http://schemas.openxmlformats.org/officeDocument/2006/relationships" xmlns:p="http://schemas.openxmlformats.org/presentationml/2006/main">
  <p:tag name="TIMING" val="|2.8"/>
</p:tagLst>
</file>

<file path=ppt/tags/tag8.xml><?xml version="1.0" encoding="utf-8"?>
<p:tagLst xmlns:a="http://schemas.openxmlformats.org/drawingml/2006/main" xmlns:r="http://schemas.openxmlformats.org/officeDocument/2006/relationships" xmlns:p="http://schemas.openxmlformats.org/presentationml/2006/main">
  <p:tag name="TIMING" val="|2|1"/>
</p:tagLst>
</file>

<file path=ppt/tags/tag9.xml><?xml version="1.0" encoding="utf-8"?>
<p:tagLst xmlns:a="http://schemas.openxmlformats.org/drawingml/2006/main" xmlns:r="http://schemas.openxmlformats.org/officeDocument/2006/relationships" xmlns:p="http://schemas.openxmlformats.org/presentationml/2006/main">
  <p:tag name="TIMING" val="|1.2|12.9"/>
</p:tagLst>
</file>

<file path=ppt/theme/theme1.xml><?xml version="1.0" encoding="utf-8"?>
<a:theme xmlns:a="http://schemas.openxmlformats.org/drawingml/2006/main" name="Recommending A Strategy">
  <a:themeElements>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Recommending A Strateg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25400" cap="flat" cmpd="sng" algn="ctr">
          <a:solidFill>
            <a:srgbClr val="FF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2400" b="0" i="0" u="none" strike="noStrike" cap="none" normalizeH="0" baseline="0">
            <a:ln>
              <a:noFill/>
            </a:ln>
            <a:solidFill>
              <a:schemeClr val="tx1"/>
            </a:solidFill>
            <a:effectLst/>
            <a:latin typeface="Verdana" pitchFamily="45" charset="0"/>
          </a:defRPr>
        </a:defPPr>
      </a:lstStyle>
    </a:spDef>
    <a:lnDef>
      <a:spPr bwMode="auto">
        <a:solidFill>
          <a:schemeClr val="accent1"/>
        </a:solidFill>
        <a:ln w="0" cap="flat" cmpd="sng" algn="ctr">
          <a:solidFill>
            <a:srgbClr val="000000"/>
          </a:solidFill>
          <a:prstDash val="solid"/>
          <a:round/>
          <a:headEnd type="none" w="med" len="med"/>
          <a:tailEnd type="triangle"/>
        </a:ln>
        <a:effectLst/>
      </a:spPr>
      <a:bodyPr/>
      <a:lstStyle/>
    </a:lnDef>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2554</TotalTime>
  <Words>3929</Words>
  <Application>Microsoft Office PowerPoint</Application>
  <PresentationFormat>On-screen Show (16:9)</PresentationFormat>
  <Paragraphs>717</Paragraphs>
  <Slides>70</Slides>
  <Notes>66</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Recommending A Strategy</vt:lpstr>
      <vt:lpstr>Equation</vt:lpstr>
      <vt:lpstr>Computational Geometry (representation and manipulation)  Graham Rhodes Senior Software Developer, Applied Research Associates, Inc.</vt:lpstr>
      <vt:lpstr>Outline</vt:lpstr>
      <vt:lpstr>Part 1: Explicit Boundary Representations</vt:lpstr>
      <vt:lpstr>Some Perspective</vt:lpstr>
      <vt:lpstr>Is a triangle mesh enough?</vt:lpstr>
      <vt:lpstr>Data Structures for Editable Meshes</vt:lpstr>
      <vt:lpstr>Half Edge Data Structure (HEDS)</vt:lpstr>
      <vt:lpstr>Half Edge Data Structure (HEDS)</vt:lpstr>
      <vt:lpstr>Half Edge Data Structure (HEDS)</vt:lpstr>
      <vt:lpstr>Half Edge Data Structure (HEDS)</vt:lpstr>
      <vt:lpstr>C++ half edge class definitions</vt:lpstr>
      <vt:lpstr>HDS Invariants</vt:lpstr>
      <vt:lpstr>Simple Traversals</vt:lpstr>
      <vt:lpstr>Simple Traversals</vt:lpstr>
      <vt:lpstr>Simple Traversals</vt:lpstr>
      <vt:lpstr>Simple Traversals</vt:lpstr>
      <vt:lpstr>Simple Traversals</vt:lpstr>
      <vt:lpstr>Simple Traversals</vt:lpstr>
      <vt:lpstr>Simple Traversals</vt:lpstr>
      <vt:lpstr>Simple Traversals</vt:lpstr>
      <vt:lpstr>Simple Traversals</vt:lpstr>
      <vt:lpstr>Simple Operations</vt:lpstr>
      <vt:lpstr>Simple Operations</vt:lpstr>
      <vt:lpstr>Simple Operations</vt:lpstr>
      <vt:lpstr>Simple Operations</vt:lpstr>
      <vt:lpstr>Simple Operations</vt:lpstr>
      <vt:lpstr>Simple Operations</vt:lpstr>
      <vt:lpstr>Simple Operations</vt:lpstr>
      <vt:lpstr>Simple Operations</vt:lpstr>
      <vt:lpstr>Simple Operations</vt:lpstr>
      <vt:lpstr>Pop Quiz!</vt:lpstr>
      <vt:lpstr>What can we do with this?</vt:lpstr>
      <vt:lpstr>What can we do with this?</vt:lpstr>
      <vt:lpstr>What can we do with this?</vt:lpstr>
      <vt:lpstr>What can we do with this?</vt:lpstr>
      <vt:lpstr>Intersection of edge and plane</vt:lpstr>
      <vt:lpstr>Rendering the geometry</vt:lpstr>
      <vt:lpstr>Demo</vt:lpstr>
      <vt:lpstr>What can go wrong?</vt:lpstr>
      <vt:lpstr>Tolerant Geometry</vt:lpstr>
      <vt:lpstr>Part 2: Higher order surface modeling</vt:lpstr>
      <vt:lpstr>Higher fidelity geometry</vt:lpstr>
      <vt:lpstr>Subdivision surfaces</vt:lpstr>
      <vt:lpstr>Subdivision surfaces – CPU Approach</vt:lpstr>
      <vt:lpstr>Subdivision surfaces – CPU Approach</vt:lpstr>
      <vt:lpstr>Higher fidelity geometry</vt:lpstr>
      <vt:lpstr>Higher order surfaces on GPU</vt:lpstr>
      <vt:lpstr>Rectangular Bicubic Bézier Patch</vt:lpstr>
      <vt:lpstr>Rendering on the GPU</vt:lpstr>
      <vt:lpstr>Use Half Edge to generate patches</vt:lpstr>
      <vt:lpstr>Demo with code</vt:lpstr>
      <vt:lpstr>Final Remarks - Topology</vt:lpstr>
      <vt:lpstr>Final Remarks - Topology</vt:lpstr>
      <vt:lpstr>Final Remarks – Higher Order Surfaces</vt:lpstr>
      <vt:lpstr>References and Resources</vt:lpstr>
      <vt:lpstr>References and Resources</vt:lpstr>
      <vt:lpstr>Questions?</vt:lpstr>
      <vt:lpstr>Backup Slides</vt:lpstr>
      <vt:lpstr>Manifold Topology</vt:lpstr>
      <vt:lpstr>Backup slides: half edge gotchas</vt:lpstr>
      <vt:lpstr>What can go wrong?</vt:lpstr>
      <vt:lpstr>What can go wrong?</vt:lpstr>
      <vt:lpstr>Backup slides: robustness issues</vt:lpstr>
      <vt:lpstr>PowerPoint Presentation</vt:lpstr>
      <vt:lpstr>PowerPoint Presentation</vt:lpstr>
      <vt:lpstr>PowerPoint Presentation</vt:lpstr>
      <vt:lpstr>PowerPoint Presentation</vt:lpstr>
      <vt:lpstr>PowerPoint Presentation</vt:lpstr>
      <vt:lpstr>PowerPoint Presentation</vt:lpstr>
      <vt:lpstr>Cascades of Extraneous Intersections</vt:lpstr>
    </vt:vector>
  </TitlesOfParts>
  <Company>CMP Media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Geometry</dc:title>
  <dc:creator>grhodes@ara.com</dc:creator>
  <cp:lastModifiedBy>Graham Rhodes ARA/SED</cp:lastModifiedBy>
  <cp:revision>288</cp:revision>
  <cp:lastPrinted>1904-01-01T00:00:00Z</cp:lastPrinted>
  <dcterms:created xsi:type="dcterms:W3CDTF">2011-01-18T22:56:43Z</dcterms:created>
  <dcterms:modified xsi:type="dcterms:W3CDTF">2013-04-08T16:32:31Z</dcterms:modified>
</cp:coreProperties>
</file>