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s/slide29.xml" ContentType="application/vnd.openxmlformats-officedocument.presentationml.slide+xml"/>
  <Override PartName="/ppt/slides/slide47.xml" ContentType="application/vnd.openxmlformats-officedocument.presentationml.slide+xml"/>
  <Override PartName="/ppt/slides/slide58.xml" ContentType="application/vnd.openxmlformats-officedocument.presentationml.slide+xml"/>
  <Override PartName="/ppt/theme/theme5.xml" ContentType="application/vnd.openxmlformats-officedocument.theme+xml"/>
  <Override PartName="/ppt/notesSlides/notesSlide2.xml" ContentType="application/vnd.openxmlformats-officedocument.presentationml.notes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36.xml" ContentType="application/vnd.openxmlformats-officedocument.presentationml.slide+xml"/>
  <Override PartName="/ppt/slides/slide54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slides/slide52.xml" ContentType="application/vnd.openxmlformats-officedocument.presentationml.slide+xml"/>
  <Override PartName="/ppt/slides/slide6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50.xml" ContentType="application/vnd.openxmlformats-officedocument.presentationml.slide+xml"/>
  <Override PartName="/ppt/slides/slide61.xml" ContentType="application/vnd.openxmlformats-officedocument.presentationml.slide+xml"/>
  <Override PartName="/ppt/notesMasters/notesMaster1.xml" ContentType="application/vnd.openxmlformats-officedocument.presentationml.notesMaster+xml"/>
  <Override PartName="/ppt/theme/themeOverride1.xml" ContentType="application/vnd.openxmlformats-officedocument.themeOverride+xml"/>
  <Override PartName="/ppt/slideLayouts/slideLayout13.xml" ContentType="application/vnd.openxmlformats-officedocument.presentationml.slideLayou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Masters/slideMaster4.xml" ContentType="application/vnd.openxmlformats-officedocument.presentationml.slideMaster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slides/slide5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theme/theme6.xml" ContentType="application/vnd.openxmlformats-officedocument.theme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s/slide57.xml" ContentType="application/vnd.openxmlformats-officedocument.presentationml.slide+xml"/>
  <Override PartName="/ppt/theme/theme4.xml" ContentType="application/vnd.openxmlformats-officedocument.theme+xml"/>
  <Override PartName="/ppt/slideLayouts/slideLayout7.xml" ContentType="application/vnd.openxmlformats-officedocument.presentationml.slideLayout+xml"/>
  <Default Extension="bin" ContentType="application/vnd.openxmlformats-officedocument.oleObject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slides/slide55.xml" ContentType="application/vnd.openxmlformats-officedocument.presentationml.slide+xml"/>
  <Override PartName="/ppt/slides/slide64.xml" ContentType="application/vnd.openxmlformats-officedocument.presentationml.slide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Override PartName="/ppt/slides/slide62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s/slide60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Masters/slideMaster5.xml" ContentType="application/vnd.openxmlformats-officedocument.presentationml.slideMaster+xml"/>
  <Override PartName="/ppt/slides/slide8.xml" ContentType="application/vnd.openxmlformats-officedocument.presentationml.slide+xml"/>
  <Override PartName="/ppt/slides/slide49.xml" ContentType="application/vnd.openxmlformats-officedocument.presentationml.slide+xml"/>
  <Override PartName="/ppt/handoutMasters/handoutMaster1.xml" ContentType="application/vnd.openxmlformats-officedocument.presentationml.handoutMaster+xml"/>
  <Override PartName="/ppt/theme/theme7.xml" ContentType="application/vnd.openxmlformats-officedocument.them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s/slide5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s/slide45.xml" ContentType="application/vnd.openxmlformats-officedocument.presentationml.slide+xml"/>
  <Override PartName="/ppt/theme/theme3.xml" ContentType="application/vnd.openxmlformats-officedocument.theme+xml"/>
  <Override PartName="/ppt/slideLayouts/slideLayout4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61" r:id="rId1"/>
    <p:sldMasterId id="2147483665" r:id="rId2"/>
    <p:sldMasterId id="2147483666" r:id="rId3"/>
    <p:sldMasterId id="2147483667" r:id="rId4"/>
    <p:sldMasterId id="2147483668" r:id="rId5"/>
  </p:sldMasterIdLst>
  <p:notesMasterIdLst>
    <p:notesMasterId r:id="rId70"/>
  </p:notesMasterIdLst>
  <p:handoutMasterIdLst>
    <p:handoutMasterId r:id="rId71"/>
  </p:handoutMasterIdLst>
  <p:sldIdLst>
    <p:sldId id="773" r:id="rId6"/>
    <p:sldId id="764" r:id="rId7"/>
    <p:sldId id="767" r:id="rId8"/>
    <p:sldId id="632" r:id="rId9"/>
    <p:sldId id="646" r:id="rId10"/>
    <p:sldId id="633" r:id="rId11"/>
    <p:sldId id="634" r:id="rId12"/>
    <p:sldId id="768" r:id="rId13"/>
    <p:sldId id="322" r:id="rId14"/>
    <p:sldId id="635" r:id="rId15"/>
    <p:sldId id="324" r:id="rId16"/>
    <p:sldId id="637" r:id="rId17"/>
    <p:sldId id="636" r:id="rId18"/>
    <p:sldId id="638" r:id="rId19"/>
    <p:sldId id="772" r:id="rId20"/>
    <p:sldId id="288" r:id="rId21"/>
    <p:sldId id="290" r:id="rId22"/>
    <p:sldId id="770" r:id="rId23"/>
    <p:sldId id="289" r:id="rId24"/>
    <p:sldId id="769" r:id="rId25"/>
    <p:sldId id="292" r:id="rId26"/>
    <p:sldId id="293" r:id="rId27"/>
    <p:sldId id="771" r:id="rId28"/>
    <p:sldId id="639" r:id="rId29"/>
    <p:sldId id="294" r:id="rId30"/>
    <p:sldId id="640" r:id="rId31"/>
    <p:sldId id="283" r:id="rId32"/>
    <p:sldId id="274" r:id="rId33"/>
    <p:sldId id="315" r:id="rId34"/>
    <p:sldId id="323" r:id="rId35"/>
    <p:sldId id="643" r:id="rId36"/>
    <p:sldId id="644" r:id="rId37"/>
    <p:sldId id="276" r:id="rId38"/>
    <p:sldId id="275" r:id="rId39"/>
    <p:sldId id="295" r:id="rId40"/>
    <p:sldId id="641" r:id="rId41"/>
    <p:sldId id="642" r:id="rId42"/>
    <p:sldId id="776" r:id="rId43"/>
    <p:sldId id="777" r:id="rId44"/>
    <p:sldId id="778" r:id="rId45"/>
    <p:sldId id="779" r:id="rId46"/>
    <p:sldId id="780" r:id="rId47"/>
    <p:sldId id="781" r:id="rId48"/>
    <p:sldId id="782" r:id="rId49"/>
    <p:sldId id="783" r:id="rId50"/>
    <p:sldId id="784" r:id="rId51"/>
    <p:sldId id="785" r:id="rId52"/>
    <p:sldId id="786" r:id="rId53"/>
    <p:sldId id="787" r:id="rId54"/>
    <p:sldId id="788" r:id="rId55"/>
    <p:sldId id="789" r:id="rId56"/>
    <p:sldId id="790" r:id="rId57"/>
    <p:sldId id="791" r:id="rId58"/>
    <p:sldId id="792" r:id="rId59"/>
    <p:sldId id="793" r:id="rId60"/>
    <p:sldId id="794" r:id="rId61"/>
    <p:sldId id="795" r:id="rId62"/>
    <p:sldId id="796" r:id="rId63"/>
    <p:sldId id="797" r:id="rId64"/>
    <p:sldId id="798" r:id="rId65"/>
    <p:sldId id="799" r:id="rId66"/>
    <p:sldId id="800" r:id="rId67"/>
    <p:sldId id="801" r:id="rId68"/>
    <p:sldId id="805" r:id="rId69"/>
  </p:sldIdLst>
  <p:sldSz cx="9144000" cy="6858000" type="screen4x3"/>
  <p:notesSz cx="6856413" cy="9312275"/>
  <p:defaultTextStyle>
    <a:defPPr>
      <a:defRPr lang="en-US"/>
    </a:defPPr>
    <a:lvl1pPr algn="l" rtl="0" eaLnBrk="0" fontAlgn="base" hangingPunct="0">
      <a:spcBef>
        <a:spcPct val="5000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5000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5000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5000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5000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4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14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14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1400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vertBarState="maximized">
    <p:restoredLeft sz="34590" autoAdjust="0"/>
    <p:restoredTop sz="90894" autoAdjust="0"/>
  </p:normalViewPr>
  <p:slideViewPr>
    <p:cSldViewPr snapToGrid="0">
      <p:cViewPr varScale="1">
        <p:scale>
          <a:sx n="70" d="100"/>
          <a:sy n="70" d="100"/>
        </p:scale>
        <p:origin x="-732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8594"/>
    </p:cViewPr>
  </p:sorterViewPr>
  <p:notesViewPr>
    <p:cSldViewPr snapToGrid="0">
      <p:cViewPr varScale="1">
        <p:scale>
          <a:sx n="58" d="100"/>
          <a:sy n="58" d="100"/>
        </p:scale>
        <p:origin x="-2418" y="-84"/>
      </p:cViewPr>
      <p:guideLst>
        <p:guide orient="horz" pos="2933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slide" Target="slides/slide21.xml"/><Relationship Id="rId39" Type="http://schemas.openxmlformats.org/officeDocument/2006/relationships/slide" Target="slides/slide34.xml"/><Relationship Id="rId21" Type="http://schemas.openxmlformats.org/officeDocument/2006/relationships/slide" Target="slides/slide16.xml"/><Relationship Id="rId34" Type="http://schemas.openxmlformats.org/officeDocument/2006/relationships/slide" Target="slides/slide29.xml"/><Relationship Id="rId42" Type="http://schemas.openxmlformats.org/officeDocument/2006/relationships/slide" Target="slides/slide37.xml"/><Relationship Id="rId47" Type="http://schemas.openxmlformats.org/officeDocument/2006/relationships/slide" Target="slides/slide42.xml"/><Relationship Id="rId50" Type="http://schemas.openxmlformats.org/officeDocument/2006/relationships/slide" Target="slides/slide45.xml"/><Relationship Id="rId55" Type="http://schemas.openxmlformats.org/officeDocument/2006/relationships/slide" Target="slides/slide50.xml"/><Relationship Id="rId63" Type="http://schemas.openxmlformats.org/officeDocument/2006/relationships/slide" Target="slides/slide58.xml"/><Relationship Id="rId68" Type="http://schemas.openxmlformats.org/officeDocument/2006/relationships/slide" Target="slides/slide63.xml"/><Relationship Id="rId7" Type="http://schemas.openxmlformats.org/officeDocument/2006/relationships/slide" Target="slides/slide2.xml"/><Relationship Id="rId71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1.xml"/><Relationship Id="rId29" Type="http://schemas.openxmlformats.org/officeDocument/2006/relationships/slide" Target="slides/slide24.xml"/><Relationship Id="rId11" Type="http://schemas.openxmlformats.org/officeDocument/2006/relationships/slide" Target="slides/slide6.xml"/><Relationship Id="rId24" Type="http://schemas.openxmlformats.org/officeDocument/2006/relationships/slide" Target="slides/slide19.xml"/><Relationship Id="rId32" Type="http://schemas.openxmlformats.org/officeDocument/2006/relationships/slide" Target="slides/slide27.xml"/><Relationship Id="rId37" Type="http://schemas.openxmlformats.org/officeDocument/2006/relationships/slide" Target="slides/slide32.xml"/><Relationship Id="rId40" Type="http://schemas.openxmlformats.org/officeDocument/2006/relationships/slide" Target="slides/slide35.xml"/><Relationship Id="rId45" Type="http://schemas.openxmlformats.org/officeDocument/2006/relationships/slide" Target="slides/slide40.xml"/><Relationship Id="rId53" Type="http://schemas.openxmlformats.org/officeDocument/2006/relationships/slide" Target="slides/slide48.xml"/><Relationship Id="rId58" Type="http://schemas.openxmlformats.org/officeDocument/2006/relationships/slide" Target="slides/slide53.xml"/><Relationship Id="rId66" Type="http://schemas.openxmlformats.org/officeDocument/2006/relationships/slide" Target="slides/slide61.xml"/><Relationship Id="rId74" Type="http://schemas.openxmlformats.org/officeDocument/2006/relationships/theme" Target="theme/theme1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slide" Target="slides/slide23.xml"/><Relationship Id="rId36" Type="http://schemas.openxmlformats.org/officeDocument/2006/relationships/slide" Target="slides/slide31.xml"/><Relationship Id="rId49" Type="http://schemas.openxmlformats.org/officeDocument/2006/relationships/slide" Target="slides/slide44.xml"/><Relationship Id="rId57" Type="http://schemas.openxmlformats.org/officeDocument/2006/relationships/slide" Target="slides/slide52.xml"/><Relationship Id="rId61" Type="http://schemas.openxmlformats.org/officeDocument/2006/relationships/slide" Target="slides/slide56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31" Type="http://schemas.openxmlformats.org/officeDocument/2006/relationships/slide" Target="slides/slide26.xml"/><Relationship Id="rId44" Type="http://schemas.openxmlformats.org/officeDocument/2006/relationships/slide" Target="slides/slide39.xml"/><Relationship Id="rId52" Type="http://schemas.openxmlformats.org/officeDocument/2006/relationships/slide" Target="slides/slide47.xml"/><Relationship Id="rId60" Type="http://schemas.openxmlformats.org/officeDocument/2006/relationships/slide" Target="slides/slide55.xml"/><Relationship Id="rId65" Type="http://schemas.openxmlformats.org/officeDocument/2006/relationships/slide" Target="slides/slide60.xml"/><Relationship Id="rId73" Type="http://schemas.openxmlformats.org/officeDocument/2006/relationships/viewProps" Target="viewProp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slide" Target="slides/slide22.xml"/><Relationship Id="rId30" Type="http://schemas.openxmlformats.org/officeDocument/2006/relationships/slide" Target="slides/slide25.xml"/><Relationship Id="rId35" Type="http://schemas.openxmlformats.org/officeDocument/2006/relationships/slide" Target="slides/slide30.xml"/><Relationship Id="rId43" Type="http://schemas.openxmlformats.org/officeDocument/2006/relationships/slide" Target="slides/slide38.xml"/><Relationship Id="rId48" Type="http://schemas.openxmlformats.org/officeDocument/2006/relationships/slide" Target="slides/slide43.xml"/><Relationship Id="rId56" Type="http://schemas.openxmlformats.org/officeDocument/2006/relationships/slide" Target="slides/slide51.xml"/><Relationship Id="rId64" Type="http://schemas.openxmlformats.org/officeDocument/2006/relationships/slide" Target="slides/slide59.xml"/><Relationship Id="rId69" Type="http://schemas.openxmlformats.org/officeDocument/2006/relationships/slide" Target="slides/slide64.xml"/><Relationship Id="rId8" Type="http://schemas.openxmlformats.org/officeDocument/2006/relationships/slide" Target="slides/slide3.xml"/><Relationship Id="rId51" Type="http://schemas.openxmlformats.org/officeDocument/2006/relationships/slide" Target="slides/slide46.xml"/><Relationship Id="rId72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slide" Target="slides/slide20.xml"/><Relationship Id="rId33" Type="http://schemas.openxmlformats.org/officeDocument/2006/relationships/slide" Target="slides/slide28.xml"/><Relationship Id="rId38" Type="http://schemas.openxmlformats.org/officeDocument/2006/relationships/slide" Target="slides/slide33.xml"/><Relationship Id="rId46" Type="http://schemas.openxmlformats.org/officeDocument/2006/relationships/slide" Target="slides/slide41.xml"/><Relationship Id="rId59" Type="http://schemas.openxmlformats.org/officeDocument/2006/relationships/slide" Target="slides/slide54.xml"/><Relationship Id="rId67" Type="http://schemas.openxmlformats.org/officeDocument/2006/relationships/slide" Target="slides/slide62.xml"/><Relationship Id="rId20" Type="http://schemas.openxmlformats.org/officeDocument/2006/relationships/slide" Target="slides/slide15.xml"/><Relationship Id="rId41" Type="http://schemas.openxmlformats.org/officeDocument/2006/relationships/slide" Target="slides/slide36.xml"/><Relationship Id="rId54" Type="http://schemas.openxmlformats.org/officeDocument/2006/relationships/slide" Target="slides/slide49.xml"/><Relationship Id="rId62" Type="http://schemas.openxmlformats.org/officeDocument/2006/relationships/slide" Target="slides/slide57.xml"/><Relationship Id="rId70" Type="http://schemas.openxmlformats.org/officeDocument/2006/relationships/notesMaster" Target="notesMasters/notesMaster1.xml"/><Relationship Id="rId75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16.wmf"/><Relationship Id="rId2" Type="http://schemas.openxmlformats.org/officeDocument/2006/relationships/image" Target="../media/image15.wmf"/><Relationship Id="rId1" Type="http://schemas.openxmlformats.org/officeDocument/2006/relationships/image" Target="../media/image14.wmf"/><Relationship Id="rId4" Type="http://schemas.openxmlformats.org/officeDocument/2006/relationships/image" Target="../media/image17.wmf"/></Relationships>
</file>

<file path=ppt/drawings/_rels/vmlDrawing12.vml.rels><?xml version="1.0" encoding="UTF-8" standalone="yes"?>
<Relationships xmlns="http://schemas.openxmlformats.org/package/2006/relationships"><Relationship Id="rId2" Type="http://schemas.openxmlformats.org/officeDocument/2006/relationships/image" Target="../media/image19.wmf"/><Relationship Id="rId1" Type="http://schemas.openxmlformats.org/officeDocument/2006/relationships/image" Target="../media/image18.wmf"/></Relationships>
</file>

<file path=ppt/drawings/_rels/vmlDrawing13.vml.rels><?xml version="1.0" encoding="UTF-8" standalone="yes"?>
<Relationships xmlns="http://schemas.openxmlformats.org/package/2006/relationships"><Relationship Id="rId1" Type="http://schemas.openxmlformats.org/officeDocument/2006/relationships/image" Target="../media/image20.wmf"/></Relationships>
</file>

<file path=ppt/drawings/_rels/vmlDrawing14.vml.rels><?xml version="1.0" encoding="UTF-8" standalone="yes"?>
<Relationships xmlns="http://schemas.openxmlformats.org/package/2006/relationships"><Relationship Id="rId1" Type="http://schemas.openxmlformats.org/officeDocument/2006/relationships/image" Target="../media/image21.wmf"/></Relationships>
</file>

<file path=ppt/drawings/_rels/vmlDrawing15.vml.rels><?xml version="1.0" encoding="UTF-8" standalone="yes"?>
<Relationships xmlns="http://schemas.openxmlformats.org/package/2006/relationships"><Relationship Id="rId1" Type="http://schemas.openxmlformats.org/officeDocument/2006/relationships/image" Target="../media/image22.wmf"/></Relationships>
</file>

<file path=ppt/drawings/_rels/vmlDrawing16.vml.rels><?xml version="1.0" encoding="UTF-8" standalone="yes"?>
<Relationships xmlns="http://schemas.openxmlformats.org/package/2006/relationships"><Relationship Id="rId1" Type="http://schemas.openxmlformats.org/officeDocument/2006/relationships/image" Target="../media/image23.wmf"/></Relationships>
</file>

<file path=ppt/drawings/_rels/vmlDrawing17.vml.rels><?xml version="1.0" encoding="UTF-8" standalone="yes"?>
<Relationships xmlns="http://schemas.openxmlformats.org/package/2006/relationships"><Relationship Id="rId2" Type="http://schemas.openxmlformats.org/officeDocument/2006/relationships/image" Target="../media/image25.wmf"/><Relationship Id="rId1" Type="http://schemas.openxmlformats.org/officeDocument/2006/relationships/image" Target="../media/image24.wmf"/></Relationships>
</file>

<file path=ppt/drawings/_rels/vmlDrawing18.vml.rels><?xml version="1.0" encoding="UTF-8" standalone="yes"?>
<Relationships xmlns="http://schemas.openxmlformats.org/package/2006/relationships"><Relationship Id="rId1" Type="http://schemas.openxmlformats.org/officeDocument/2006/relationships/image" Target="../media/image26.wmf"/></Relationships>
</file>

<file path=ppt/drawings/_rels/vmlDrawing19.vml.rels><?xml version="1.0" encoding="UTF-8" standalone="yes"?>
<Relationships xmlns="http://schemas.openxmlformats.org/package/2006/relationships"><Relationship Id="rId2" Type="http://schemas.openxmlformats.org/officeDocument/2006/relationships/image" Target="../media/image28.wmf"/><Relationship Id="rId1" Type="http://schemas.openxmlformats.org/officeDocument/2006/relationships/image" Target="../media/image27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20.vml.rels><?xml version="1.0" encoding="UTF-8" standalone="yes"?>
<Relationships xmlns="http://schemas.openxmlformats.org/package/2006/relationships"><Relationship Id="rId2" Type="http://schemas.openxmlformats.org/officeDocument/2006/relationships/image" Target="../media/image30.wmf"/><Relationship Id="rId1" Type="http://schemas.openxmlformats.org/officeDocument/2006/relationships/image" Target="../media/image29.wmf"/></Relationships>
</file>

<file path=ppt/drawings/_rels/vmlDrawing21.vml.rels><?xml version="1.0" encoding="UTF-8" standalone="yes"?>
<Relationships xmlns="http://schemas.openxmlformats.org/package/2006/relationships"><Relationship Id="rId2" Type="http://schemas.openxmlformats.org/officeDocument/2006/relationships/image" Target="../media/image32.wmf"/><Relationship Id="rId1" Type="http://schemas.openxmlformats.org/officeDocument/2006/relationships/image" Target="../media/image31.wmf"/></Relationships>
</file>

<file path=ppt/drawings/_rels/vmlDrawing22.vml.rels><?xml version="1.0" encoding="UTF-8" standalone="yes"?>
<Relationships xmlns="http://schemas.openxmlformats.org/package/2006/relationships"><Relationship Id="rId2" Type="http://schemas.openxmlformats.org/officeDocument/2006/relationships/image" Target="../media/image34.wmf"/><Relationship Id="rId1" Type="http://schemas.openxmlformats.org/officeDocument/2006/relationships/image" Target="../media/image33.wmf"/></Relationships>
</file>

<file path=ppt/drawings/_rels/vmlDrawing23.vml.rels><?xml version="1.0" encoding="UTF-8" standalone="yes"?>
<Relationships xmlns="http://schemas.openxmlformats.org/package/2006/relationships"><Relationship Id="rId2" Type="http://schemas.openxmlformats.org/officeDocument/2006/relationships/image" Target="../media/image36.wmf"/><Relationship Id="rId1" Type="http://schemas.openxmlformats.org/officeDocument/2006/relationships/image" Target="../media/image35.wmf"/></Relationships>
</file>

<file path=ppt/drawings/_rels/vmlDrawing24.vml.rels><?xml version="1.0" encoding="UTF-8" standalone="yes"?>
<Relationships xmlns="http://schemas.openxmlformats.org/package/2006/relationships"><Relationship Id="rId1" Type="http://schemas.openxmlformats.org/officeDocument/2006/relationships/image" Target="../media/image37.wmf"/></Relationships>
</file>

<file path=ppt/drawings/_rels/vmlDrawing25.vml.rels><?xml version="1.0" encoding="UTF-8" standalone="yes"?>
<Relationships xmlns="http://schemas.openxmlformats.org/package/2006/relationships"><Relationship Id="rId1" Type="http://schemas.openxmlformats.org/officeDocument/2006/relationships/image" Target="../media/image38.wmf"/></Relationships>
</file>

<file path=ppt/drawings/_rels/vmlDrawing26.vml.rels><?xml version="1.0" encoding="UTF-8" standalone="yes"?>
<Relationships xmlns="http://schemas.openxmlformats.org/package/2006/relationships"><Relationship Id="rId1" Type="http://schemas.openxmlformats.org/officeDocument/2006/relationships/image" Target="../media/image39.wmf"/></Relationships>
</file>

<file path=ppt/drawings/_rels/vmlDrawing27.vml.rels><?xml version="1.0" encoding="UTF-8" standalone="yes"?>
<Relationships xmlns="http://schemas.openxmlformats.org/package/2006/relationships"><Relationship Id="rId1" Type="http://schemas.openxmlformats.org/officeDocument/2006/relationships/image" Target="../media/image40.wmf"/></Relationships>
</file>

<file path=ppt/drawings/_rels/vmlDrawing28.vml.rels><?xml version="1.0" encoding="UTF-8" standalone="yes"?>
<Relationships xmlns="http://schemas.openxmlformats.org/package/2006/relationships"><Relationship Id="rId1" Type="http://schemas.openxmlformats.org/officeDocument/2006/relationships/image" Target="../media/image41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image" Target="../media/image4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image" Target="../media/image6.wmf"/></Relationships>
</file>

<file path=ppt/drawings/_rels/vmlDrawing6.v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image" Target="../media/image8.wmf"/></Relationships>
</file>

<file path=ppt/drawings/_rels/vmlDrawing7.v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image" Target="../media/image9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w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65138"/>
          </a:xfrm>
          <a:prstGeom prst="rect">
            <a:avLst/>
          </a:prstGeom>
          <a:noFill/>
          <a:ln w="12700" cap="sq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65138"/>
          </a:xfrm>
          <a:prstGeom prst="rect">
            <a:avLst/>
          </a:prstGeom>
          <a:noFill/>
          <a:ln w="12700" cap="sq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 altLang="en-US"/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47138"/>
            <a:ext cx="2971800" cy="465137"/>
          </a:xfrm>
          <a:prstGeom prst="rect">
            <a:avLst/>
          </a:prstGeom>
          <a:noFill/>
          <a:ln w="12700" cap="sq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en-US"/>
          </a:p>
        </p:txBody>
      </p:sp>
      <p:sp>
        <p:nvSpPr>
          <p:cNvPr id="512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847138"/>
            <a:ext cx="2971800" cy="465137"/>
          </a:xfrm>
          <a:prstGeom prst="rect">
            <a:avLst/>
          </a:prstGeom>
          <a:noFill/>
          <a:ln w="12700" cap="sq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0C478E72-85FE-455F-B4C6-7BEE12A48472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65138"/>
          </a:xfrm>
          <a:prstGeom prst="rect">
            <a:avLst/>
          </a:prstGeom>
          <a:noFill/>
          <a:ln w="12700" cap="sq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en-US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65138"/>
          </a:xfrm>
          <a:prstGeom prst="rect">
            <a:avLst/>
          </a:prstGeom>
          <a:noFill/>
          <a:ln w="12700" cap="sq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 alt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00138" y="698500"/>
            <a:ext cx="4656137" cy="34925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71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422775"/>
            <a:ext cx="5027613" cy="4191000"/>
          </a:xfrm>
          <a:prstGeom prst="rect">
            <a:avLst/>
          </a:prstGeom>
          <a:noFill/>
          <a:ln w="12700" cap="sq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47138"/>
            <a:ext cx="2971800" cy="465137"/>
          </a:xfrm>
          <a:prstGeom prst="rect">
            <a:avLst/>
          </a:prstGeom>
          <a:noFill/>
          <a:ln w="12700" cap="sq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en-US"/>
          </a:p>
        </p:txBody>
      </p:sp>
      <p:sp>
        <p:nvSpPr>
          <p:cNvPr id="71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847138"/>
            <a:ext cx="2971800" cy="465137"/>
          </a:xfrm>
          <a:prstGeom prst="rect">
            <a:avLst/>
          </a:prstGeom>
          <a:noFill/>
          <a:ln w="12700" cap="sq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858B0FB1-A5F5-48A3-AEA6-C97DBCCB76E1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F7D8CCD-EE9E-479A-99FB-4092C8C114AF}" type="slidenum">
              <a:rPr lang="en-US" altLang="en-US"/>
              <a:pPr/>
              <a:t>43</a:t>
            </a:fld>
            <a:endParaRPr lang="en-US" altLang="en-US"/>
          </a:p>
        </p:txBody>
      </p:sp>
      <p:sp>
        <p:nvSpPr>
          <p:cNvPr id="1351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5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8B0FB1-A5F5-48A3-AEA6-C97DBCCB76E1}" type="slidenum">
              <a:rPr lang="en-US" altLang="en-US" smtClean="0"/>
              <a:pPr/>
              <a:t>60</a:t>
            </a:fld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hf sldNum="0" hd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17997-E2FD-4893-B123-0B65D7936B64}" type="datetimeFigureOut">
              <a:rPr lang="en-US" smtClean="0"/>
              <a:pPr/>
              <a:t>3/15/2009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AFCEC6C-8F85-4DDF-9E80-D1A1E9C8C3A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hf sldNum="0" hd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17997-E2FD-4893-B123-0B65D7936B64}" type="datetimeFigureOut">
              <a:rPr lang="en-US" smtClean="0"/>
              <a:pPr/>
              <a:t>3/15/2009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AFCEC6C-8F85-4DDF-9E80-D1A1E9C8C3A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hf sldNum="0" hd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17997-E2FD-4893-B123-0B65D7936B64}" type="datetimeFigureOut">
              <a:rPr lang="en-US" smtClean="0"/>
              <a:pPr/>
              <a:t>3/15/2009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AFCEC6C-8F85-4DDF-9E80-D1A1E9C8C3A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hf sldNum="0" hd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17997-E2FD-4893-B123-0B65D7936B64}" type="datetimeFigureOut">
              <a:rPr lang="en-US" smtClean="0"/>
              <a:pPr/>
              <a:t>3/15/2009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AFCEC6C-8F85-4DDF-9E80-D1A1E9C8C3A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hf sldNum="0" hd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17997-E2FD-4893-B123-0B65D7936B64}" type="datetimeFigureOut">
              <a:rPr lang="en-US" smtClean="0"/>
              <a:pPr/>
              <a:t>3/15/2009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AFCEC6C-8F85-4DDF-9E80-D1A1E9C8C3A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hf sldNum="0" hd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347472" indent="-347472" algn="l" eaLnBrk="0" hangingPunct="0">
              <a:spcBef>
                <a:spcPts val="672"/>
              </a:spcBef>
              <a:spcAft>
                <a:spcPts val="0"/>
              </a:spcAft>
              <a:buClr>
                <a:schemeClr val="accent6"/>
              </a:buClr>
              <a:buSzPct val="100000"/>
              <a:buFont typeface="Lucida Grande"/>
              <a:buChar char="»"/>
              <a:defRPr kumimoji="0" lang="en-US" sz="2800" kern="0">
                <a:solidFill>
                  <a:srgbClr val="000000"/>
                </a:solidFill>
                <a:ea typeface="ヒラギノ角ゴ Pro W3" pitchFamily="80" charset="-128"/>
                <a:cs typeface="ヒラギノ角ゴ Pro W3" pitchFamily="80" charset="-128"/>
              </a:defRPr>
            </a:lvl1pPr>
            <a:lvl2pPr>
              <a:buClr>
                <a:schemeClr val="bg2"/>
              </a:buClr>
              <a:defRPr/>
            </a:lvl2pPr>
            <a:lvl3pPr>
              <a:buClr>
                <a:schemeClr val="bg2"/>
              </a:buClr>
              <a:defRPr/>
            </a:lvl3pPr>
            <a:lvl4pPr>
              <a:buClr>
                <a:schemeClr val="bg2"/>
              </a:buClr>
              <a:defRPr/>
            </a:lvl4pPr>
            <a:lvl5pPr>
              <a:buClr>
                <a:schemeClr val="bg2"/>
              </a:buClr>
              <a:defRPr/>
            </a:lvl5pPr>
            <a:lvl6pPr marL="740664" indent="-283464" defTabSz="914400" fontAlgn="base">
              <a:spcBef>
                <a:spcPts val="575"/>
              </a:spcBef>
              <a:buClr>
                <a:schemeClr val="bg1"/>
              </a:buClr>
              <a:buSzPct val="100000"/>
              <a:buFont typeface="Lucida Grande"/>
              <a:buChar char="»"/>
              <a:defRPr/>
            </a:lvl6pPr>
            <a:lvl7pPr marL="1143000" indent="-228600" defTabSz="914400" fontAlgn="base">
              <a:spcBef>
                <a:spcPts val="550"/>
              </a:spcBef>
              <a:buClr>
                <a:schemeClr val="tx2"/>
              </a:buClr>
              <a:buSzPct val="100000"/>
              <a:buFont typeface="Lucida Grande"/>
              <a:buChar char="»"/>
              <a:defRPr/>
            </a:lvl7pPr>
            <a:lvl8pPr marL="1600200" indent="-228600" defTabSz="914400" fontAlgn="base">
              <a:spcBef>
                <a:spcPts val="450"/>
              </a:spcBef>
              <a:buClr>
                <a:schemeClr val="accent1"/>
              </a:buClr>
              <a:buSzPct val="100000"/>
              <a:buFont typeface="Lucida Grande"/>
              <a:buChar char="»"/>
              <a:defRPr/>
            </a:lvl8pPr>
            <a:lvl9pPr marL="2057400" indent="-228600" defTabSz="914400" fontAlgn="base">
              <a:spcBef>
                <a:spcPts val="450"/>
              </a:spcBef>
              <a:buClr>
                <a:schemeClr val="accent1"/>
              </a:buClr>
              <a:buSzPct val="100000"/>
              <a:buFont typeface="Lucida Grande"/>
              <a:buChar char="»"/>
              <a:defRPr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00" name="Rectangle 28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22860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en-US"/>
              <a:t>Click to edit Master title style</a:t>
            </a:r>
          </a:p>
        </p:txBody>
      </p:sp>
      <p:sp>
        <p:nvSpPr>
          <p:cNvPr id="3101" name="Rectangle 29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2057400" y="41148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 altLang="en-US"/>
              <a:t>Click to edit Master subtitle style</a:t>
            </a:r>
          </a:p>
        </p:txBody>
      </p:sp>
      <p:sp>
        <p:nvSpPr>
          <p:cNvPr id="3104" name="Rectangle 32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  <a:latin typeface="Times New Roman" pitchFamily="18" charset="0"/>
              </a:defRPr>
            </a:lvl1pPr>
          </a:lstStyle>
          <a:p>
            <a:fld id="{23D8AEC9-A072-4E2B-88E5-0024679C676F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17997-E2FD-4893-B123-0B65D7936B64}" type="datetimeFigureOut">
              <a:rPr lang="en-US" smtClean="0"/>
              <a:pPr/>
              <a:t>3/15/2009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AFCEC6C-8F85-4DDF-9E80-D1A1E9C8C3A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hf sldNum="0" hd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17997-E2FD-4893-B123-0B65D7936B64}" type="datetimeFigureOut">
              <a:rPr lang="en-US" smtClean="0"/>
              <a:pPr/>
              <a:t>3/15/2009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AFCEC6C-8F85-4DDF-9E80-D1A1E9C8C3A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17997-E2FD-4893-B123-0B65D7936B64}" type="datetimeFigureOut">
              <a:rPr lang="en-US" smtClean="0"/>
              <a:pPr/>
              <a:t>3/15/2009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AFCEC6C-8F85-4DDF-9E80-D1A1E9C8C3A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hf sldNum="0" hd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17997-E2FD-4893-B123-0B65D7936B64}" type="datetimeFigureOut">
              <a:rPr lang="en-US" smtClean="0"/>
              <a:pPr/>
              <a:t>3/15/2009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AFCEC6C-8F85-4DDF-9E80-D1A1E9C8C3A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hf sldNum="0" hd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17997-E2FD-4893-B123-0B65D7936B64}" type="datetimeFigureOut">
              <a:rPr lang="en-US" smtClean="0"/>
              <a:pPr/>
              <a:t>3/15/2009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AFCEC6C-8F85-4DDF-9E80-D1A1E9C8C3A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hf sldNum="0" hd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17997-E2FD-4893-B123-0B65D7936B64}" type="datetimeFigureOut">
              <a:rPr lang="en-US" smtClean="0"/>
              <a:pPr/>
              <a:t>3/15/2009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AFCEC6C-8F85-4DDF-9E80-D1A1E9C8C3A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hf sldNum="0" hdr="0" dt="0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slideMasters/_rels/slideMaster4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4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2057400" y="1981200"/>
            <a:ext cx="6858000" cy="3352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4"/>
            <a:r>
              <a:rPr lang="en-US" smtClean="0"/>
              <a:t> Second level</a:t>
            </a:r>
          </a:p>
          <a:p>
            <a:pPr lvl="4"/>
            <a:r>
              <a:rPr lang="en-US" smtClean="0"/>
              <a:t> Third level</a:t>
            </a:r>
          </a:p>
          <a:p>
            <a:pPr lvl="4"/>
            <a:r>
              <a:rPr lang="en-US" smtClean="0"/>
              <a:t> Fourth level</a:t>
            </a:r>
          </a:p>
          <a:p>
            <a:pPr lvl="4"/>
            <a:r>
              <a:rPr lang="en-US" smtClean="0"/>
              <a:t> Fifth level</a:t>
            </a:r>
          </a:p>
        </p:txBody>
      </p:sp>
      <p:sp>
        <p:nvSpPr>
          <p:cNvPr id="1028" name="Rectangle 17"/>
          <p:cNvSpPr>
            <a:spLocks noGrp="1" noChangeArrowheads="1"/>
          </p:cNvSpPr>
          <p:nvPr>
            <p:ph type="title"/>
          </p:nvPr>
        </p:nvSpPr>
        <p:spPr bwMode="auto">
          <a:xfrm>
            <a:off x="2057400" y="381000"/>
            <a:ext cx="6858000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</p:sldLayoutIdLst>
  <p:hf sldNum="0"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4000">
          <a:solidFill>
            <a:srgbClr val="000000"/>
          </a:solidFill>
          <a:latin typeface="+mj-lt"/>
          <a:ea typeface="ヒラギノ角ゴ Pro W3" pitchFamily="80" charset="-128"/>
          <a:cs typeface="ヒラギノ角ゴ Pro W3" pitchFamily="80" charset="-128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000">
          <a:solidFill>
            <a:srgbClr val="000000"/>
          </a:solidFill>
          <a:latin typeface="Verdana" pitchFamily="45" charset="0"/>
          <a:ea typeface="ヒラギノ角ゴ Pro W3" pitchFamily="80" charset="-128"/>
          <a:cs typeface="ヒラギノ角ゴ Pro W3" pitchFamily="80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000">
          <a:solidFill>
            <a:srgbClr val="000000"/>
          </a:solidFill>
          <a:latin typeface="Verdana" pitchFamily="45" charset="0"/>
          <a:ea typeface="ヒラギノ角ゴ Pro W3" pitchFamily="80" charset="-128"/>
          <a:cs typeface="ヒラギノ角ゴ Pro W3" pitchFamily="80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000">
          <a:solidFill>
            <a:srgbClr val="000000"/>
          </a:solidFill>
          <a:latin typeface="Verdana" pitchFamily="45" charset="0"/>
          <a:ea typeface="ヒラギノ角ゴ Pro W3" pitchFamily="80" charset="-128"/>
          <a:cs typeface="ヒラギノ角ゴ Pro W3" pitchFamily="80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000">
          <a:solidFill>
            <a:srgbClr val="000000"/>
          </a:solidFill>
          <a:latin typeface="Verdana" pitchFamily="45" charset="0"/>
          <a:ea typeface="ヒラギノ角ゴ Pro W3" pitchFamily="80" charset="-128"/>
          <a:cs typeface="ヒラギノ角ゴ Pro W3" pitchFamily="80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000">
          <a:solidFill>
            <a:srgbClr val="000000"/>
          </a:solidFill>
          <a:latin typeface="Verdana" pitchFamily="45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000">
          <a:solidFill>
            <a:srgbClr val="000000"/>
          </a:solidFill>
          <a:latin typeface="Verdana" pitchFamily="45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000">
          <a:solidFill>
            <a:srgbClr val="000000"/>
          </a:solidFill>
          <a:latin typeface="Verdana" pitchFamily="45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000">
          <a:solidFill>
            <a:srgbClr val="000000"/>
          </a:solidFill>
          <a:latin typeface="Verdana" pitchFamily="45" charset="0"/>
        </a:defRPr>
      </a:lvl9pPr>
    </p:titleStyle>
    <p:bodyStyle>
      <a:lvl1pPr marL="346075" indent="-346075" algn="l" rtl="0" eaLnBrk="1" fontAlgn="base" hangingPunct="1">
        <a:spcBef>
          <a:spcPts val="675"/>
        </a:spcBef>
        <a:spcAft>
          <a:spcPct val="0"/>
        </a:spcAft>
        <a:buClr>
          <a:srgbClr val="008AB9"/>
        </a:buClr>
        <a:buSzPct val="100000"/>
        <a:buFont typeface="Lucida Grande" pitchFamily="80" charset="0"/>
        <a:buChar char="»"/>
        <a:defRPr lang="en-US" sz="2800">
          <a:solidFill>
            <a:srgbClr val="000000"/>
          </a:solidFill>
          <a:latin typeface="+mn-lt"/>
          <a:ea typeface="ヒラギノ角ゴ Pro W3" pitchFamily="80" charset="-128"/>
          <a:cs typeface="ヒラギノ角ゴ Pro W3" pitchFamily="80" charset="-128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charset="2"/>
        <a:buChar char="&gt;"/>
        <a:defRPr sz="2400">
          <a:solidFill>
            <a:srgbClr val="000000"/>
          </a:solidFill>
          <a:latin typeface="+mn-lt"/>
          <a:ea typeface="ヒラギノ角ゴ Pro W3" pitchFamily="45" charset="-128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SzPct val="75000"/>
        <a:buFont typeface="Wingdings" charset="2"/>
        <a:buChar char="&gt;"/>
        <a:defRPr sz="2000">
          <a:solidFill>
            <a:srgbClr val="000000"/>
          </a:solidFill>
          <a:latin typeface="+mn-lt"/>
          <a:ea typeface="ヒラギノ角ゴ Pro W3" pitchFamily="45" charset="-128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charset="2"/>
        <a:buChar char="&gt;"/>
        <a:defRPr>
          <a:solidFill>
            <a:srgbClr val="000000"/>
          </a:solidFill>
          <a:latin typeface="+mn-lt"/>
          <a:ea typeface="ヒラギノ角ゴ Pro W3" pitchFamily="45" charset="-128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charset="2"/>
        <a:buChar char="&gt;"/>
        <a:defRPr>
          <a:solidFill>
            <a:srgbClr val="000000"/>
          </a:solidFill>
          <a:latin typeface="+mn-lt"/>
          <a:ea typeface="ヒラギノ角ゴ Pro W3" pitchFamily="45" charset="-128"/>
        </a:defRPr>
      </a:lvl5pPr>
      <a:lvl6pPr marL="740664" indent="-283464" algn="l" defTabSz="914400" rtl="0" eaLnBrk="1" fontAlgn="base" hangingPunct="1">
        <a:spcBef>
          <a:spcPts val="575"/>
        </a:spcBef>
        <a:spcAft>
          <a:spcPct val="0"/>
        </a:spcAft>
        <a:buClr>
          <a:schemeClr val="bg1"/>
        </a:buClr>
        <a:buSzPct val="100000"/>
        <a:buFont typeface="Lucida Grande"/>
        <a:buChar char="»"/>
        <a:defRPr>
          <a:solidFill>
            <a:srgbClr val="000000"/>
          </a:solidFill>
          <a:latin typeface="+mn-lt"/>
          <a:ea typeface="ヒラギノ角ゴ Pro W3" pitchFamily="45" charset="-128"/>
        </a:defRPr>
      </a:lvl6pPr>
      <a:lvl7pPr marL="1143000" indent="-228600" algn="l" defTabSz="914400" rtl="0" eaLnBrk="1" fontAlgn="base" hangingPunct="1">
        <a:spcBef>
          <a:spcPts val="550"/>
        </a:spcBef>
        <a:spcAft>
          <a:spcPct val="0"/>
        </a:spcAft>
        <a:buClr>
          <a:schemeClr val="tx2"/>
        </a:buClr>
        <a:buSzPct val="100000"/>
        <a:buFont typeface="Lucida Grande"/>
        <a:buChar char="»"/>
        <a:defRPr>
          <a:solidFill>
            <a:srgbClr val="000000"/>
          </a:solidFill>
          <a:latin typeface="+mn-lt"/>
          <a:ea typeface="ヒラギノ角ゴ Pro W3" pitchFamily="45" charset="-128"/>
        </a:defRPr>
      </a:lvl7pPr>
      <a:lvl8pPr marL="1600200" indent="-228600" algn="l" defTabSz="914400" rtl="0" eaLnBrk="1" fontAlgn="base" hangingPunct="1">
        <a:spcBef>
          <a:spcPts val="450"/>
        </a:spcBef>
        <a:spcAft>
          <a:spcPct val="0"/>
        </a:spcAft>
        <a:buClr>
          <a:schemeClr val="accent1"/>
        </a:buClr>
        <a:buSzPct val="100000"/>
        <a:buFont typeface="Lucida Grande"/>
        <a:buChar char="»"/>
        <a:defRPr>
          <a:solidFill>
            <a:srgbClr val="000000"/>
          </a:solidFill>
          <a:latin typeface="+mn-lt"/>
          <a:ea typeface="ヒラギノ角ゴ Pro W3" pitchFamily="45" charset="-128"/>
        </a:defRPr>
      </a:lvl8pPr>
      <a:lvl9pPr marL="2057400" indent="-228600" algn="l" defTabSz="914400" rtl="0" eaLnBrk="1" fontAlgn="base" hangingPunct="1">
        <a:spcBef>
          <a:spcPts val="450"/>
        </a:spcBef>
        <a:spcAft>
          <a:spcPct val="0"/>
        </a:spcAft>
        <a:buClr>
          <a:schemeClr val="accent1"/>
        </a:buClr>
        <a:buSzPct val="100000"/>
        <a:buFont typeface="Lucida Grande"/>
        <a:buChar char="»"/>
        <a:defRPr>
          <a:solidFill>
            <a:srgbClr val="000000"/>
          </a:solidFill>
          <a:latin typeface="+mn-lt"/>
          <a:ea typeface="ヒラギノ角ゴ Pro W3" pitchFamily="45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2057400" y="1981200"/>
            <a:ext cx="6858000" cy="3352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4"/>
            <a:r>
              <a:rPr lang="en-US" smtClean="0"/>
              <a:t> Second level</a:t>
            </a:r>
          </a:p>
          <a:p>
            <a:pPr lvl="4"/>
            <a:r>
              <a:rPr lang="en-US" smtClean="0"/>
              <a:t> Third level</a:t>
            </a:r>
          </a:p>
          <a:p>
            <a:pPr lvl="4"/>
            <a:r>
              <a:rPr lang="en-US" smtClean="0"/>
              <a:t> Fourth level</a:t>
            </a:r>
          </a:p>
          <a:p>
            <a:pPr lvl="4"/>
            <a:r>
              <a:rPr lang="en-US" smtClean="0"/>
              <a:t> Fifth level</a:t>
            </a:r>
          </a:p>
        </p:txBody>
      </p:sp>
      <p:sp>
        <p:nvSpPr>
          <p:cNvPr id="2052" name="Rectangle 17"/>
          <p:cNvSpPr>
            <a:spLocks noGrp="1" noChangeArrowheads="1"/>
          </p:cNvSpPr>
          <p:nvPr>
            <p:ph type="title"/>
          </p:nvPr>
        </p:nvSpPr>
        <p:spPr bwMode="auto">
          <a:xfrm>
            <a:off x="2057400" y="381000"/>
            <a:ext cx="6858000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txStyles>
    <p:titleStyle>
      <a:lvl1pPr algn="l" rtl="0" eaLnBrk="1" fontAlgn="base" hangingPunct="1">
        <a:spcBef>
          <a:spcPct val="0"/>
        </a:spcBef>
        <a:spcAft>
          <a:spcPct val="0"/>
        </a:spcAft>
        <a:defRPr sz="4000">
          <a:solidFill>
            <a:srgbClr val="000000"/>
          </a:solidFill>
          <a:latin typeface="+mj-lt"/>
          <a:ea typeface="ヒラギノ角ゴ Pro W3" pitchFamily="80" charset="-128"/>
          <a:cs typeface="ヒラギノ角ゴ Pro W3" pitchFamily="80" charset="-128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000">
          <a:solidFill>
            <a:srgbClr val="000000"/>
          </a:solidFill>
          <a:latin typeface="Verdana" pitchFamily="45" charset="0"/>
          <a:ea typeface="ヒラギノ角ゴ Pro W3" pitchFamily="80" charset="-128"/>
          <a:cs typeface="ヒラギノ角ゴ Pro W3" pitchFamily="80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000">
          <a:solidFill>
            <a:srgbClr val="000000"/>
          </a:solidFill>
          <a:latin typeface="Verdana" pitchFamily="45" charset="0"/>
          <a:ea typeface="ヒラギノ角ゴ Pro W3" pitchFamily="80" charset="-128"/>
          <a:cs typeface="ヒラギノ角ゴ Pro W3" pitchFamily="80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000">
          <a:solidFill>
            <a:srgbClr val="000000"/>
          </a:solidFill>
          <a:latin typeface="Verdana" pitchFamily="45" charset="0"/>
          <a:ea typeface="ヒラギノ角ゴ Pro W3" pitchFamily="80" charset="-128"/>
          <a:cs typeface="ヒラギノ角ゴ Pro W3" pitchFamily="80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000">
          <a:solidFill>
            <a:srgbClr val="000000"/>
          </a:solidFill>
          <a:latin typeface="Verdana" pitchFamily="45" charset="0"/>
          <a:ea typeface="ヒラギノ角ゴ Pro W3" pitchFamily="80" charset="-128"/>
          <a:cs typeface="ヒラギノ角ゴ Pro W3" pitchFamily="80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000">
          <a:solidFill>
            <a:srgbClr val="000000"/>
          </a:solidFill>
          <a:latin typeface="Verdana" pitchFamily="45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000">
          <a:solidFill>
            <a:srgbClr val="000000"/>
          </a:solidFill>
          <a:latin typeface="Verdana" pitchFamily="45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000">
          <a:solidFill>
            <a:srgbClr val="000000"/>
          </a:solidFill>
          <a:latin typeface="Verdana" pitchFamily="45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000">
          <a:solidFill>
            <a:srgbClr val="000000"/>
          </a:solidFill>
          <a:latin typeface="Verdana" pitchFamily="45" charset="0"/>
        </a:defRPr>
      </a:lvl9pPr>
    </p:titleStyle>
    <p:bodyStyle>
      <a:lvl1pPr marL="346075" indent="-346075" algn="l" rtl="0" eaLnBrk="1" fontAlgn="base" hangingPunct="1">
        <a:spcBef>
          <a:spcPts val="675"/>
        </a:spcBef>
        <a:spcAft>
          <a:spcPct val="0"/>
        </a:spcAft>
        <a:buClr>
          <a:srgbClr val="008AB9"/>
        </a:buClr>
        <a:buSzPct val="100000"/>
        <a:buFont typeface="Lucida Grande" pitchFamily="80" charset="0"/>
        <a:buChar char="»"/>
        <a:defRPr lang="en-US" sz="2800">
          <a:solidFill>
            <a:srgbClr val="000000"/>
          </a:solidFill>
          <a:latin typeface="+mn-lt"/>
          <a:ea typeface="ヒラギノ角ゴ Pro W3" pitchFamily="80" charset="-128"/>
          <a:cs typeface="ヒラギノ角ゴ Pro W3" pitchFamily="80" charset="-128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charset="2"/>
        <a:buChar char="&gt;"/>
        <a:defRPr sz="2400">
          <a:solidFill>
            <a:srgbClr val="000000"/>
          </a:solidFill>
          <a:latin typeface="+mn-lt"/>
          <a:ea typeface="ヒラギノ角ゴ Pro W3" pitchFamily="45" charset="-128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SzPct val="75000"/>
        <a:buFont typeface="Wingdings" charset="2"/>
        <a:buChar char="&gt;"/>
        <a:defRPr sz="2000">
          <a:solidFill>
            <a:srgbClr val="000000"/>
          </a:solidFill>
          <a:latin typeface="+mn-lt"/>
          <a:ea typeface="ヒラギノ角ゴ Pro W3" pitchFamily="45" charset="-128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charset="2"/>
        <a:buChar char="&gt;"/>
        <a:defRPr>
          <a:solidFill>
            <a:srgbClr val="000000"/>
          </a:solidFill>
          <a:latin typeface="+mn-lt"/>
          <a:ea typeface="ヒラギノ角ゴ Pro W3" pitchFamily="45" charset="-128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charset="2"/>
        <a:buChar char="&gt;"/>
        <a:defRPr>
          <a:solidFill>
            <a:srgbClr val="000000"/>
          </a:solidFill>
          <a:latin typeface="+mn-lt"/>
          <a:ea typeface="ヒラギノ角ゴ Pro W3" pitchFamily="45" charset="-128"/>
        </a:defRPr>
      </a:lvl5pPr>
      <a:lvl6pPr marL="740664" indent="-283464" algn="l" defTabSz="914400" rtl="0" eaLnBrk="1" fontAlgn="base" hangingPunct="1">
        <a:spcBef>
          <a:spcPts val="575"/>
        </a:spcBef>
        <a:spcAft>
          <a:spcPct val="0"/>
        </a:spcAft>
        <a:buClr>
          <a:schemeClr val="bg1"/>
        </a:buClr>
        <a:buSzPct val="100000"/>
        <a:buFont typeface="Lucida Grande"/>
        <a:buChar char="»"/>
        <a:defRPr>
          <a:solidFill>
            <a:srgbClr val="000000"/>
          </a:solidFill>
          <a:latin typeface="+mn-lt"/>
          <a:ea typeface="ヒラギノ角ゴ Pro W3" pitchFamily="45" charset="-128"/>
        </a:defRPr>
      </a:lvl6pPr>
      <a:lvl7pPr marL="1143000" indent="-228600" algn="l" defTabSz="914400" rtl="0" eaLnBrk="1" fontAlgn="base" hangingPunct="1">
        <a:spcBef>
          <a:spcPts val="550"/>
        </a:spcBef>
        <a:spcAft>
          <a:spcPct val="0"/>
        </a:spcAft>
        <a:buClr>
          <a:schemeClr val="tx2"/>
        </a:buClr>
        <a:buSzPct val="100000"/>
        <a:buFont typeface="Lucida Grande"/>
        <a:buChar char="»"/>
        <a:defRPr>
          <a:solidFill>
            <a:srgbClr val="000000"/>
          </a:solidFill>
          <a:latin typeface="+mn-lt"/>
          <a:ea typeface="ヒラギノ角ゴ Pro W3" pitchFamily="45" charset="-128"/>
        </a:defRPr>
      </a:lvl7pPr>
      <a:lvl8pPr marL="1600200" indent="-228600" algn="l" defTabSz="914400" rtl="0" eaLnBrk="1" fontAlgn="base" hangingPunct="1">
        <a:spcBef>
          <a:spcPts val="450"/>
        </a:spcBef>
        <a:spcAft>
          <a:spcPct val="0"/>
        </a:spcAft>
        <a:buClr>
          <a:schemeClr val="accent1"/>
        </a:buClr>
        <a:buSzPct val="100000"/>
        <a:buFont typeface="Lucida Grande"/>
        <a:buChar char="»"/>
        <a:defRPr>
          <a:solidFill>
            <a:srgbClr val="000000"/>
          </a:solidFill>
          <a:latin typeface="+mn-lt"/>
          <a:ea typeface="ヒラギノ角ゴ Pro W3" pitchFamily="45" charset="-128"/>
        </a:defRPr>
      </a:lvl8pPr>
      <a:lvl9pPr marL="2057400" indent="-228600" algn="l" defTabSz="914400" rtl="0" eaLnBrk="1" fontAlgn="base" hangingPunct="1">
        <a:spcBef>
          <a:spcPts val="450"/>
        </a:spcBef>
        <a:spcAft>
          <a:spcPct val="0"/>
        </a:spcAft>
        <a:buClr>
          <a:schemeClr val="accent1"/>
        </a:buClr>
        <a:buSzPct val="100000"/>
        <a:buFont typeface="Lucida Grande"/>
        <a:buChar char="»"/>
        <a:defRPr>
          <a:solidFill>
            <a:srgbClr val="000000"/>
          </a:solidFill>
          <a:latin typeface="+mn-lt"/>
          <a:ea typeface="ヒラギノ角ゴ Pro W3" pitchFamily="45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2057400" y="1981200"/>
            <a:ext cx="6858000" cy="3352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4"/>
            <a:r>
              <a:rPr lang="en-US" smtClean="0"/>
              <a:t> Second level</a:t>
            </a:r>
          </a:p>
          <a:p>
            <a:pPr lvl="4"/>
            <a:r>
              <a:rPr lang="en-US" smtClean="0"/>
              <a:t> Third level</a:t>
            </a:r>
          </a:p>
          <a:p>
            <a:pPr lvl="4"/>
            <a:r>
              <a:rPr lang="en-US" smtClean="0"/>
              <a:t> Fourth level</a:t>
            </a:r>
          </a:p>
          <a:p>
            <a:pPr lvl="4"/>
            <a:r>
              <a:rPr lang="en-US" smtClean="0"/>
              <a:t> Fifth level</a:t>
            </a:r>
          </a:p>
        </p:txBody>
      </p:sp>
      <p:sp>
        <p:nvSpPr>
          <p:cNvPr id="3076" name="Rectangle 17"/>
          <p:cNvSpPr>
            <a:spLocks noGrp="1" noChangeArrowheads="1"/>
          </p:cNvSpPr>
          <p:nvPr>
            <p:ph type="title"/>
          </p:nvPr>
        </p:nvSpPr>
        <p:spPr bwMode="auto">
          <a:xfrm>
            <a:off x="2057400" y="381000"/>
            <a:ext cx="6858000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txStyles>
    <p:titleStyle>
      <a:lvl1pPr algn="l" rtl="0" eaLnBrk="1" fontAlgn="base" hangingPunct="1">
        <a:spcBef>
          <a:spcPct val="0"/>
        </a:spcBef>
        <a:spcAft>
          <a:spcPct val="0"/>
        </a:spcAft>
        <a:defRPr sz="4000">
          <a:solidFill>
            <a:srgbClr val="000000"/>
          </a:solidFill>
          <a:latin typeface="+mj-lt"/>
          <a:ea typeface="ヒラギノ角ゴ Pro W3" pitchFamily="80" charset="-128"/>
          <a:cs typeface="ヒラギノ角ゴ Pro W3" pitchFamily="80" charset="-128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000">
          <a:solidFill>
            <a:srgbClr val="000000"/>
          </a:solidFill>
          <a:latin typeface="Verdana" pitchFamily="45" charset="0"/>
          <a:ea typeface="ヒラギノ角ゴ Pro W3" pitchFamily="80" charset="-128"/>
          <a:cs typeface="ヒラギノ角ゴ Pro W3" pitchFamily="80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000">
          <a:solidFill>
            <a:srgbClr val="000000"/>
          </a:solidFill>
          <a:latin typeface="Verdana" pitchFamily="45" charset="0"/>
          <a:ea typeface="ヒラギノ角ゴ Pro W3" pitchFamily="80" charset="-128"/>
          <a:cs typeface="ヒラギノ角ゴ Pro W3" pitchFamily="80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000">
          <a:solidFill>
            <a:srgbClr val="000000"/>
          </a:solidFill>
          <a:latin typeface="Verdana" pitchFamily="45" charset="0"/>
          <a:ea typeface="ヒラギノ角ゴ Pro W3" pitchFamily="80" charset="-128"/>
          <a:cs typeface="ヒラギノ角ゴ Pro W3" pitchFamily="80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000">
          <a:solidFill>
            <a:srgbClr val="000000"/>
          </a:solidFill>
          <a:latin typeface="Verdana" pitchFamily="45" charset="0"/>
          <a:ea typeface="ヒラギノ角ゴ Pro W3" pitchFamily="80" charset="-128"/>
          <a:cs typeface="ヒラギノ角ゴ Pro W3" pitchFamily="80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000">
          <a:solidFill>
            <a:srgbClr val="000000"/>
          </a:solidFill>
          <a:latin typeface="Verdana" pitchFamily="45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000">
          <a:solidFill>
            <a:srgbClr val="000000"/>
          </a:solidFill>
          <a:latin typeface="Verdana" pitchFamily="45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000">
          <a:solidFill>
            <a:srgbClr val="000000"/>
          </a:solidFill>
          <a:latin typeface="Verdana" pitchFamily="45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000">
          <a:solidFill>
            <a:srgbClr val="000000"/>
          </a:solidFill>
          <a:latin typeface="Verdana" pitchFamily="45" charset="0"/>
        </a:defRPr>
      </a:lvl9pPr>
    </p:titleStyle>
    <p:bodyStyle>
      <a:lvl1pPr marL="346075" indent="-346075" algn="l" rtl="0" eaLnBrk="1" fontAlgn="base" hangingPunct="1">
        <a:spcBef>
          <a:spcPts val="675"/>
        </a:spcBef>
        <a:spcAft>
          <a:spcPct val="0"/>
        </a:spcAft>
        <a:buClr>
          <a:srgbClr val="008AB9"/>
        </a:buClr>
        <a:buSzPct val="100000"/>
        <a:buFont typeface="Lucida Grande" pitchFamily="80" charset="0"/>
        <a:buChar char="»"/>
        <a:defRPr lang="en-US" sz="2800">
          <a:solidFill>
            <a:srgbClr val="000000"/>
          </a:solidFill>
          <a:latin typeface="+mn-lt"/>
          <a:ea typeface="ヒラギノ角ゴ Pro W3" pitchFamily="80" charset="-128"/>
          <a:cs typeface="ヒラギノ角ゴ Pro W3" pitchFamily="80" charset="-128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charset="2"/>
        <a:buChar char="&gt;"/>
        <a:defRPr sz="2400">
          <a:solidFill>
            <a:srgbClr val="000000"/>
          </a:solidFill>
          <a:latin typeface="+mn-lt"/>
          <a:ea typeface="ヒラギノ角ゴ Pro W3" pitchFamily="45" charset="-128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SzPct val="75000"/>
        <a:buFont typeface="Wingdings" charset="2"/>
        <a:buChar char="&gt;"/>
        <a:defRPr sz="2000">
          <a:solidFill>
            <a:srgbClr val="000000"/>
          </a:solidFill>
          <a:latin typeface="+mn-lt"/>
          <a:ea typeface="ヒラギノ角ゴ Pro W3" pitchFamily="45" charset="-128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charset="2"/>
        <a:buChar char="&gt;"/>
        <a:defRPr>
          <a:solidFill>
            <a:srgbClr val="000000"/>
          </a:solidFill>
          <a:latin typeface="+mn-lt"/>
          <a:ea typeface="ヒラギノ角ゴ Pro W3" pitchFamily="45" charset="-128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charset="2"/>
        <a:buChar char="&gt;"/>
        <a:defRPr>
          <a:solidFill>
            <a:srgbClr val="000000"/>
          </a:solidFill>
          <a:latin typeface="+mn-lt"/>
          <a:ea typeface="ヒラギノ角ゴ Pro W3" pitchFamily="45" charset="-128"/>
        </a:defRPr>
      </a:lvl5pPr>
      <a:lvl6pPr marL="740664" indent="-283464" algn="l" defTabSz="914400" rtl="0" eaLnBrk="1" fontAlgn="base" hangingPunct="1">
        <a:spcBef>
          <a:spcPts val="575"/>
        </a:spcBef>
        <a:spcAft>
          <a:spcPct val="0"/>
        </a:spcAft>
        <a:buClr>
          <a:schemeClr val="bg1"/>
        </a:buClr>
        <a:buSzPct val="100000"/>
        <a:buFont typeface="Lucida Grande"/>
        <a:buChar char="»"/>
        <a:defRPr>
          <a:solidFill>
            <a:srgbClr val="000000"/>
          </a:solidFill>
          <a:latin typeface="+mn-lt"/>
          <a:ea typeface="ヒラギノ角ゴ Pro W3" pitchFamily="45" charset="-128"/>
        </a:defRPr>
      </a:lvl6pPr>
      <a:lvl7pPr marL="1143000" indent="-228600" algn="l" defTabSz="914400" rtl="0" eaLnBrk="1" fontAlgn="base" hangingPunct="1">
        <a:spcBef>
          <a:spcPts val="550"/>
        </a:spcBef>
        <a:spcAft>
          <a:spcPct val="0"/>
        </a:spcAft>
        <a:buClr>
          <a:schemeClr val="tx2"/>
        </a:buClr>
        <a:buSzPct val="100000"/>
        <a:buFont typeface="Lucida Grande"/>
        <a:buChar char="»"/>
        <a:defRPr>
          <a:solidFill>
            <a:srgbClr val="000000"/>
          </a:solidFill>
          <a:latin typeface="+mn-lt"/>
          <a:ea typeface="ヒラギノ角ゴ Pro W3" pitchFamily="45" charset="-128"/>
        </a:defRPr>
      </a:lvl7pPr>
      <a:lvl8pPr marL="1600200" indent="-228600" algn="l" defTabSz="914400" rtl="0" eaLnBrk="1" fontAlgn="base" hangingPunct="1">
        <a:spcBef>
          <a:spcPts val="450"/>
        </a:spcBef>
        <a:spcAft>
          <a:spcPct val="0"/>
        </a:spcAft>
        <a:buClr>
          <a:schemeClr val="accent1"/>
        </a:buClr>
        <a:buSzPct val="100000"/>
        <a:buFont typeface="Lucida Grande"/>
        <a:buChar char="»"/>
        <a:defRPr>
          <a:solidFill>
            <a:srgbClr val="000000"/>
          </a:solidFill>
          <a:latin typeface="+mn-lt"/>
          <a:ea typeface="ヒラギノ角ゴ Pro W3" pitchFamily="45" charset="-128"/>
        </a:defRPr>
      </a:lvl8pPr>
      <a:lvl9pPr marL="2057400" indent="-228600" algn="l" defTabSz="914400" rtl="0" eaLnBrk="1" fontAlgn="base" hangingPunct="1">
        <a:spcBef>
          <a:spcPts val="450"/>
        </a:spcBef>
        <a:spcAft>
          <a:spcPct val="0"/>
        </a:spcAft>
        <a:buClr>
          <a:schemeClr val="accent1"/>
        </a:buClr>
        <a:buSzPct val="100000"/>
        <a:buFont typeface="Lucida Grande"/>
        <a:buChar char="»"/>
        <a:defRPr>
          <a:solidFill>
            <a:srgbClr val="000000"/>
          </a:solidFill>
          <a:latin typeface="+mn-lt"/>
          <a:ea typeface="ヒラギノ角ゴ Pro W3" pitchFamily="45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2057400" y="1981200"/>
            <a:ext cx="6858000" cy="3352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4"/>
            <a:r>
              <a:rPr lang="en-US" smtClean="0"/>
              <a:t> Second level</a:t>
            </a:r>
          </a:p>
          <a:p>
            <a:pPr lvl="4"/>
            <a:r>
              <a:rPr lang="en-US" smtClean="0"/>
              <a:t> Third level</a:t>
            </a:r>
          </a:p>
          <a:p>
            <a:pPr lvl="4"/>
            <a:r>
              <a:rPr lang="en-US" smtClean="0"/>
              <a:t> Fourth level</a:t>
            </a:r>
          </a:p>
          <a:p>
            <a:pPr lvl="4"/>
            <a:r>
              <a:rPr lang="en-US" smtClean="0"/>
              <a:t> Fifth level</a:t>
            </a:r>
          </a:p>
        </p:txBody>
      </p:sp>
      <p:sp>
        <p:nvSpPr>
          <p:cNvPr id="4100" name="Rectangle 17"/>
          <p:cNvSpPr>
            <a:spLocks noGrp="1" noChangeArrowheads="1"/>
          </p:cNvSpPr>
          <p:nvPr>
            <p:ph type="title"/>
          </p:nvPr>
        </p:nvSpPr>
        <p:spPr bwMode="auto">
          <a:xfrm>
            <a:off x="2057400" y="381000"/>
            <a:ext cx="6858000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txStyles>
    <p:titleStyle>
      <a:lvl1pPr algn="l" rtl="0" eaLnBrk="1" fontAlgn="base" hangingPunct="1">
        <a:spcBef>
          <a:spcPct val="0"/>
        </a:spcBef>
        <a:spcAft>
          <a:spcPct val="0"/>
        </a:spcAft>
        <a:defRPr sz="4000">
          <a:solidFill>
            <a:srgbClr val="000000"/>
          </a:solidFill>
          <a:latin typeface="+mj-lt"/>
          <a:ea typeface="ヒラギノ角ゴ Pro W3" pitchFamily="80" charset="-128"/>
          <a:cs typeface="ヒラギノ角ゴ Pro W3" pitchFamily="80" charset="-128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000">
          <a:solidFill>
            <a:srgbClr val="000000"/>
          </a:solidFill>
          <a:latin typeface="Verdana" pitchFamily="45" charset="0"/>
          <a:ea typeface="ヒラギノ角ゴ Pro W3" pitchFamily="80" charset="-128"/>
          <a:cs typeface="ヒラギノ角ゴ Pro W3" pitchFamily="80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000">
          <a:solidFill>
            <a:srgbClr val="000000"/>
          </a:solidFill>
          <a:latin typeface="Verdana" pitchFamily="45" charset="0"/>
          <a:ea typeface="ヒラギノ角ゴ Pro W3" pitchFamily="80" charset="-128"/>
          <a:cs typeface="ヒラギノ角ゴ Pro W3" pitchFamily="80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000">
          <a:solidFill>
            <a:srgbClr val="000000"/>
          </a:solidFill>
          <a:latin typeface="Verdana" pitchFamily="45" charset="0"/>
          <a:ea typeface="ヒラギノ角ゴ Pro W3" pitchFamily="80" charset="-128"/>
          <a:cs typeface="ヒラギノ角ゴ Pro W3" pitchFamily="80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000">
          <a:solidFill>
            <a:srgbClr val="000000"/>
          </a:solidFill>
          <a:latin typeface="Verdana" pitchFamily="45" charset="0"/>
          <a:ea typeface="ヒラギノ角ゴ Pro W3" pitchFamily="80" charset="-128"/>
          <a:cs typeface="ヒラギノ角ゴ Pro W3" pitchFamily="80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000">
          <a:solidFill>
            <a:srgbClr val="000000"/>
          </a:solidFill>
          <a:latin typeface="Verdana" pitchFamily="45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000">
          <a:solidFill>
            <a:srgbClr val="000000"/>
          </a:solidFill>
          <a:latin typeface="Verdana" pitchFamily="45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000">
          <a:solidFill>
            <a:srgbClr val="000000"/>
          </a:solidFill>
          <a:latin typeface="Verdana" pitchFamily="45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000">
          <a:solidFill>
            <a:srgbClr val="000000"/>
          </a:solidFill>
          <a:latin typeface="Verdana" pitchFamily="45" charset="0"/>
        </a:defRPr>
      </a:lvl9pPr>
    </p:titleStyle>
    <p:bodyStyle>
      <a:lvl1pPr marL="346075" indent="-346075" algn="l" rtl="0" eaLnBrk="1" fontAlgn="base" hangingPunct="1">
        <a:spcBef>
          <a:spcPts val="675"/>
        </a:spcBef>
        <a:spcAft>
          <a:spcPct val="0"/>
        </a:spcAft>
        <a:buClr>
          <a:srgbClr val="008AB9"/>
        </a:buClr>
        <a:buSzPct val="100000"/>
        <a:buFont typeface="Lucida Grande" pitchFamily="80" charset="0"/>
        <a:buChar char="»"/>
        <a:defRPr lang="en-US" sz="2800">
          <a:solidFill>
            <a:srgbClr val="000000"/>
          </a:solidFill>
          <a:latin typeface="+mn-lt"/>
          <a:ea typeface="ヒラギノ角ゴ Pro W3" pitchFamily="80" charset="-128"/>
          <a:cs typeface="ヒラギノ角ゴ Pro W3" pitchFamily="80" charset="-128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charset="2"/>
        <a:buChar char="&gt;"/>
        <a:defRPr sz="2400">
          <a:solidFill>
            <a:srgbClr val="000000"/>
          </a:solidFill>
          <a:latin typeface="+mn-lt"/>
          <a:ea typeface="ヒラギノ角ゴ Pro W3" pitchFamily="45" charset="-128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SzPct val="75000"/>
        <a:buFont typeface="Wingdings" charset="2"/>
        <a:buChar char="&gt;"/>
        <a:defRPr sz="2000">
          <a:solidFill>
            <a:srgbClr val="000000"/>
          </a:solidFill>
          <a:latin typeface="+mn-lt"/>
          <a:ea typeface="ヒラギノ角ゴ Pro W3" pitchFamily="45" charset="-128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charset="2"/>
        <a:buChar char="&gt;"/>
        <a:defRPr>
          <a:solidFill>
            <a:srgbClr val="000000"/>
          </a:solidFill>
          <a:latin typeface="+mn-lt"/>
          <a:ea typeface="ヒラギノ角ゴ Pro W3" pitchFamily="45" charset="-128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charset="2"/>
        <a:buChar char="&gt;"/>
        <a:defRPr>
          <a:solidFill>
            <a:srgbClr val="000000"/>
          </a:solidFill>
          <a:latin typeface="+mn-lt"/>
          <a:ea typeface="ヒラギノ角ゴ Pro W3" pitchFamily="45" charset="-128"/>
        </a:defRPr>
      </a:lvl5pPr>
      <a:lvl6pPr marL="740664" indent="-283464" algn="l" defTabSz="914400" rtl="0" eaLnBrk="1" fontAlgn="base" hangingPunct="1">
        <a:spcBef>
          <a:spcPts val="575"/>
        </a:spcBef>
        <a:spcAft>
          <a:spcPct val="0"/>
        </a:spcAft>
        <a:buClr>
          <a:schemeClr val="bg1"/>
        </a:buClr>
        <a:buSzPct val="100000"/>
        <a:buFont typeface="Lucida Grande"/>
        <a:buChar char="»"/>
        <a:defRPr>
          <a:solidFill>
            <a:srgbClr val="000000"/>
          </a:solidFill>
          <a:latin typeface="+mn-lt"/>
          <a:ea typeface="ヒラギノ角ゴ Pro W3" pitchFamily="45" charset="-128"/>
        </a:defRPr>
      </a:lvl6pPr>
      <a:lvl7pPr marL="1143000" indent="-228600" algn="l" defTabSz="914400" rtl="0" eaLnBrk="1" fontAlgn="base" hangingPunct="1">
        <a:spcBef>
          <a:spcPts val="550"/>
        </a:spcBef>
        <a:spcAft>
          <a:spcPct val="0"/>
        </a:spcAft>
        <a:buClr>
          <a:schemeClr val="tx2"/>
        </a:buClr>
        <a:buSzPct val="100000"/>
        <a:buFont typeface="Lucida Grande"/>
        <a:buChar char="»"/>
        <a:defRPr>
          <a:solidFill>
            <a:srgbClr val="000000"/>
          </a:solidFill>
          <a:latin typeface="+mn-lt"/>
          <a:ea typeface="ヒラギノ角ゴ Pro W3" pitchFamily="45" charset="-128"/>
        </a:defRPr>
      </a:lvl7pPr>
      <a:lvl8pPr marL="1600200" indent="-228600" algn="l" defTabSz="914400" rtl="0" eaLnBrk="1" fontAlgn="base" hangingPunct="1">
        <a:spcBef>
          <a:spcPts val="450"/>
        </a:spcBef>
        <a:spcAft>
          <a:spcPct val="0"/>
        </a:spcAft>
        <a:buClr>
          <a:schemeClr val="accent1"/>
        </a:buClr>
        <a:buSzPct val="100000"/>
        <a:buFont typeface="Lucida Grande"/>
        <a:buChar char="»"/>
        <a:defRPr>
          <a:solidFill>
            <a:srgbClr val="000000"/>
          </a:solidFill>
          <a:latin typeface="+mn-lt"/>
          <a:ea typeface="ヒラギノ角ゴ Pro W3" pitchFamily="45" charset="-128"/>
        </a:defRPr>
      </a:lvl8pPr>
      <a:lvl9pPr marL="2057400" indent="-228600" algn="l" defTabSz="914400" rtl="0" eaLnBrk="1" fontAlgn="base" hangingPunct="1">
        <a:spcBef>
          <a:spcPts val="450"/>
        </a:spcBef>
        <a:spcAft>
          <a:spcPct val="0"/>
        </a:spcAft>
        <a:buClr>
          <a:schemeClr val="accent1"/>
        </a:buClr>
        <a:buSzPct val="100000"/>
        <a:buFont typeface="Lucida Grande"/>
        <a:buChar char="»"/>
        <a:defRPr>
          <a:solidFill>
            <a:srgbClr val="000000"/>
          </a:solidFill>
          <a:latin typeface="+mn-lt"/>
          <a:ea typeface="ヒラギノ角ゴ Pro W3" pitchFamily="45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  <p:sldLayoutId id="2147483670" r:id="rId2"/>
    <p:sldLayoutId id="2147483671" r:id="rId3"/>
    <p:sldLayoutId id="2147483672" r:id="rId4"/>
    <p:sldLayoutId id="2147483673" r:id="rId5"/>
    <p:sldLayoutId id="2147483674" r:id="rId6"/>
    <p:sldLayoutId id="2147483675" r:id="rId7"/>
    <p:sldLayoutId id="2147483676" r:id="rId8"/>
    <p:sldLayoutId id="2147483677" r:id="rId9"/>
    <p:sldLayoutId id="2147483678" r:id="rId10"/>
    <p:sldLayoutId id="2147483679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5.xml"/><Relationship Id="rId1" Type="http://schemas.openxmlformats.org/officeDocument/2006/relationships/vmlDrawing" Target="../drawings/vmlDrawing1.v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5.xml"/><Relationship Id="rId1" Type="http://schemas.openxmlformats.org/officeDocument/2006/relationships/vmlDrawing" Target="../drawings/vmlDrawing2.v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5.xml"/><Relationship Id="rId1" Type="http://schemas.openxmlformats.org/officeDocument/2006/relationships/vmlDrawing" Target="../drawings/vmlDrawing3.v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5.xml"/><Relationship Id="rId1" Type="http://schemas.openxmlformats.org/officeDocument/2006/relationships/vmlDrawing" Target="../drawings/vmlDrawing4.vml"/><Relationship Id="rId4" Type="http://schemas.openxmlformats.org/officeDocument/2006/relationships/oleObject" Target="../embeddings/oleObject5.bin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5.xml"/><Relationship Id="rId1" Type="http://schemas.openxmlformats.org/officeDocument/2006/relationships/vmlDrawing" Target="../drawings/vmlDrawing5.vml"/><Relationship Id="rId4" Type="http://schemas.openxmlformats.org/officeDocument/2006/relationships/oleObject" Target="../embeddings/oleObject7.bin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Layout" Target="../slideLayouts/slideLayout5.xml"/><Relationship Id="rId1" Type="http://schemas.openxmlformats.org/officeDocument/2006/relationships/vmlDrawing" Target="../drawings/vmlDrawing6.vml"/><Relationship Id="rId4" Type="http://schemas.openxmlformats.org/officeDocument/2006/relationships/oleObject" Target="../embeddings/oleObject9.bin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/><Relationship Id="rId2" Type="http://schemas.openxmlformats.org/officeDocument/2006/relationships/slideLayout" Target="../slideLayouts/slideLayout5.xml"/><Relationship Id="rId1" Type="http://schemas.openxmlformats.org/officeDocument/2006/relationships/vmlDrawing" Target="../drawings/vmlDrawing7.vml"/><Relationship Id="rId4" Type="http://schemas.openxmlformats.org/officeDocument/2006/relationships/oleObject" Target="../embeddings/oleObject11.bin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2.bin"/><Relationship Id="rId2" Type="http://schemas.openxmlformats.org/officeDocument/2006/relationships/slideLayout" Target="../slideLayouts/slideLayout5.xml"/><Relationship Id="rId1" Type="http://schemas.openxmlformats.org/officeDocument/2006/relationships/vmlDrawing" Target="../drawings/vmlDrawing8.v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3.bin"/><Relationship Id="rId2" Type="http://schemas.openxmlformats.org/officeDocument/2006/relationships/slideLayout" Target="../slideLayouts/slideLayout5.xml"/><Relationship Id="rId1" Type="http://schemas.openxmlformats.org/officeDocument/2006/relationships/vmlDrawing" Target="../drawings/vmlDrawing9.v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4.bin"/><Relationship Id="rId2" Type="http://schemas.openxmlformats.org/officeDocument/2006/relationships/slideLayout" Target="../slideLayouts/slideLayout5.xml"/><Relationship Id="rId1" Type="http://schemas.openxmlformats.org/officeDocument/2006/relationships/vmlDrawing" Target="../drawings/vmlDrawing10.v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5.bin"/><Relationship Id="rId2" Type="http://schemas.openxmlformats.org/officeDocument/2006/relationships/slideLayout" Target="../slideLayouts/slideLayout5.xml"/><Relationship Id="rId1" Type="http://schemas.openxmlformats.org/officeDocument/2006/relationships/vmlDrawing" Target="../drawings/vmlDrawing11.vml"/><Relationship Id="rId6" Type="http://schemas.openxmlformats.org/officeDocument/2006/relationships/oleObject" Target="../embeddings/oleObject18.bin"/><Relationship Id="rId5" Type="http://schemas.openxmlformats.org/officeDocument/2006/relationships/oleObject" Target="../embeddings/oleObject17.bin"/><Relationship Id="rId4" Type="http://schemas.openxmlformats.org/officeDocument/2006/relationships/oleObject" Target="../embeddings/oleObject16.bin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9.bin"/><Relationship Id="rId2" Type="http://schemas.openxmlformats.org/officeDocument/2006/relationships/slideLayout" Target="../slideLayouts/slideLayout5.xml"/><Relationship Id="rId1" Type="http://schemas.openxmlformats.org/officeDocument/2006/relationships/vmlDrawing" Target="../drawings/vmlDrawing12.vml"/><Relationship Id="rId4" Type="http://schemas.openxmlformats.org/officeDocument/2006/relationships/oleObject" Target="../embeddings/oleObject20.bin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5.xml"/><Relationship Id="rId1" Type="http://schemas.openxmlformats.org/officeDocument/2006/relationships/vmlDrawing" Target="../drawings/vmlDrawing13.vml"/><Relationship Id="rId4" Type="http://schemas.openxmlformats.org/officeDocument/2006/relationships/oleObject" Target="../embeddings/oleObject21.bin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2.bin"/><Relationship Id="rId2" Type="http://schemas.openxmlformats.org/officeDocument/2006/relationships/slideLayout" Target="../slideLayouts/slideLayout5.xml"/><Relationship Id="rId1" Type="http://schemas.openxmlformats.org/officeDocument/2006/relationships/vmlDrawing" Target="../drawings/vmlDrawing14.vml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3.bin"/><Relationship Id="rId2" Type="http://schemas.openxmlformats.org/officeDocument/2006/relationships/slideLayout" Target="../slideLayouts/slideLayout5.xml"/><Relationship Id="rId1" Type="http://schemas.openxmlformats.org/officeDocument/2006/relationships/vmlDrawing" Target="../drawings/vmlDrawing15.vml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4.bin"/><Relationship Id="rId2" Type="http://schemas.openxmlformats.org/officeDocument/2006/relationships/slideLayout" Target="../slideLayouts/slideLayout5.xml"/><Relationship Id="rId1" Type="http://schemas.openxmlformats.org/officeDocument/2006/relationships/vmlDrawing" Target="../drawings/vmlDrawing16.vml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5.bin"/><Relationship Id="rId2" Type="http://schemas.openxmlformats.org/officeDocument/2006/relationships/slideLayout" Target="../slideLayouts/slideLayout5.xml"/><Relationship Id="rId1" Type="http://schemas.openxmlformats.org/officeDocument/2006/relationships/vmlDrawing" Target="../drawings/vmlDrawing17.vml"/><Relationship Id="rId4" Type="http://schemas.openxmlformats.org/officeDocument/2006/relationships/oleObject" Target="../embeddings/oleObject26.bin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7.bin"/><Relationship Id="rId2" Type="http://schemas.openxmlformats.org/officeDocument/2006/relationships/slideLayout" Target="../slideLayouts/slideLayout5.xml"/><Relationship Id="rId1" Type="http://schemas.openxmlformats.org/officeDocument/2006/relationships/vmlDrawing" Target="../drawings/vmlDrawing18.v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8.bin"/><Relationship Id="rId2" Type="http://schemas.openxmlformats.org/officeDocument/2006/relationships/slideLayout" Target="../slideLayouts/slideLayout5.xml"/><Relationship Id="rId1" Type="http://schemas.openxmlformats.org/officeDocument/2006/relationships/vmlDrawing" Target="../drawings/vmlDrawing19.vml"/><Relationship Id="rId4" Type="http://schemas.openxmlformats.org/officeDocument/2006/relationships/oleObject" Target="../embeddings/oleObject29.bin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0.bin"/><Relationship Id="rId2" Type="http://schemas.openxmlformats.org/officeDocument/2006/relationships/slideLayout" Target="../slideLayouts/slideLayout5.xml"/><Relationship Id="rId1" Type="http://schemas.openxmlformats.org/officeDocument/2006/relationships/vmlDrawing" Target="../drawings/vmlDrawing20.vml"/><Relationship Id="rId4" Type="http://schemas.openxmlformats.org/officeDocument/2006/relationships/oleObject" Target="../embeddings/oleObject31.bin"/></Relationships>
</file>

<file path=ppt/slides/_rels/slide5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2.bin"/><Relationship Id="rId2" Type="http://schemas.openxmlformats.org/officeDocument/2006/relationships/slideLayout" Target="../slideLayouts/slideLayout5.xml"/><Relationship Id="rId1" Type="http://schemas.openxmlformats.org/officeDocument/2006/relationships/vmlDrawing" Target="../drawings/vmlDrawing21.vml"/><Relationship Id="rId4" Type="http://schemas.openxmlformats.org/officeDocument/2006/relationships/oleObject" Target="../embeddings/oleObject33.bin"/></Relationships>
</file>

<file path=ppt/slides/_rels/slide5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4.bin"/><Relationship Id="rId2" Type="http://schemas.openxmlformats.org/officeDocument/2006/relationships/slideLayout" Target="../slideLayouts/slideLayout5.xml"/><Relationship Id="rId1" Type="http://schemas.openxmlformats.org/officeDocument/2006/relationships/vmlDrawing" Target="../drawings/vmlDrawing22.vml"/><Relationship Id="rId4" Type="http://schemas.openxmlformats.org/officeDocument/2006/relationships/oleObject" Target="../embeddings/oleObject35.bin"/></Relationships>
</file>

<file path=ppt/slides/_rels/slide5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6.bin"/><Relationship Id="rId2" Type="http://schemas.openxmlformats.org/officeDocument/2006/relationships/slideLayout" Target="../slideLayouts/slideLayout5.xml"/><Relationship Id="rId1" Type="http://schemas.openxmlformats.org/officeDocument/2006/relationships/vmlDrawing" Target="../drawings/vmlDrawing23.vml"/><Relationship Id="rId4" Type="http://schemas.openxmlformats.org/officeDocument/2006/relationships/oleObject" Target="../embeddings/oleObject37.bin"/></Relationships>
</file>

<file path=ppt/slides/_rels/slide5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8.bin"/><Relationship Id="rId2" Type="http://schemas.openxmlformats.org/officeDocument/2006/relationships/slideLayout" Target="../slideLayouts/slideLayout5.xml"/><Relationship Id="rId1" Type="http://schemas.openxmlformats.org/officeDocument/2006/relationships/vmlDrawing" Target="../drawings/vmlDrawing24.vml"/></Relationships>
</file>

<file path=ppt/slides/_rels/slide5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9.bin"/><Relationship Id="rId2" Type="http://schemas.openxmlformats.org/officeDocument/2006/relationships/slideLayout" Target="../slideLayouts/slideLayout5.xml"/><Relationship Id="rId1" Type="http://schemas.openxmlformats.org/officeDocument/2006/relationships/vmlDrawing" Target="../drawings/vmlDrawing25.v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0.bin"/><Relationship Id="rId2" Type="http://schemas.openxmlformats.org/officeDocument/2006/relationships/slideLayout" Target="../slideLayouts/slideLayout5.xml"/><Relationship Id="rId1" Type="http://schemas.openxmlformats.org/officeDocument/2006/relationships/vmlDrawing" Target="../drawings/vmlDrawing26.v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5.xml"/><Relationship Id="rId1" Type="http://schemas.openxmlformats.org/officeDocument/2006/relationships/vmlDrawing" Target="../drawings/vmlDrawing27.vml"/><Relationship Id="rId4" Type="http://schemas.openxmlformats.org/officeDocument/2006/relationships/oleObject" Target="../embeddings/oleObject41.bin"/></Relationships>
</file>

<file path=ppt/slides/_rels/slide6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2.bin"/><Relationship Id="rId2" Type="http://schemas.openxmlformats.org/officeDocument/2006/relationships/slideLayout" Target="../slideLayouts/slideLayout5.xml"/><Relationship Id="rId1" Type="http://schemas.openxmlformats.org/officeDocument/2006/relationships/vmlDrawing" Target="../drawings/vmlDrawing28.v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6274" name="Rectangle 1026"/>
          <p:cNvSpPr>
            <a:spLocks noGrp="1" noChangeArrowheads="1"/>
          </p:cNvSpPr>
          <p:nvPr>
            <p:ph type="ctrTitle"/>
          </p:nvPr>
        </p:nvSpPr>
        <p:spPr>
          <a:xfrm>
            <a:off x="2224584" y="2130425"/>
            <a:ext cx="6233615" cy="1470025"/>
          </a:xfrm>
        </p:spPr>
        <p:txBody>
          <a:bodyPr/>
          <a:lstStyle/>
          <a:p>
            <a:r>
              <a:rPr lang="en-US" sz="4800" dirty="0" smtClean="0"/>
              <a:t>Vectors &amp; Matrices</a:t>
            </a:r>
            <a:endParaRPr lang="en-US" sz="4800" dirty="0"/>
          </a:p>
        </p:txBody>
      </p:sp>
      <p:sp>
        <p:nvSpPr>
          <p:cNvPr id="566275" name="Rectangle 1027"/>
          <p:cNvSpPr>
            <a:spLocks noGrp="1" noChangeArrowheads="1"/>
          </p:cNvSpPr>
          <p:nvPr>
            <p:ph type="subTitle" idx="1"/>
          </p:nvPr>
        </p:nvSpPr>
        <p:spPr>
          <a:xfrm>
            <a:off x="1601788" y="4129088"/>
            <a:ext cx="7237412" cy="2438400"/>
          </a:xfrm>
          <a:noFill/>
          <a:ln/>
        </p:spPr>
        <p:txBody>
          <a:bodyPr/>
          <a:lstStyle/>
          <a:p>
            <a:r>
              <a:rPr lang="en-US" altLang="en-US" dirty="0" err="1" smtClean="0"/>
              <a:t>Marq</a:t>
            </a:r>
            <a:r>
              <a:rPr lang="en-US" altLang="en-US" dirty="0" smtClean="0"/>
              <a:t> Singer </a:t>
            </a:r>
            <a:r>
              <a:rPr lang="en-US" altLang="en-US" sz="2800" dirty="0" smtClean="0"/>
              <a:t>(marq@essentialmath.com)</a:t>
            </a:r>
            <a:endParaRPr lang="en-US" alt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Vector Representation</a:t>
            </a:r>
          </a:p>
        </p:txBody>
      </p:sp>
      <p:sp>
        <p:nvSpPr>
          <p:cNvPr id="419843" name="Rectangle 3"/>
          <p:cNvSpPr>
            <a:spLocks noGrp="1" noChangeArrowheads="1"/>
          </p:cNvSpPr>
          <p:nvPr>
            <p:ph idx="1"/>
          </p:nvPr>
        </p:nvSpPr>
        <p:spPr>
          <a:xfrm>
            <a:off x="1897039" y="2008495"/>
            <a:ext cx="6960357" cy="2209800"/>
          </a:xfrm>
        </p:spPr>
        <p:txBody>
          <a:bodyPr>
            <a:normAutofit lnSpcReduction="10000"/>
          </a:bodyPr>
          <a:lstStyle/>
          <a:p>
            <a:pPr>
              <a:lnSpc>
                <a:spcPct val="90000"/>
              </a:lnSpc>
            </a:pPr>
            <a:r>
              <a:rPr lang="en-US" altLang="en-US" sz="2800" dirty="0"/>
              <a:t>3D vector </a:t>
            </a:r>
            <a:r>
              <a:rPr lang="en-US" altLang="en-US" sz="2800" b="1" dirty="0">
                <a:latin typeface="Times New Roman" pitchFamily="18" charset="0"/>
              </a:rPr>
              <a:t>v</a:t>
            </a:r>
            <a:r>
              <a:rPr lang="en-US" altLang="en-US" sz="2800" i="1" dirty="0"/>
              <a:t> </a:t>
            </a:r>
            <a:r>
              <a:rPr lang="en-US" altLang="en-US" sz="2800" dirty="0"/>
              <a:t>represented by </a:t>
            </a:r>
            <a:r>
              <a:rPr lang="en-US" altLang="en-US" sz="2800" dirty="0">
                <a:latin typeface="Times New Roman" pitchFamily="18" charset="0"/>
              </a:rPr>
              <a:t>(</a:t>
            </a:r>
            <a:r>
              <a:rPr lang="en-US" altLang="en-US" sz="2800" i="1" dirty="0">
                <a:latin typeface="Times New Roman" pitchFamily="18" charset="0"/>
              </a:rPr>
              <a:t>x</a:t>
            </a:r>
            <a:r>
              <a:rPr lang="en-US" altLang="en-US" sz="2800" dirty="0">
                <a:latin typeface="Times New Roman" pitchFamily="18" charset="0"/>
              </a:rPr>
              <a:t>, </a:t>
            </a:r>
            <a:r>
              <a:rPr lang="en-US" altLang="en-US" sz="2800" i="1" dirty="0">
                <a:latin typeface="Times New Roman" pitchFamily="18" charset="0"/>
              </a:rPr>
              <a:t>y</a:t>
            </a:r>
            <a:r>
              <a:rPr lang="en-US" altLang="en-US" sz="2800" dirty="0">
                <a:latin typeface="Times New Roman" pitchFamily="18" charset="0"/>
              </a:rPr>
              <a:t>,</a:t>
            </a:r>
            <a:r>
              <a:rPr lang="en-US" altLang="en-US" sz="2800" b="1" dirty="0">
                <a:latin typeface="Times New Roman" pitchFamily="18" charset="0"/>
              </a:rPr>
              <a:t> </a:t>
            </a:r>
            <a:r>
              <a:rPr lang="en-US" altLang="en-US" sz="2800" i="1" dirty="0" smtClean="0">
                <a:latin typeface="Times New Roman" pitchFamily="18" charset="0"/>
              </a:rPr>
              <a:t>z</a:t>
            </a:r>
            <a:r>
              <a:rPr lang="en-US" altLang="en-US" sz="2800" dirty="0" smtClean="0">
                <a:latin typeface="Times New Roman" pitchFamily="18" charset="0"/>
              </a:rPr>
              <a:t>)</a:t>
            </a:r>
          </a:p>
          <a:p>
            <a:pPr lvl="1">
              <a:lnSpc>
                <a:spcPct val="90000"/>
              </a:lnSpc>
              <a:buNone/>
            </a:pPr>
            <a:r>
              <a:rPr lang="en-US" altLang="en-US" dirty="0" smtClean="0"/>
              <a:t>	Use standard basis </a:t>
            </a:r>
            <a:r>
              <a:rPr lang="en-US" altLang="en-US" sz="2400" b="1" dirty="0" smtClean="0">
                <a:latin typeface="Times New Roman" pitchFamily="18" charset="0"/>
              </a:rPr>
              <a:t>{ </a:t>
            </a:r>
            <a:r>
              <a:rPr lang="en-US" altLang="en-US" sz="2400" b="1" dirty="0" err="1" smtClean="0">
                <a:latin typeface="Times New Roman" pitchFamily="18" charset="0"/>
              </a:rPr>
              <a:t>i</a:t>
            </a:r>
            <a:r>
              <a:rPr lang="en-US" altLang="en-US" sz="2400" i="1" dirty="0" smtClean="0">
                <a:latin typeface="Times New Roman" pitchFamily="18" charset="0"/>
              </a:rPr>
              <a:t>, </a:t>
            </a:r>
            <a:r>
              <a:rPr lang="en-US" altLang="en-US" sz="2400" b="1" dirty="0" smtClean="0">
                <a:latin typeface="Times New Roman" pitchFamily="18" charset="0"/>
              </a:rPr>
              <a:t>j</a:t>
            </a:r>
            <a:r>
              <a:rPr lang="en-US" altLang="en-US" sz="2400" i="1" dirty="0" smtClean="0">
                <a:latin typeface="Times New Roman" pitchFamily="18" charset="0"/>
              </a:rPr>
              <a:t>, </a:t>
            </a:r>
            <a:r>
              <a:rPr lang="en-US" altLang="en-US" sz="2400" b="1" dirty="0" smtClean="0">
                <a:latin typeface="Times New Roman" pitchFamily="18" charset="0"/>
              </a:rPr>
              <a:t>k } </a:t>
            </a:r>
          </a:p>
          <a:p>
            <a:pPr lvl="1">
              <a:lnSpc>
                <a:spcPct val="90000"/>
              </a:lnSpc>
              <a:buNone/>
            </a:pPr>
            <a:r>
              <a:rPr lang="en-US" altLang="en-US" dirty="0" smtClean="0"/>
              <a:t>	Unit </a:t>
            </a:r>
            <a:r>
              <a:rPr lang="en-US" altLang="en-US" dirty="0"/>
              <a:t>length, perpendicular (</a:t>
            </a:r>
            <a:r>
              <a:rPr lang="en-US" altLang="en-US" dirty="0" err="1"/>
              <a:t>orthonormal</a:t>
            </a:r>
            <a:r>
              <a:rPr lang="en-US" altLang="en-US" dirty="0"/>
              <a:t>)</a:t>
            </a:r>
          </a:p>
          <a:p>
            <a:pPr lvl="1">
              <a:lnSpc>
                <a:spcPct val="90000"/>
              </a:lnSpc>
            </a:pPr>
            <a:r>
              <a:rPr lang="en-US" altLang="en-US" sz="2400" b="1" dirty="0">
                <a:latin typeface="Times New Roman" pitchFamily="18" charset="0"/>
              </a:rPr>
              <a:t>v</a:t>
            </a:r>
            <a:r>
              <a:rPr lang="en-US" altLang="en-US" sz="2400" i="1" dirty="0">
                <a:latin typeface="Times New Roman" pitchFamily="18" charset="0"/>
              </a:rPr>
              <a:t> = x</a:t>
            </a:r>
            <a:r>
              <a:rPr lang="en-US" altLang="en-US" sz="2400" b="1" dirty="0">
                <a:latin typeface="Times New Roman" pitchFamily="18" charset="0"/>
              </a:rPr>
              <a:t>i</a:t>
            </a:r>
            <a:r>
              <a:rPr lang="en-US" altLang="en-US" sz="2400" i="1" dirty="0">
                <a:latin typeface="Times New Roman" pitchFamily="18" charset="0"/>
              </a:rPr>
              <a:t> + </a:t>
            </a:r>
            <a:r>
              <a:rPr lang="en-US" altLang="en-US" sz="2400" i="1" dirty="0" err="1">
                <a:latin typeface="Times New Roman" pitchFamily="18" charset="0"/>
              </a:rPr>
              <a:t>y</a:t>
            </a:r>
            <a:r>
              <a:rPr lang="en-US" altLang="en-US" sz="2400" b="1" dirty="0" err="1">
                <a:latin typeface="Times New Roman" pitchFamily="18" charset="0"/>
              </a:rPr>
              <a:t>j</a:t>
            </a:r>
            <a:r>
              <a:rPr lang="en-US" altLang="en-US" sz="2400" i="1" dirty="0">
                <a:latin typeface="Times New Roman" pitchFamily="18" charset="0"/>
              </a:rPr>
              <a:t> + </a:t>
            </a:r>
            <a:r>
              <a:rPr lang="en-US" altLang="en-US" sz="2400" i="1" dirty="0" err="1">
                <a:latin typeface="Times New Roman" pitchFamily="18" charset="0"/>
              </a:rPr>
              <a:t>z</a:t>
            </a:r>
            <a:r>
              <a:rPr lang="en-US" altLang="en-US" sz="2400" b="1" dirty="0" err="1">
                <a:latin typeface="Times New Roman" pitchFamily="18" charset="0"/>
              </a:rPr>
              <a:t>k</a:t>
            </a:r>
            <a:endParaRPr lang="en-US" altLang="en-US" sz="2400" dirty="0"/>
          </a:p>
          <a:p>
            <a:pPr>
              <a:lnSpc>
                <a:spcPct val="90000"/>
              </a:lnSpc>
            </a:pPr>
            <a:r>
              <a:rPr lang="en-US" altLang="en-US" sz="2800" dirty="0"/>
              <a:t>Number of units in each axis direction</a:t>
            </a:r>
          </a:p>
        </p:txBody>
      </p:sp>
      <p:grpSp>
        <p:nvGrpSpPr>
          <p:cNvPr id="419861" name="Group 21"/>
          <p:cNvGrpSpPr>
            <a:grpSpLocks/>
          </p:cNvGrpSpPr>
          <p:nvPr/>
        </p:nvGrpSpPr>
        <p:grpSpPr bwMode="auto">
          <a:xfrm>
            <a:off x="3657600" y="4556081"/>
            <a:ext cx="1828800" cy="1538288"/>
            <a:chOff x="2496" y="2544"/>
            <a:chExt cx="1152" cy="969"/>
          </a:xfrm>
        </p:grpSpPr>
        <p:sp>
          <p:nvSpPr>
            <p:cNvPr id="419844" name="Line 4"/>
            <p:cNvSpPr>
              <a:spLocks noChangeShapeType="1"/>
            </p:cNvSpPr>
            <p:nvPr/>
          </p:nvSpPr>
          <p:spPr bwMode="auto">
            <a:xfrm flipV="1">
              <a:off x="2928" y="2544"/>
              <a:ext cx="1" cy="662"/>
            </a:xfrm>
            <a:prstGeom prst="line">
              <a:avLst/>
            </a:prstGeom>
            <a:noFill/>
            <a:ln w="38100">
              <a:solidFill>
                <a:srgbClr val="92D050"/>
              </a:solidFill>
              <a:round/>
              <a:headEnd/>
              <a:tailEnd type="triangle" w="lg" len="lg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9845" name="Line 5"/>
            <p:cNvSpPr>
              <a:spLocks noChangeShapeType="1"/>
            </p:cNvSpPr>
            <p:nvPr/>
          </p:nvSpPr>
          <p:spPr bwMode="auto">
            <a:xfrm>
              <a:off x="2928" y="3206"/>
              <a:ext cx="720" cy="100"/>
            </a:xfrm>
            <a:prstGeom prst="line">
              <a:avLst/>
            </a:prstGeom>
            <a:noFill/>
            <a:ln w="38100">
              <a:solidFill>
                <a:srgbClr val="92D050"/>
              </a:solidFill>
              <a:round/>
              <a:headEnd/>
              <a:tailEnd type="triangle" w="lg" len="lg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9846" name="Line 6"/>
            <p:cNvSpPr>
              <a:spLocks noChangeShapeType="1"/>
            </p:cNvSpPr>
            <p:nvPr/>
          </p:nvSpPr>
          <p:spPr bwMode="auto">
            <a:xfrm flipH="1">
              <a:off x="2496" y="3206"/>
              <a:ext cx="432" cy="298"/>
            </a:xfrm>
            <a:prstGeom prst="line">
              <a:avLst/>
            </a:prstGeom>
            <a:noFill/>
            <a:ln w="38100">
              <a:solidFill>
                <a:srgbClr val="92D050"/>
              </a:solidFill>
              <a:round/>
              <a:headEnd/>
              <a:tailEnd type="triangle" w="lg" len="lg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9847" name="Line 7"/>
            <p:cNvSpPr>
              <a:spLocks noChangeShapeType="1"/>
            </p:cNvSpPr>
            <p:nvPr/>
          </p:nvSpPr>
          <p:spPr bwMode="auto">
            <a:xfrm flipV="1">
              <a:off x="2928" y="3173"/>
              <a:ext cx="432" cy="33"/>
            </a:xfrm>
            <a:prstGeom prst="line">
              <a:avLst/>
            </a:prstGeom>
            <a:noFill/>
            <a:ln w="19050">
              <a:solidFill>
                <a:schemeClr val="bg1">
                  <a:lumMod val="60000"/>
                  <a:lumOff val="40000"/>
                </a:schemeClr>
              </a:solidFill>
              <a:round/>
              <a:headEnd/>
              <a:tailEnd type="triangle" w="med" len="lg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9848" name="Text Box 8"/>
            <p:cNvSpPr txBox="1">
              <a:spLocks noChangeArrowheads="1"/>
            </p:cNvSpPr>
            <p:nvPr/>
          </p:nvSpPr>
          <p:spPr bwMode="auto">
            <a:xfrm>
              <a:off x="2712" y="3280"/>
              <a:ext cx="237" cy="233"/>
            </a:xfrm>
            <a:prstGeom prst="rect">
              <a:avLst/>
            </a:prstGeom>
            <a:noFill/>
            <a:ln w="38100">
              <a:noFill/>
              <a:miter lim="800000"/>
              <a:headEnd/>
              <a:tailEnd type="none" w="lg" len="lg"/>
            </a:ln>
            <a:effectLst/>
          </p:spPr>
          <p:txBody>
            <a:bodyPr wrap="none"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altLang="en-US" sz="1800" dirty="0">
                  <a:solidFill>
                    <a:schemeClr val="accent4">
                      <a:lumMod val="10000"/>
                    </a:schemeClr>
                  </a:solidFill>
                  <a:latin typeface="Times New Roman" pitchFamily="18" charset="0"/>
                </a:rPr>
                <a:t>v</a:t>
              </a:r>
              <a:r>
                <a:rPr lang="en-US" altLang="en-US" sz="1800" baseline="-25000" dirty="0">
                  <a:solidFill>
                    <a:schemeClr val="accent4">
                      <a:lumMod val="10000"/>
                    </a:schemeClr>
                  </a:solidFill>
                  <a:latin typeface="Times New Roman" pitchFamily="18" charset="0"/>
                </a:rPr>
                <a:t>1</a:t>
              </a:r>
              <a:endParaRPr lang="en-US" altLang="en-US" sz="1800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</a:endParaRPr>
            </a:p>
          </p:txBody>
        </p:sp>
        <p:sp>
          <p:nvSpPr>
            <p:cNvPr id="419849" name="Text Box 9"/>
            <p:cNvSpPr txBox="1">
              <a:spLocks noChangeArrowheads="1"/>
            </p:cNvSpPr>
            <p:nvPr/>
          </p:nvSpPr>
          <p:spPr bwMode="auto">
            <a:xfrm>
              <a:off x="2736" y="2784"/>
              <a:ext cx="288" cy="231"/>
            </a:xfrm>
            <a:prstGeom prst="rect">
              <a:avLst/>
            </a:prstGeom>
            <a:noFill/>
            <a:ln w="38100">
              <a:noFill/>
              <a:miter lim="800000"/>
              <a:headEnd/>
              <a:tailEnd type="none" w="lg" len="lg"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altLang="en-US" sz="1800" dirty="0">
                  <a:solidFill>
                    <a:schemeClr val="accent4">
                      <a:lumMod val="10000"/>
                    </a:schemeClr>
                  </a:solidFill>
                  <a:latin typeface="Times New Roman" pitchFamily="18" charset="0"/>
                </a:rPr>
                <a:t>v</a:t>
              </a:r>
              <a:r>
                <a:rPr lang="en-US" altLang="en-US" sz="1800" baseline="-25000" dirty="0">
                  <a:solidFill>
                    <a:schemeClr val="accent4">
                      <a:lumMod val="10000"/>
                    </a:schemeClr>
                  </a:solidFill>
                  <a:latin typeface="Times New Roman" pitchFamily="18" charset="0"/>
                </a:rPr>
                <a:t>3</a:t>
              </a:r>
              <a:endParaRPr lang="en-US" altLang="en-US" sz="1800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</a:endParaRPr>
            </a:p>
          </p:txBody>
        </p:sp>
        <p:sp>
          <p:nvSpPr>
            <p:cNvPr id="419850" name="Text Box 10"/>
            <p:cNvSpPr txBox="1">
              <a:spLocks noChangeArrowheads="1"/>
            </p:cNvSpPr>
            <p:nvPr/>
          </p:nvSpPr>
          <p:spPr bwMode="auto">
            <a:xfrm>
              <a:off x="3399" y="3278"/>
              <a:ext cx="236" cy="231"/>
            </a:xfrm>
            <a:prstGeom prst="rect">
              <a:avLst/>
            </a:prstGeom>
            <a:noFill/>
            <a:ln w="38100">
              <a:noFill/>
              <a:miter lim="800000"/>
              <a:headEnd/>
              <a:tailEnd type="none" w="lg" len="lg"/>
            </a:ln>
            <a:effectLst/>
          </p:spPr>
          <p:txBody>
            <a:bodyPr wrap="none"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altLang="en-US" sz="1800" dirty="0">
                  <a:solidFill>
                    <a:schemeClr val="accent4">
                      <a:lumMod val="10000"/>
                    </a:schemeClr>
                  </a:solidFill>
                  <a:latin typeface="Times New Roman" pitchFamily="18" charset="0"/>
                </a:rPr>
                <a:t>v</a:t>
              </a:r>
              <a:r>
                <a:rPr lang="en-US" altLang="en-US" sz="1800" baseline="-25000" dirty="0">
                  <a:solidFill>
                    <a:schemeClr val="accent4">
                      <a:lumMod val="10000"/>
                    </a:schemeClr>
                  </a:solidFill>
                  <a:latin typeface="Times New Roman" pitchFamily="18" charset="0"/>
                </a:rPr>
                <a:t>2</a:t>
              </a:r>
              <a:endParaRPr lang="en-US" altLang="en-US" sz="1800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</a:endParaRPr>
            </a:p>
          </p:txBody>
        </p:sp>
        <p:sp>
          <p:nvSpPr>
            <p:cNvPr id="419851" name="Line 11"/>
            <p:cNvSpPr>
              <a:spLocks noChangeShapeType="1"/>
            </p:cNvSpPr>
            <p:nvPr/>
          </p:nvSpPr>
          <p:spPr bwMode="auto">
            <a:xfrm>
              <a:off x="2964" y="2975"/>
              <a:ext cx="504" cy="66"/>
            </a:xfrm>
            <a:prstGeom prst="line">
              <a:avLst/>
            </a:prstGeom>
            <a:noFill/>
            <a:ln w="12700">
              <a:solidFill>
                <a:schemeClr val="bg1">
                  <a:lumMod val="60000"/>
                  <a:lumOff val="40000"/>
                </a:schemeClr>
              </a:solidFill>
              <a:prstDash val="dash"/>
              <a:round/>
              <a:headEnd/>
              <a:tailEnd type="none" w="lg" len="lg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9852" name="Line 12"/>
            <p:cNvSpPr>
              <a:spLocks noChangeShapeType="1"/>
            </p:cNvSpPr>
            <p:nvPr/>
          </p:nvSpPr>
          <p:spPr bwMode="auto">
            <a:xfrm>
              <a:off x="3468" y="3041"/>
              <a:ext cx="1" cy="199"/>
            </a:xfrm>
            <a:prstGeom prst="line">
              <a:avLst/>
            </a:prstGeom>
            <a:noFill/>
            <a:ln w="12700">
              <a:solidFill>
                <a:schemeClr val="bg1">
                  <a:lumMod val="60000"/>
                  <a:lumOff val="40000"/>
                </a:schemeClr>
              </a:solidFill>
              <a:prstDash val="dash"/>
              <a:round/>
              <a:headEnd/>
              <a:tailEnd type="none" w="lg" len="lg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9853" name="Line 13"/>
            <p:cNvSpPr>
              <a:spLocks noChangeShapeType="1"/>
            </p:cNvSpPr>
            <p:nvPr/>
          </p:nvSpPr>
          <p:spPr bwMode="auto">
            <a:xfrm flipH="1" flipV="1">
              <a:off x="2748" y="3306"/>
              <a:ext cx="612" cy="99"/>
            </a:xfrm>
            <a:prstGeom prst="line">
              <a:avLst/>
            </a:prstGeom>
            <a:noFill/>
            <a:ln w="12700">
              <a:solidFill>
                <a:schemeClr val="bg1">
                  <a:lumMod val="60000"/>
                  <a:lumOff val="40000"/>
                </a:schemeClr>
              </a:solidFill>
              <a:prstDash val="dash"/>
              <a:round/>
              <a:headEnd/>
              <a:tailEnd type="none" w="lg" len="lg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9854" name="Line 14"/>
            <p:cNvSpPr>
              <a:spLocks noChangeShapeType="1"/>
            </p:cNvSpPr>
            <p:nvPr/>
          </p:nvSpPr>
          <p:spPr bwMode="auto">
            <a:xfrm flipV="1">
              <a:off x="3362" y="3274"/>
              <a:ext cx="108" cy="131"/>
            </a:xfrm>
            <a:prstGeom prst="line">
              <a:avLst/>
            </a:prstGeom>
            <a:noFill/>
            <a:ln w="12700">
              <a:solidFill>
                <a:schemeClr val="bg1">
                  <a:lumMod val="60000"/>
                  <a:lumOff val="40000"/>
                </a:schemeClr>
              </a:solidFill>
              <a:prstDash val="dash"/>
              <a:round/>
              <a:headEnd/>
              <a:tailEnd type="none" w="lg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9855" name="Line 15"/>
            <p:cNvSpPr>
              <a:spLocks noChangeShapeType="1"/>
            </p:cNvSpPr>
            <p:nvPr/>
          </p:nvSpPr>
          <p:spPr bwMode="auto">
            <a:xfrm flipV="1">
              <a:off x="3360" y="3041"/>
              <a:ext cx="108" cy="99"/>
            </a:xfrm>
            <a:prstGeom prst="line">
              <a:avLst/>
            </a:prstGeom>
            <a:noFill/>
            <a:ln w="12700">
              <a:solidFill>
                <a:schemeClr val="bg1">
                  <a:lumMod val="60000"/>
                  <a:lumOff val="40000"/>
                </a:schemeClr>
              </a:solidFill>
              <a:prstDash val="dash"/>
              <a:round/>
              <a:headEnd/>
              <a:tailEnd type="none" w="lg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9856" name="Line 16"/>
            <p:cNvSpPr>
              <a:spLocks noChangeShapeType="1"/>
            </p:cNvSpPr>
            <p:nvPr/>
          </p:nvSpPr>
          <p:spPr bwMode="auto">
            <a:xfrm>
              <a:off x="3360" y="3140"/>
              <a:ext cx="1" cy="265"/>
            </a:xfrm>
            <a:prstGeom prst="line">
              <a:avLst/>
            </a:prstGeom>
            <a:noFill/>
            <a:ln w="12700">
              <a:solidFill>
                <a:schemeClr val="bg1">
                  <a:lumMod val="60000"/>
                  <a:lumOff val="40000"/>
                </a:schemeClr>
              </a:solidFill>
              <a:prstDash val="dash"/>
              <a:round/>
              <a:headEnd/>
              <a:tailEnd type="none" w="lg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9857" name="Line 17"/>
            <p:cNvSpPr>
              <a:spLocks noChangeShapeType="1"/>
            </p:cNvSpPr>
            <p:nvPr/>
          </p:nvSpPr>
          <p:spPr bwMode="auto">
            <a:xfrm flipH="1">
              <a:off x="2748" y="2975"/>
              <a:ext cx="144" cy="99"/>
            </a:xfrm>
            <a:prstGeom prst="line">
              <a:avLst/>
            </a:prstGeom>
            <a:noFill/>
            <a:ln w="12700">
              <a:solidFill>
                <a:schemeClr val="bg1">
                  <a:lumMod val="60000"/>
                  <a:lumOff val="40000"/>
                </a:schemeClr>
              </a:solidFill>
              <a:prstDash val="dash"/>
              <a:round/>
              <a:headEnd/>
              <a:tailEnd type="none" w="lg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9858" name="Line 18"/>
            <p:cNvSpPr>
              <a:spLocks noChangeShapeType="1"/>
            </p:cNvSpPr>
            <p:nvPr/>
          </p:nvSpPr>
          <p:spPr bwMode="auto">
            <a:xfrm>
              <a:off x="2748" y="3107"/>
              <a:ext cx="1" cy="199"/>
            </a:xfrm>
            <a:prstGeom prst="line">
              <a:avLst/>
            </a:prstGeom>
            <a:noFill/>
            <a:ln w="12700">
              <a:solidFill>
                <a:schemeClr val="bg1">
                  <a:lumMod val="60000"/>
                  <a:lumOff val="40000"/>
                </a:schemeClr>
              </a:solidFill>
              <a:prstDash val="dash"/>
              <a:round/>
              <a:headEnd/>
              <a:tailEnd type="none" w="lg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9859" name="Line 19"/>
            <p:cNvSpPr>
              <a:spLocks noChangeShapeType="1"/>
            </p:cNvSpPr>
            <p:nvPr/>
          </p:nvSpPr>
          <p:spPr bwMode="auto">
            <a:xfrm>
              <a:off x="2748" y="3107"/>
              <a:ext cx="576" cy="66"/>
            </a:xfrm>
            <a:prstGeom prst="line">
              <a:avLst/>
            </a:prstGeom>
            <a:noFill/>
            <a:ln w="12700">
              <a:solidFill>
                <a:schemeClr val="bg1">
                  <a:lumMod val="60000"/>
                  <a:lumOff val="40000"/>
                </a:schemeClr>
              </a:solidFill>
              <a:prstDash val="dash"/>
              <a:round/>
              <a:headEnd/>
              <a:tailEnd type="none" w="lg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Vector Operations</a:t>
            </a:r>
          </a:p>
        </p:txBody>
      </p:sp>
      <p:sp>
        <p:nvSpPr>
          <p:cNvPr id="8601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/>
              <a:t>Addition: +,-</a:t>
            </a:r>
          </a:p>
          <a:p>
            <a:r>
              <a:rPr lang="en-US" altLang="en-US" dirty="0"/>
              <a:t>Scale: </a:t>
            </a:r>
            <a:r>
              <a:rPr lang="en-US" altLang="en-US" dirty="0">
                <a:cs typeface="Arial" charset="0"/>
              </a:rPr>
              <a:t>·</a:t>
            </a:r>
            <a:r>
              <a:rPr lang="en-US" altLang="en-US" dirty="0"/>
              <a:t> </a:t>
            </a:r>
          </a:p>
          <a:p>
            <a:r>
              <a:rPr lang="en-US" altLang="en-US" dirty="0"/>
              <a:t>Length: ||</a:t>
            </a:r>
            <a:r>
              <a:rPr lang="en-US" altLang="en-US" b="1" dirty="0">
                <a:latin typeface="Times New Roman" pitchFamily="18" charset="0"/>
              </a:rPr>
              <a:t>v</a:t>
            </a:r>
            <a:r>
              <a:rPr lang="en-US" altLang="en-US" dirty="0"/>
              <a:t>||</a:t>
            </a:r>
          </a:p>
          <a:p>
            <a:r>
              <a:rPr lang="en-US" altLang="en-US" dirty="0"/>
              <a:t>Normalize:  </a:t>
            </a:r>
            <a:endParaRPr lang="en-US" altLang="en-US" i="1" dirty="0">
              <a:latin typeface="Times New Roman" pitchFamily="18" charset="0"/>
            </a:endParaRPr>
          </a:p>
        </p:txBody>
      </p:sp>
      <p:graphicFrame>
        <p:nvGraphicFramePr>
          <p:cNvPr id="86021" name="Object 5"/>
          <p:cNvGraphicFramePr>
            <a:graphicFrameLocks noChangeAspect="1"/>
          </p:cNvGraphicFramePr>
          <p:nvPr/>
        </p:nvGraphicFramePr>
        <p:xfrm>
          <a:off x="2811100" y="3429685"/>
          <a:ext cx="374650" cy="523875"/>
        </p:xfrm>
        <a:graphic>
          <a:graphicData uri="http://schemas.openxmlformats.org/presentationml/2006/ole">
            <p:oleObj spid="_x0000_s86021" name="Equation" r:id="rId3" imgW="126720" imgH="17748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1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Addition</a:t>
            </a:r>
          </a:p>
        </p:txBody>
      </p:sp>
      <p:sp>
        <p:nvSpPr>
          <p:cNvPr id="421891" name="Rectangle 3"/>
          <p:cNvSpPr>
            <a:spLocks noGrp="1" noChangeArrowheads="1"/>
          </p:cNvSpPr>
          <p:nvPr>
            <p:ph idx="1"/>
          </p:nvPr>
        </p:nvSpPr>
        <p:spPr>
          <a:xfrm>
            <a:off x="1937982" y="1981200"/>
            <a:ext cx="6520218" cy="2057400"/>
          </a:xfrm>
        </p:spPr>
        <p:txBody>
          <a:bodyPr/>
          <a:lstStyle/>
          <a:p>
            <a:r>
              <a:rPr lang="en-US" altLang="en-US" dirty="0"/>
              <a:t>Add </a:t>
            </a:r>
            <a:r>
              <a:rPr lang="en-US" altLang="en-US" b="1" dirty="0">
                <a:latin typeface="Times New Roman" pitchFamily="18" charset="0"/>
              </a:rPr>
              <a:t>a</a:t>
            </a:r>
            <a:r>
              <a:rPr lang="en-US" altLang="en-US" dirty="0"/>
              <a:t> to </a:t>
            </a:r>
            <a:r>
              <a:rPr lang="en-US" altLang="en-US" b="1" dirty="0">
                <a:latin typeface="Times New Roman" pitchFamily="18" charset="0"/>
              </a:rPr>
              <a:t>b</a:t>
            </a:r>
            <a:endParaRPr lang="en-US" altLang="en-US" dirty="0"/>
          </a:p>
          <a:p>
            <a:pPr lvl="1"/>
            <a:endParaRPr lang="en-US" altLang="en-US" dirty="0"/>
          </a:p>
          <a:p>
            <a:pPr lvl="1"/>
            <a:endParaRPr lang="en-US" dirty="0"/>
          </a:p>
        </p:txBody>
      </p:sp>
      <p:sp>
        <p:nvSpPr>
          <p:cNvPr id="421892" name="Line 4"/>
          <p:cNvSpPr>
            <a:spLocks noChangeShapeType="1"/>
          </p:cNvSpPr>
          <p:nvPr/>
        </p:nvSpPr>
        <p:spPr bwMode="auto">
          <a:xfrm flipV="1">
            <a:off x="2133600" y="3959225"/>
            <a:ext cx="1527175" cy="1984375"/>
          </a:xfrm>
          <a:prstGeom prst="line">
            <a:avLst/>
          </a:prstGeom>
          <a:noFill/>
          <a:ln w="38100">
            <a:solidFill>
              <a:srgbClr val="92D050"/>
            </a:solidFill>
            <a:round/>
            <a:headEnd/>
            <a:tailEnd type="triangle" w="lg" len="lg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21893" name="Line 5"/>
          <p:cNvSpPr>
            <a:spLocks noChangeShapeType="1"/>
          </p:cNvSpPr>
          <p:nvPr/>
        </p:nvSpPr>
        <p:spPr bwMode="auto">
          <a:xfrm>
            <a:off x="3657600" y="3959225"/>
            <a:ext cx="2895600" cy="914400"/>
          </a:xfrm>
          <a:prstGeom prst="line">
            <a:avLst/>
          </a:prstGeom>
          <a:noFill/>
          <a:ln w="38100">
            <a:solidFill>
              <a:srgbClr val="92D050"/>
            </a:solidFill>
            <a:round/>
            <a:headEnd/>
            <a:tailEnd type="triangle" w="lg" len="lg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21894" name="Line 6"/>
          <p:cNvSpPr>
            <a:spLocks noChangeShapeType="1"/>
          </p:cNvSpPr>
          <p:nvPr/>
        </p:nvSpPr>
        <p:spPr bwMode="auto">
          <a:xfrm flipV="1">
            <a:off x="2133600" y="4873625"/>
            <a:ext cx="4343400" cy="10668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lg" len="lg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21895" name="Text Box 7"/>
          <p:cNvSpPr txBox="1">
            <a:spLocks noChangeArrowheads="1"/>
          </p:cNvSpPr>
          <p:nvPr/>
        </p:nvSpPr>
        <p:spPr bwMode="auto">
          <a:xfrm>
            <a:off x="4876800" y="3962400"/>
            <a:ext cx="354013" cy="457200"/>
          </a:xfrm>
          <a:prstGeom prst="rect">
            <a:avLst/>
          </a:prstGeom>
          <a:noFill/>
          <a:ln w="25400" cap="sq">
            <a:noFill/>
            <a:miter lim="800000"/>
            <a:headEnd/>
            <a:tailEnd type="none" w="lg" len="med"/>
          </a:ln>
          <a:effectLst/>
        </p:spPr>
        <p:txBody>
          <a:bodyPr wrap="none">
            <a:spAutoFit/>
          </a:bodyPr>
          <a:lstStyle/>
          <a:p>
            <a:r>
              <a:rPr lang="en-US" sz="2400" b="1" dirty="0">
                <a:solidFill>
                  <a:schemeClr val="bg1"/>
                </a:solidFill>
                <a:latin typeface="Times New Roman" pitchFamily="18" charset="0"/>
              </a:rPr>
              <a:t>b</a:t>
            </a:r>
            <a:endParaRPr lang="en-US" sz="2400" b="1" dirty="0">
              <a:solidFill>
                <a:schemeClr val="bg1"/>
              </a:solidFill>
            </a:endParaRPr>
          </a:p>
        </p:txBody>
      </p:sp>
      <p:sp>
        <p:nvSpPr>
          <p:cNvPr id="421896" name="Text Box 8"/>
          <p:cNvSpPr txBox="1">
            <a:spLocks noChangeArrowheads="1"/>
          </p:cNvSpPr>
          <p:nvPr/>
        </p:nvSpPr>
        <p:spPr bwMode="auto">
          <a:xfrm>
            <a:off x="2541588" y="4648200"/>
            <a:ext cx="336550" cy="457200"/>
          </a:xfrm>
          <a:prstGeom prst="rect">
            <a:avLst/>
          </a:prstGeom>
          <a:noFill/>
          <a:ln w="25400" cap="sq">
            <a:noFill/>
            <a:miter lim="800000"/>
            <a:headEnd/>
            <a:tailEnd type="none" w="lg" len="med"/>
          </a:ln>
          <a:effectLst/>
        </p:spPr>
        <p:txBody>
          <a:bodyPr wrap="none">
            <a:spAutoFit/>
          </a:bodyPr>
          <a:lstStyle/>
          <a:p>
            <a:r>
              <a:rPr lang="en-US" sz="2400" b="1" dirty="0">
                <a:solidFill>
                  <a:schemeClr val="bg1"/>
                </a:solidFill>
                <a:latin typeface="Times New Roman" pitchFamily="18" charset="0"/>
              </a:rPr>
              <a:t>a</a:t>
            </a:r>
            <a:endParaRPr lang="en-US" sz="2400" b="1" dirty="0">
              <a:solidFill>
                <a:schemeClr val="bg1"/>
              </a:solidFill>
            </a:endParaRPr>
          </a:p>
        </p:txBody>
      </p:sp>
      <p:sp>
        <p:nvSpPr>
          <p:cNvPr id="421897" name="Text Box 9"/>
          <p:cNvSpPr txBox="1">
            <a:spLocks noChangeArrowheads="1"/>
          </p:cNvSpPr>
          <p:nvPr/>
        </p:nvSpPr>
        <p:spPr bwMode="auto">
          <a:xfrm>
            <a:off x="4038600" y="5334000"/>
            <a:ext cx="831850" cy="457200"/>
          </a:xfrm>
          <a:prstGeom prst="rect">
            <a:avLst/>
          </a:prstGeom>
          <a:noFill/>
          <a:ln w="25400" cap="sq">
            <a:noFill/>
            <a:miter lim="800000"/>
            <a:headEnd/>
            <a:tailEnd type="none" w="lg" len="med"/>
          </a:ln>
          <a:effectLst/>
        </p:spPr>
        <p:txBody>
          <a:bodyPr wrap="none">
            <a:spAutoFit/>
          </a:bodyPr>
          <a:lstStyle/>
          <a:p>
            <a:r>
              <a:rPr lang="en-US" sz="2400" b="1" dirty="0">
                <a:solidFill>
                  <a:schemeClr val="bg1"/>
                </a:solidFill>
                <a:latin typeface="Times New Roman" pitchFamily="18" charset="0"/>
              </a:rPr>
              <a:t>a + b</a:t>
            </a:r>
            <a:endParaRPr lang="en-US" sz="2400" b="1" dirty="0">
              <a:solidFill>
                <a:schemeClr val="bg1"/>
              </a:solidFill>
            </a:endParaRPr>
          </a:p>
        </p:txBody>
      </p:sp>
      <p:graphicFrame>
        <p:nvGraphicFramePr>
          <p:cNvPr id="421899" name="Object 11"/>
          <p:cNvGraphicFramePr>
            <a:graphicFrameLocks noChangeAspect="1"/>
          </p:cNvGraphicFramePr>
          <p:nvPr/>
        </p:nvGraphicFramePr>
        <p:xfrm>
          <a:off x="2124075" y="2886075"/>
          <a:ext cx="4216400" cy="515938"/>
        </p:xfrm>
        <a:graphic>
          <a:graphicData uri="http://schemas.openxmlformats.org/presentationml/2006/ole">
            <p:oleObj spid="_x0000_s421899" name="Equation" r:id="rId3" imgW="1866600" imgH="228600" progId="Equation.3">
              <p:embed/>
            </p:oleObj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0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Scalar Multiplication</a:t>
            </a:r>
          </a:p>
        </p:txBody>
      </p:sp>
      <p:sp>
        <p:nvSpPr>
          <p:cNvPr id="420867" name="Rectangle 3"/>
          <p:cNvSpPr>
            <a:spLocks noGrp="1" noChangeArrowheads="1"/>
          </p:cNvSpPr>
          <p:nvPr>
            <p:ph idx="1"/>
          </p:nvPr>
        </p:nvSpPr>
        <p:spPr>
          <a:xfrm>
            <a:off x="1978924" y="1981200"/>
            <a:ext cx="6479275" cy="1828800"/>
          </a:xfrm>
        </p:spPr>
        <p:txBody>
          <a:bodyPr/>
          <a:lstStyle/>
          <a:p>
            <a:r>
              <a:rPr lang="en-US" altLang="en-US" dirty="0"/>
              <a:t>change length of vector </a:t>
            </a:r>
            <a:r>
              <a:rPr lang="en-US" altLang="en-US" b="1" dirty="0">
                <a:latin typeface="Times New Roman" pitchFamily="18" charset="0"/>
              </a:rPr>
              <a:t>v</a:t>
            </a:r>
            <a:r>
              <a:rPr lang="en-US" altLang="en-US" dirty="0"/>
              <a:t> by </a:t>
            </a:r>
            <a:r>
              <a:rPr lang="en-US" altLang="en-US" b="1" dirty="0">
                <a:latin typeface="Times New Roman" pitchFamily="18" charset="0"/>
                <a:sym typeface="Symbol" pitchFamily="18" charset="2"/>
              </a:rPr>
              <a:t></a:t>
            </a:r>
            <a:endParaRPr lang="en-US" dirty="0"/>
          </a:p>
        </p:txBody>
      </p:sp>
      <p:sp>
        <p:nvSpPr>
          <p:cNvPr id="420868" name="Line 4"/>
          <p:cNvSpPr>
            <a:spLocks noChangeShapeType="1"/>
          </p:cNvSpPr>
          <p:nvPr/>
        </p:nvSpPr>
        <p:spPr bwMode="auto">
          <a:xfrm flipV="1">
            <a:off x="2702256" y="4326340"/>
            <a:ext cx="3048000" cy="1676400"/>
          </a:xfrm>
          <a:prstGeom prst="line">
            <a:avLst/>
          </a:prstGeom>
          <a:noFill/>
          <a:ln w="38100">
            <a:solidFill>
              <a:srgbClr val="92D050"/>
            </a:solidFill>
            <a:round/>
            <a:headEnd/>
            <a:tailEnd type="triangle" w="lg" len="lg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20869" name="Line 5"/>
          <p:cNvSpPr>
            <a:spLocks noChangeShapeType="1"/>
          </p:cNvSpPr>
          <p:nvPr/>
        </p:nvSpPr>
        <p:spPr bwMode="auto">
          <a:xfrm flipV="1">
            <a:off x="2702256" y="5012140"/>
            <a:ext cx="1828800" cy="990600"/>
          </a:xfrm>
          <a:prstGeom prst="line">
            <a:avLst/>
          </a:prstGeom>
          <a:noFill/>
          <a:ln w="38100">
            <a:solidFill>
              <a:srgbClr val="92D050"/>
            </a:solidFill>
            <a:round/>
            <a:headEnd/>
            <a:tailEnd type="triangle" w="lg" len="lg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20870" name="Line 6"/>
          <p:cNvSpPr>
            <a:spLocks noChangeShapeType="1"/>
          </p:cNvSpPr>
          <p:nvPr/>
        </p:nvSpPr>
        <p:spPr bwMode="auto">
          <a:xfrm flipV="1">
            <a:off x="2702256" y="3792940"/>
            <a:ext cx="4038600" cy="2209800"/>
          </a:xfrm>
          <a:prstGeom prst="line">
            <a:avLst/>
          </a:prstGeom>
          <a:noFill/>
          <a:ln w="38100">
            <a:solidFill>
              <a:srgbClr val="92D050"/>
            </a:solidFill>
            <a:round/>
            <a:headEnd/>
            <a:tailEnd type="triangle" w="lg" len="lg"/>
          </a:ln>
          <a:effectLst/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420871" name="Object 7"/>
          <p:cNvGraphicFramePr>
            <a:graphicFrameLocks noChangeAspect="1"/>
          </p:cNvGraphicFramePr>
          <p:nvPr/>
        </p:nvGraphicFramePr>
        <p:xfrm>
          <a:off x="3203291" y="2680648"/>
          <a:ext cx="3893545" cy="566738"/>
        </p:xfrm>
        <a:graphic>
          <a:graphicData uri="http://schemas.openxmlformats.org/presentationml/2006/ole">
            <p:oleObj spid="_x0000_s420871" name="Equation" r:id="rId3" imgW="1511280" imgH="228600" progId="Equation.3">
              <p:embed/>
            </p:oleObj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2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Length</a:t>
            </a:r>
            <a:endParaRPr lang="en-US" dirty="0"/>
          </a:p>
        </p:txBody>
      </p:sp>
      <p:sp>
        <p:nvSpPr>
          <p:cNvPr id="42291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 smtClean="0"/>
              <a:t>Length</a:t>
            </a:r>
          </a:p>
          <a:p>
            <a:pPr lvl="1"/>
            <a:r>
              <a:rPr lang="en-US" altLang="en-US" dirty="0" smtClean="0"/>
              <a:t>||v|| gives length (or Euclidean norm) of v</a:t>
            </a:r>
          </a:p>
          <a:p>
            <a:pPr lvl="1"/>
            <a:endParaRPr lang="en-US" altLang="en-US" dirty="0" smtClean="0"/>
          </a:p>
          <a:p>
            <a:pPr lvl="1"/>
            <a:r>
              <a:rPr lang="en-US" altLang="en-US" dirty="0" smtClean="0"/>
              <a:t>if ||v|| is 1, v is called unit vector</a:t>
            </a:r>
          </a:p>
          <a:p>
            <a:pPr lvl="1"/>
            <a:r>
              <a:rPr lang="en-US" altLang="en-US" dirty="0" smtClean="0"/>
              <a:t>usually compare length squared</a:t>
            </a:r>
          </a:p>
          <a:p>
            <a:r>
              <a:rPr lang="en-US" altLang="en-US" dirty="0" smtClean="0"/>
              <a:t>Normalize</a:t>
            </a:r>
          </a:p>
          <a:p>
            <a:pPr lvl="1"/>
            <a:r>
              <a:rPr lang="en-US" altLang="en-US" dirty="0" smtClean="0"/>
              <a:t>v scaled by 1/||v|| gives unit vector </a:t>
            </a:r>
            <a:endParaRPr lang="en-US" dirty="0"/>
          </a:p>
        </p:txBody>
      </p:sp>
      <p:graphicFrame>
        <p:nvGraphicFramePr>
          <p:cNvPr id="422916" name="Object 4"/>
          <p:cNvGraphicFramePr>
            <a:graphicFrameLocks noChangeAspect="1"/>
          </p:cNvGraphicFramePr>
          <p:nvPr/>
        </p:nvGraphicFramePr>
        <p:xfrm>
          <a:off x="3005902" y="2645858"/>
          <a:ext cx="2692400" cy="606425"/>
        </p:xfrm>
        <a:graphic>
          <a:graphicData uri="http://schemas.openxmlformats.org/presentationml/2006/ole">
            <p:oleObj spid="_x0000_s422916" name="Equation" r:id="rId3" imgW="1346040" imgH="304560" progId="Equation.3">
              <p:embed/>
            </p:oleObj>
          </a:graphicData>
        </a:graphic>
      </p:graphicFrame>
      <p:graphicFrame>
        <p:nvGraphicFramePr>
          <p:cNvPr id="422917" name="Object 5"/>
          <p:cNvGraphicFramePr>
            <a:graphicFrameLocks noChangeAspect="1"/>
          </p:cNvGraphicFramePr>
          <p:nvPr/>
        </p:nvGraphicFramePr>
        <p:xfrm>
          <a:off x="6613336" y="4864859"/>
          <a:ext cx="327025" cy="457200"/>
        </p:xfrm>
        <a:graphic>
          <a:graphicData uri="http://schemas.openxmlformats.org/presentationml/2006/ole">
            <p:oleObj spid="_x0000_s422917" name="Equation" r:id="rId4" imgW="126720" imgH="177480" progId="Equation.3">
              <p:embed/>
            </p:oleObj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52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Vector Operations</a:t>
            </a:r>
          </a:p>
        </p:txBody>
      </p:sp>
      <p:sp>
        <p:nvSpPr>
          <p:cNvPr id="56525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Games tend to use most of the common vector operations</a:t>
            </a:r>
          </a:p>
          <a:p>
            <a:pPr lvl="1"/>
            <a:r>
              <a:rPr lang="en-US"/>
              <a:t>Addition, Subtraction</a:t>
            </a:r>
          </a:p>
          <a:p>
            <a:pPr lvl="1"/>
            <a:r>
              <a:rPr lang="en-US"/>
              <a:t>Scalar multiplication</a:t>
            </a:r>
          </a:p>
          <a:p>
            <a:r>
              <a:rPr lang="en-US"/>
              <a:t>Two others are </a:t>
            </a:r>
            <a:r>
              <a:rPr lang="en-US" i="1"/>
              <a:t>extremely</a:t>
            </a:r>
            <a:r>
              <a:rPr lang="en-US"/>
              <a:t> common:</a:t>
            </a:r>
          </a:p>
          <a:p>
            <a:pPr lvl="1"/>
            <a:r>
              <a:rPr lang="en-US"/>
              <a:t>Dot product</a:t>
            </a:r>
          </a:p>
          <a:p>
            <a:pPr lvl="1"/>
            <a:r>
              <a:rPr lang="en-US"/>
              <a:t>Cross product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Dot product</a:t>
            </a:r>
          </a:p>
        </p:txBody>
      </p:sp>
      <p:sp>
        <p:nvSpPr>
          <p:cNvPr id="44035" name="Rectangle 3"/>
          <p:cNvSpPr>
            <a:spLocks noGrp="1" noChangeArrowheads="1"/>
          </p:cNvSpPr>
          <p:nvPr>
            <p:ph idx="1"/>
          </p:nvPr>
        </p:nvSpPr>
        <p:spPr>
          <a:xfrm>
            <a:off x="2057400" y="1790128"/>
            <a:ext cx="6858000" cy="3352800"/>
          </a:xfrm>
        </p:spPr>
        <p:txBody>
          <a:bodyPr/>
          <a:lstStyle/>
          <a:p>
            <a:r>
              <a:rPr lang="en-US" altLang="en-US" dirty="0"/>
              <a:t>Also called inner product, scalar product</a:t>
            </a:r>
          </a:p>
        </p:txBody>
      </p:sp>
      <p:sp>
        <p:nvSpPr>
          <p:cNvPr id="44036" name="Line 4"/>
          <p:cNvSpPr>
            <a:spLocks noChangeShapeType="1"/>
          </p:cNvSpPr>
          <p:nvPr/>
        </p:nvSpPr>
        <p:spPr bwMode="auto">
          <a:xfrm flipV="1">
            <a:off x="3285699" y="4230806"/>
            <a:ext cx="2590800" cy="1828800"/>
          </a:xfrm>
          <a:prstGeom prst="line">
            <a:avLst/>
          </a:prstGeom>
          <a:noFill/>
          <a:ln w="38100">
            <a:solidFill>
              <a:srgbClr val="92D050"/>
            </a:solidFill>
            <a:round/>
            <a:headEnd/>
            <a:tailEnd type="triangle" w="lg" len="lg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4037" name="Line 5"/>
          <p:cNvSpPr>
            <a:spLocks noChangeShapeType="1"/>
          </p:cNvSpPr>
          <p:nvPr/>
        </p:nvSpPr>
        <p:spPr bwMode="auto">
          <a:xfrm>
            <a:off x="3285699" y="6059606"/>
            <a:ext cx="4267200" cy="152400"/>
          </a:xfrm>
          <a:prstGeom prst="line">
            <a:avLst/>
          </a:prstGeom>
          <a:noFill/>
          <a:ln w="38100">
            <a:solidFill>
              <a:srgbClr val="92D050"/>
            </a:solidFill>
            <a:round/>
            <a:headEnd/>
            <a:tailEnd type="triangle" w="lg" len="lg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4038" name="Arc 6"/>
          <p:cNvSpPr>
            <a:spLocks/>
          </p:cNvSpPr>
          <p:nvPr/>
        </p:nvSpPr>
        <p:spPr bwMode="auto">
          <a:xfrm>
            <a:off x="4123899" y="5450006"/>
            <a:ext cx="381000" cy="685800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12700">
            <a:solidFill>
              <a:srgbClr val="92D050"/>
            </a:solidFill>
            <a:round/>
            <a:headEnd/>
            <a:tailEnd type="none" w="lg" len="lg"/>
          </a:ln>
          <a:effectLst/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endParaRPr lang="en-US" altLang="en-US" sz="2800">
              <a:latin typeface="Times New Roman" pitchFamily="18" charset="0"/>
            </a:endParaRPr>
          </a:p>
        </p:txBody>
      </p:sp>
      <p:sp>
        <p:nvSpPr>
          <p:cNvPr id="44039" name="Text Box 7"/>
          <p:cNvSpPr txBox="1">
            <a:spLocks noChangeArrowheads="1"/>
          </p:cNvSpPr>
          <p:nvPr/>
        </p:nvSpPr>
        <p:spPr bwMode="auto">
          <a:xfrm>
            <a:off x="5114499" y="4078406"/>
            <a:ext cx="361950" cy="519113"/>
          </a:xfrm>
          <a:prstGeom prst="rect">
            <a:avLst/>
          </a:prstGeom>
          <a:noFill/>
          <a:ln w="38100">
            <a:noFill/>
            <a:miter lim="800000"/>
            <a:headEnd/>
            <a:tailEnd type="none" w="lg" len="lg"/>
          </a:ln>
          <a:effectLst/>
        </p:spPr>
        <p:txBody>
          <a:bodyPr wrap="none">
            <a:spAutoFit/>
          </a:bodyPr>
          <a:lstStyle/>
          <a:p>
            <a:pPr>
              <a:spcBef>
                <a:spcPct val="0"/>
              </a:spcBef>
            </a:pPr>
            <a:r>
              <a:rPr lang="en-US" altLang="en-US" sz="2800" b="1" dirty="0">
                <a:solidFill>
                  <a:srgbClr val="92D050"/>
                </a:solidFill>
                <a:latin typeface="Times New Roman" pitchFamily="18" charset="0"/>
              </a:rPr>
              <a:t>a</a:t>
            </a:r>
            <a:endParaRPr lang="en-US" altLang="en-US" sz="2800" dirty="0">
              <a:solidFill>
                <a:srgbClr val="92D050"/>
              </a:solidFill>
              <a:latin typeface="Times New Roman" pitchFamily="18" charset="0"/>
            </a:endParaRPr>
          </a:p>
        </p:txBody>
      </p:sp>
      <p:sp>
        <p:nvSpPr>
          <p:cNvPr id="44040" name="Text Box 8"/>
          <p:cNvSpPr txBox="1">
            <a:spLocks noChangeArrowheads="1"/>
          </p:cNvSpPr>
          <p:nvPr/>
        </p:nvSpPr>
        <p:spPr bwMode="auto">
          <a:xfrm>
            <a:off x="6714699" y="6135806"/>
            <a:ext cx="382588" cy="519113"/>
          </a:xfrm>
          <a:prstGeom prst="rect">
            <a:avLst/>
          </a:prstGeom>
          <a:noFill/>
          <a:ln w="38100">
            <a:noFill/>
            <a:miter lim="800000"/>
            <a:headEnd/>
            <a:tailEnd type="none" w="lg" len="lg"/>
          </a:ln>
          <a:effectLst/>
        </p:spPr>
        <p:txBody>
          <a:bodyPr wrap="none">
            <a:spAutoFit/>
          </a:bodyPr>
          <a:lstStyle/>
          <a:p>
            <a:pPr>
              <a:spcBef>
                <a:spcPct val="0"/>
              </a:spcBef>
            </a:pPr>
            <a:r>
              <a:rPr lang="en-US" altLang="en-US" sz="2800" b="1" dirty="0">
                <a:solidFill>
                  <a:srgbClr val="92D050"/>
                </a:solidFill>
                <a:latin typeface="Times New Roman" pitchFamily="18" charset="0"/>
              </a:rPr>
              <a:t>b</a:t>
            </a:r>
            <a:endParaRPr lang="en-US" altLang="en-US" sz="2800" dirty="0">
              <a:solidFill>
                <a:srgbClr val="92D050"/>
              </a:solidFill>
              <a:latin typeface="Times New Roman" pitchFamily="18" charset="0"/>
            </a:endParaRPr>
          </a:p>
        </p:txBody>
      </p:sp>
      <p:sp>
        <p:nvSpPr>
          <p:cNvPr id="44041" name="Text Box 9"/>
          <p:cNvSpPr txBox="1">
            <a:spLocks noChangeArrowheads="1"/>
          </p:cNvSpPr>
          <p:nvPr/>
        </p:nvSpPr>
        <p:spPr bwMode="auto">
          <a:xfrm>
            <a:off x="3895299" y="5584944"/>
            <a:ext cx="419100" cy="457200"/>
          </a:xfrm>
          <a:prstGeom prst="rect">
            <a:avLst/>
          </a:prstGeom>
          <a:noFill/>
          <a:ln w="38100">
            <a:noFill/>
            <a:miter lim="800000"/>
            <a:headEnd/>
            <a:tailEnd type="none" w="lg" len="lg"/>
          </a:ln>
          <a:effectLst/>
        </p:spPr>
        <p:txBody>
          <a:bodyPr wrap="none">
            <a:spAutoFit/>
          </a:bodyPr>
          <a:lstStyle/>
          <a:p>
            <a:pPr>
              <a:spcBef>
                <a:spcPct val="0"/>
              </a:spcBef>
            </a:pPr>
            <a:r>
              <a:rPr lang="en-US" altLang="en-US" sz="2400" dirty="0">
                <a:solidFill>
                  <a:srgbClr val="92D050"/>
                </a:solidFill>
                <a:latin typeface="Times New Roman" pitchFamily="18" charset="0"/>
                <a:sym typeface="Symbol" pitchFamily="18" charset="2"/>
              </a:rPr>
              <a:t> </a:t>
            </a:r>
          </a:p>
        </p:txBody>
      </p:sp>
      <p:graphicFrame>
        <p:nvGraphicFramePr>
          <p:cNvPr id="44042" name="Object 10"/>
          <p:cNvGraphicFramePr>
            <a:graphicFrameLocks noChangeAspect="1"/>
          </p:cNvGraphicFramePr>
          <p:nvPr/>
        </p:nvGraphicFramePr>
        <p:xfrm>
          <a:off x="3470275" y="2828925"/>
          <a:ext cx="3944938" cy="492125"/>
        </p:xfrm>
        <a:graphic>
          <a:graphicData uri="http://schemas.openxmlformats.org/presentationml/2006/ole">
            <p:oleObj spid="_x0000_s44042" name="Equation" r:id="rId3" imgW="1828800" imgH="228600" progId="Equation.3">
              <p:embed/>
            </p:oleObj>
          </a:graphicData>
        </a:graphic>
      </p:graphicFrame>
      <p:graphicFrame>
        <p:nvGraphicFramePr>
          <p:cNvPr id="44043" name="Object 11"/>
          <p:cNvGraphicFramePr>
            <a:graphicFrameLocks noChangeAspect="1"/>
          </p:cNvGraphicFramePr>
          <p:nvPr/>
        </p:nvGraphicFramePr>
        <p:xfrm>
          <a:off x="3589362" y="3276173"/>
          <a:ext cx="2824163" cy="542925"/>
        </p:xfrm>
        <a:graphic>
          <a:graphicData uri="http://schemas.openxmlformats.org/presentationml/2006/ole">
            <p:oleObj spid="_x0000_s44043" name="Equation" r:id="rId4" imgW="1307880" imgH="253800" progId="Equation.3">
              <p:embed/>
            </p:oleObj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Dot Product: Uses</a:t>
            </a:r>
          </a:p>
        </p:txBody>
      </p:sp>
      <p:sp>
        <p:nvSpPr>
          <p:cNvPr id="4608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b="1">
                <a:latin typeface="Times New Roman" pitchFamily="18" charset="0"/>
              </a:rPr>
              <a:t>a • a</a:t>
            </a:r>
            <a:r>
              <a:rPr lang="en-US" altLang="en-US"/>
              <a:t> equals </a:t>
            </a:r>
            <a:r>
              <a:rPr lang="en-US" altLang="en-US" b="1">
                <a:latin typeface="Times New Roman" pitchFamily="18" charset="0"/>
              </a:rPr>
              <a:t>||a||</a:t>
            </a:r>
            <a:r>
              <a:rPr lang="en-US" altLang="en-US" baseline="30000"/>
              <a:t>2</a:t>
            </a:r>
            <a:endParaRPr lang="en-US" altLang="en-US"/>
          </a:p>
          <a:p>
            <a:pPr>
              <a:lnSpc>
                <a:spcPct val="90000"/>
              </a:lnSpc>
            </a:pPr>
            <a:r>
              <a:rPr lang="en-US" altLang="en-US"/>
              <a:t>can test for collinear vectors</a:t>
            </a:r>
          </a:p>
          <a:p>
            <a:pPr lvl="1">
              <a:lnSpc>
                <a:spcPct val="90000"/>
              </a:lnSpc>
            </a:pPr>
            <a:r>
              <a:rPr lang="en-US" altLang="en-US"/>
              <a:t>if </a:t>
            </a:r>
            <a:r>
              <a:rPr lang="en-US" altLang="en-US" b="1">
                <a:latin typeface="Times New Roman" pitchFamily="18" charset="0"/>
              </a:rPr>
              <a:t>a</a:t>
            </a:r>
            <a:r>
              <a:rPr lang="en-US" altLang="en-US"/>
              <a:t> and </a:t>
            </a:r>
            <a:r>
              <a:rPr lang="en-US" altLang="en-US" b="1">
                <a:latin typeface="Times New Roman" pitchFamily="18" charset="0"/>
              </a:rPr>
              <a:t>b</a:t>
            </a:r>
            <a:r>
              <a:rPr lang="en-US" altLang="en-US"/>
              <a:t> collinear &amp; unit length, |</a:t>
            </a:r>
            <a:r>
              <a:rPr lang="en-US" altLang="en-US" b="1">
                <a:latin typeface="Times New Roman" pitchFamily="18" charset="0"/>
              </a:rPr>
              <a:t>a • b</a:t>
            </a:r>
            <a:r>
              <a:rPr lang="en-US" altLang="en-US"/>
              <a:t>| ~ 1</a:t>
            </a:r>
          </a:p>
          <a:p>
            <a:pPr lvl="1">
              <a:lnSpc>
                <a:spcPct val="90000"/>
              </a:lnSpc>
            </a:pPr>
            <a:r>
              <a:rPr lang="en-US" altLang="en-US"/>
              <a:t>Problems w/floating point, though </a:t>
            </a:r>
          </a:p>
          <a:p>
            <a:pPr>
              <a:lnSpc>
                <a:spcPct val="90000"/>
              </a:lnSpc>
            </a:pPr>
            <a:r>
              <a:rPr lang="en-US" altLang="en-US"/>
              <a:t>can test angle/visibility</a:t>
            </a:r>
          </a:p>
          <a:p>
            <a:pPr lvl="1">
              <a:lnSpc>
                <a:spcPct val="90000"/>
              </a:lnSpc>
            </a:pPr>
            <a:r>
              <a:rPr lang="en-US" altLang="en-US" b="1">
                <a:latin typeface="Times New Roman" pitchFamily="18" charset="0"/>
              </a:rPr>
              <a:t>a • b</a:t>
            </a:r>
            <a:r>
              <a:rPr lang="en-US" altLang="en-US"/>
              <a:t> &gt; 0 if angle &lt; 90° </a:t>
            </a:r>
          </a:p>
          <a:p>
            <a:pPr lvl="1">
              <a:lnSpc>
                <a:spcPct val="90000"/>
              </a:lnSpc>
            </a:pPr>
            <a:r>
              <a:rPr lang="en-US" altLang="en-US" b="1">
                <a:latin typeface="Times New Roman" pitchFamily="18" charset="0"/>
              </a:rPr>
              <a:t>a • b</a:t>
            </a:r>
            <a:r>
              <a:rPr lang="en-US" altLang="en-US"/>
              <a:t> = 0 if angle = 90° (orthogonal)</a:t>
            </a:r>
          </a:p>
          <a:p>
            <a:pPr lvl="1">
              <a:lnSpc>
                <a:spcPct val="90000"/>
              </a:lnSpc>
            </a:pPr>
            <a:r>
              <a:rPr lang="en-US" altLang="en-US" b="1">
                <a:latin typeface="Times New Roman" pitchFamily="18" charset="0"/>
              </a:rPr>
              <a:t>a • b</a:t>
            </a:r>
            <a:r>
              <a:rPr lang="en-US" altLang="en-US"/>
              <a:t> &lt; 0 if angle &gt; 90°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03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Dot Product: Example</a:t>
            </a:r>
          </a:p>
        </p:txBody>
      </p:sp>
      <p:sp>
        <p:nvSpPr>
          <p:cNvPr id="563204" name="Rectangle 4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/>
              <a:t>Suppose have view vector </a:t>
            </a:r>
            <a:r>
              <a:rPr lang="en-US" altLang="en-US" b="1" dirty="0">
                <a:latin typeface="Times New Roman" pitchFamily="18" charset="0"/>
              </a:rPr>
              <a:t>v</a:t>
            </a:r>
            <a:r>
              <a:rPr lang="en-US" altLang="en-US" dirty="0"/>
              <a:t> and vector </a:t>
            </a:r>
            <a:r>
              <a:rPr lang="en-US" altLang="en-US" b="1" dirty="0">
                <a:latin typeface="Times New Roman" pitchFamily="18" charset="0"/>
              </a:rPr>
              <a:t>t</a:t>
            </a:r>
            <a:r>
              <a:rPr lang="en-US" altLang="en-US" dirty="0"/>
              <a:t> to object in scene (</a:t>
            </a:r>
            <a:r>
              <a:rPr lang="en-US" altLang="en-US" b="1" dirty="0">
                <a:latin typeface="Times New Roman" pitchFamily="18" charset="0"/>
              </a:rPr>
              <a:t>t = o - e</a:t>
            </a:r>
            <a:r>
              <a:rPr lang="en-US" altLang="en-US" dirty="0"/>
              <a:t>)</a:t>
            </a:r>
          </a:p>
          <a:p>
            <a:r>
              <a:rPr lang="en-US" altLang="en-US" dirty="0"/>
              <a:t>If </a:t>
            </a:r>
            <a:r>
              <a:rPr lang="en-US" altLang="en-US" b="1" dirty="0">
                <a:latin typeface="Times New Roman" pitchFamily="18" charset="0"/>
              </a:rPr>
              <a:t>v • t</a:t>
            </a:r>
            <a:r>
              <a:rPr lang="en-US" altLang="en-US" dirty="0"/>
              <a:t> &lt; 0, object behind us, don’t draw</a:t>
            </a:r>
          </a:p>
        </p:txBody>
      </p:sp>
      <p:sp>
        <p:nvSpPr>
          <p:cNvPr id="563202" name="Oval 2"/>
          <p:cNvSpPr>
            <a:spLocks noChangeArrowheads="1"/>
          </p:cNvSpPr>
          <p:nvPr/>
        </p:nvSpPr>
        <p:spPr bwMode="auto">
          <a:xfrm>
            <a:off x="3100388" y="5341938"/>
            <a:ext cx="155575" cy="155575"/>
          </a:xfrm>
          <a:prstGeom prst="ellipse">
            <a:avLst/>
          </a:prstGeom>
          <a:solidFill>
            <a:srgbClr val="FF0000"/>
          </a:solidFill>
          <a:ln w="12700" cap="sq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63205" name="Line 5"/>
          <p:cNvSpPr>
            <a:spLocks noChangeShapeType="1"/>
          </p:cNvSpPr>
          <p:nvPr/>
        </p:nvSpPr>
        <p:spPr bwMode="auto">
          <a:xfrm flipV="1">
            <a:off x="4267200" y="4481513"/>
            <a:ext cx="1600200" cy="0"/>
          </a:xfrm>
          <a:prstGeom prst="line">
            <a:avLst/>
          </a:prstGeom>
          <a:noFill/>
          <a:ln w="38100">
            <a:solidFill>
              <a:srgbClr val="92D050"/>
            </a:solidFill>
            <a:round/>
            <a:headEnd/>
            <a:tailEnd type="triangle" w="lg" len="lg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63206" name="Line 6"/>
          <p:cNvSpPr>
            <a:spLocks noChangeShapeType="1"/>
          </p:cNvSpPr>
          <p:nvPr/>
        </p:nvSpPr>
        <p:spPr bwMode="auto">
          <a:xfrm flipH="1">
            <a:off x="3200400" y="4481513"/>
            <a:ext cx="1066800" cy="914400"/>
          </a:xfrm>
          <a:prstGeom prst="line">
            <a:avLst/>
          </a:prstGeom>
          <a:noFill/>
          <a:ln w="38100">
            <a:solidFill>
              <a:srgbClr val="92D050"/>
            </a:solidFill>
            <a:round/>
            <a:headEnd/>
            <a:tailEnd type="triangle" w="lg" len="lg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63207" name="Text Box 7"/>
          <p:cNvSpPr txBox="1">
            <a:spLocks noChangeArrowheads="1"/>
          </p:cNvSpPr>
          <p:nvPr/>
        </p:nvSpPr>
        <p:spPr bwMode="auto">
          <a:xfrm>
            <a:off x="4953000" y="4024313"/>
            <a:ext cx="361950" cy="519112"/>
          </a:xfrm>
          <a:prstGeom prst="rect">
            <a:avLst/>
          </a:prstGeom>
          <a:noFill/>
          <a:ln w="38100">
            <a:noFill/>
            <a:miter lim="800000"/>
            <a:headEnd/>
            <a:tailEnd type="none" w="lg" len="lg"/>
          </a:ln>
          <a:effectLst/>
        </p:spPr>
        <p:txBody>
          <a:bodyPr wrap="none">
            <a:spAutoFit/>
          </a:bodyPr>
          <a:lstStyle/>
          <a:p>
            <a:pPr>
              <a:spcBef>
                <a:spcPct val="0"/>
              </a:spcBef>
            </a:pPr>
            <a:r>
              <a:rPr lang="en-US" altLang="en-US" sz="2800" b="1" dirty="0">
                <a:solidFill>
                  <a:srgbClr val="92D050"/>
                </a:solidFill>
                <a:latin typeface="Times New Roman" pitchFamily="18" charset="0"/>
              </a:rPr>
              <a:t>v</a:t>
            </a:r>
            <a:endParaRPr lang="en-US" altLang="en-US" sz="2800" dirty="0">
              <a:solidFill>
                <a:srgbClr val="92D050"/>
              </a:solidFill>
              <a:latin typeface="Times New Roman" pitchFamily="18" charset="0"/>
            </a:endParaRPr>
          </a:p>
        </p:txBody>
      </p:sp>
      <p:sp>
        <p:nvSpPr>
          <p:cNvPr id="563208" name="Text Box 8"/>
          <p:cNvSpPr txBox="1">
            <a:spLocks noChangeArrowheads="1"/>
          </p:cNvSpPr>
          <p:nvPr/>
        </p:nvSpPr>
        <p:spPr bwMode="auto">
          <a:xfrm>
            <a:off x="3811588" y="4710113"/>
            <a:ext cx="303212" cy="519112"/>
          </a:xfrm>
          <a:prstGeom prst="rect">
            <a:avLst/>
          </a:prstGeom>
          <a:noFill/>
          <a:ln w="38100">
            <a:noFill/>
            <a:miter lim="800000"/>
            <a:headEnd/>
            <a:tailEnd type="none" w="lg" len="lg"/>
          </a:ln>
          <a:effectLst/>
        </p:spPr>
        <p:txBody>
          <a:bodyPr wrap="none">
            <a:spAutoFit/>
          </a:bodyPr>
          <a:lstStyle/>
          <a:p>
            <a:pPr>
              <a:spcBef>
                <a:spcPct val="0"/>
              </a:spcBef>
            </a:pPr>
            <a:r>
              <a:rPr lang="en-US" altLang="en-US" sz="2800" b="1" dirty="0">
                <a:solidFill>
                  <a:srgbClr val="92D050"/>
                </a:solidFill>
                <a:latin typeface="Times New Roman" pitchFamily="18" charset="0"/>
              </a:rPr>
              <a:t>t</a:t>
            </a:r>
            <a:endParaRPr lang="en-US" altLang="en-US" sz="2800" dirty="0">
              <a:solidFill>
                <a:srgbClr val="92D050"/>
              </a:solidFill>
              <a:latin typeface="Times New Roman" pitchFamily="18" charset="0"/>
            </a:endParaRPr>
          </a:p>
        </p:txBody>
      </p:sp>
      <p:sp>
        <p:nvSpPr>
          <p:cNvPr id="563209" name="Text Box 9"/>
          <p:cNvSpPr txBox="1">
            <a:spLocks noChangeArrowheads="1"/>
          </p:cNvSpPr>
          <p:nvPr/>
        </p:nvSpPr>
        <p:spPr bwMode="auto">
          <a:xfrm>
            <a:off x="2743200" y="5014913"/>
            <a:ext cx="361950" cy="519112"/>
          </a:xfrm>
          <a:prstGeom prst="rect">
            <a:avLst/>
          </a:prstGeom>
          <a:noFill/>
          <a:ln w="38100">
            <a:noFill/>
            <a:miter lim="800000"/>
            <a:headEnd/>
            <a:tailEnd type="none" w="lg" len="lg"/>
          </a:ln>
          <a:effectLst/>
        </p:spPr>
        <p:txBody>
          <a:bodyPr wrap="none">
            <a:spAutoFit/>
          </a:bodyPr>
          <a:lstStyle/>
          <a:p>
            <a:pPr>
              <a:spcBef>
                <a:spcPct val="0"/>
              </a:spcBef>
            </a:pPr>
            <a:r>
              <a:rPr lang="en-US" altLang="en-US" sz="2800" b="1" dirty="0">
                <a:solidFill>
                  <a:srgbClr val="92D050"/>
                </a:solidFill>
                <a:latin typeface="Times New Roman" pitchFamily="18" charset="0"/>
              </a:rPr>
              <a:t>o</a:t>
            </a:r>
            <a:endParaRPr lang="en-US" altLang="en-US" sz="2800" dirty="0">
              <a:solidFill>
                <a:srgbClr val="92D050"/>
              </a:solidFill>
              <a:latin typeface="Times New Roman" pitchFamily="18" charset="0"/>
            </a:endParaRPr>
          </a:p>
        </p:txBody>
      </p:sp>
      <p:sp>
        <p:nvSpPr>
          <p:cNvPr id="563210" name="Text Box 10"/>
          <p:cNvSpPr txBox="1">
            <a:spLocks noChangeArrowheads="1"/>
          </p:cNvSpPr>
          <p:nvPr/>
        </p:nvSpPr>
        <p:spPr bwMode="auto">
          <a:xfrm>
            <a:off x="4038600" y="3962400"/>
            <a:ext cx="341313" cy="519113"/>
          </a:xfrm>
          <a:prstGeom prst="rect">
            <a:avLst/>
          </a:prstGeom>
          <a:noFill/>
          <a:ln w="38100">
            <a:noFill/>
            <a:miter lim="800000"/>
            <a:headEnd/>
            <a:tailEnd type="none" w="lg" len="lg"/>
          </a:ln>
          <a:effectLst/>
        </p:spPr>
        <p:txBody>
          <a:bodyPr wrap="none">
            <a:spAutoFit/>
          </a:bodyPr>
          <a:lstStyle/>
          <a:p>
            <a:pPr>
              <a:spcBef>
                <a:spcPct val="0"/>
              </a:spcBef>
            </a:pPr>
            <a:r>
              <a:rPr lang="en-US" altLang="en-US" sz="2800" b="1" dirty="0">
                <a:solidFill>
                  <a:srgbClr val="92D050"/>
                </a:solidFill>
                <a:latin typeface="Times New Roman" pitchFamily="18" charset="0"/>
              </a:rPr>
              <a:t>e</a:t>
            </a:r>
            <a:endParaRPr lang="en-US" altLang="en-US" sz="2800" dirty="0">
              <a:solidFill>
                <a:srgbClr val="92D050"/>
              </a:solidFill>
              <a:latin typeface="Times New Roman" pitchFamily="18" charset="0"/>
            </a:endParaRPr>
          </a:p>
        </p:txBody>
      </p:sp>
      <p:sp>
        <p:nvSpPr>
          <p:cNvPr id="563211" name="Oval 11"/>
          <p:cNvSpPr>
            <a:spLocks noChangeArrowheads="1"/>
          </p:cNvSpPr>
          <p:nvPr/>
        </p:nvSpPr>
        <p:spPr bwMode="auto">
          <a:xfrm>
            <a:off x="4191000" y="4405313"/>
            <a:ext cx="155575" cy="155575"/>
          </a:xfrm>
          <a:prstGeom prst="ellipse">
            <a:avLst/>
          </a:prstGeom>
          <a:solidFill>
            <a:srgbClr val="FF0000"/>
          </a:solidFill>
          <a:ln w="12700" cap="sq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Dot Product: Uses</a:t>
            </a:r>
          </a:p>
        </p:txBody>
      </p:sp>
      <p:sp>
        <p:nvSpPr>
          <p:cNvPr id="4505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i="1" dirty="0"/>
              <a:t>Projection</a:t>
            </a:r>
            <a:r>
              <a:rPr lang="en-US" altLang="en-US" dirty="0"/>
              <a:t> of </a:t>
            </a:r>
            <a:r>
              <a:rPr lang="en-US" altLang="en-US" b="1" dirty="0">
                <a:latin typeface="Times New Roman" pitchFamily="18" charset="0"/>
              </a:rPr>
              <a:t>a</a:t>
            </a:r>
            <a:r>
              <a:rPr lang="en-US" altLang="en-US" dirty="0"/>
              <a:t> onto </a:t>
            </a:r>
            <a:r>
              <a:rPr lang="en-US" altLang="en-US" b="1" dirty="0">
                <a:latin typeface="Times New Roman" pitchFamily="18" charset="0"/>
              </a:rPr>
              <a:t>b </a:t>
            </a:r>
            <a:r>
              <a:rPr lang="en-US" altLang="en-US" dirty="0"/>
              <a:t>is</a:t>
            </a:r>
          </a:p>
        </p:txBody>
      </p:sp>
      <p:sp>
        <p:nvSpPr>
          <p:cNvPr id="45060" name="Line 4"/>
          <p:cNvSpPr>
            <a:spLocks noChangeShapeType="1"/>
          </p:cNvSpPr>
          <p:nvPr/>
        </p:nvSpPr>
        <p:spPr bwMode="auto">
          <a:xfrm flipV="1">
            <a:off x="2971800" y="4026089"/>
            <a:ext cx="2590800" cy="1828800"/>
          </a:xfrm>
          <a:prstGeom prst="line">
            <a:avLst/>
          </a:prstGeom>
          <a:noFill/>
          <a:ln w="38100">
            <a:solidFill>
              <a:srgbClr val="92D050"/>
            </a:solidFill>
            <a:round/>
            <a:headEnd/>
            <a:tailEnd type="triangle" w="lg" len="lg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5061" name="Line 5"/>
          <p:cNvSpPr>
            <a:spLocks noChangeShapeType="1"/>
          </p:cNvSpPr>
          <p:nvPr/>
        </p:nvSpPr>
        <p:spPr bwMode="auto">
          <a:xfrm>
            <a:off x="2971800" y="5854889"/>
            <a:ext cx="4267200" cy="152400"/>
          </a:xfrm>
          <a:prstGeom prst="line">
            <a:avLst/>
          </a:prstGeom>
          <a:noFill/>
          <a:ln w="38100">
            <a:solidFill>
              <a:srgbClr val="92D050"/>
            </a:solidFill>
            <a:round/>
            <a:headEnd/>
            <a:tailEnd type="triangle" w="lg" len="lg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5062" name="Text Box 6"/>
          <p:cNvSpPr txBox="1">
            <a:spLocks noChangeArrowheads="1"/>
          </p:cNvSpPr>
          <p:nvPr/>
        </p:nvSpPr>
        <p:spPr bwMode="auto">
          <a:xfrm>
            <a:off x="4800600" y="3873689"/>
            <a:ext cx="361950" cy="519113"/>
          </a:xfrm>
          <a:prstGeom prst="rect">
            <a:avLst/>
          </a:prstGeom>
          <a:noFill/>
          <a:ln w="38100">
            <a:noFill/>
            <a:miter lim="800000"/>
            <a:headEnd/>
            <a:tailEnd type="none" w="lg" len="lg"/>
          </a:ln>
          <a:effectLst/>
        </p:spPr>
        <p:txBody>
          <a:bodyPr wrap="none">
            <a:spAutoFit/>
          </a:bodyPr>
          <a:lstStyle/>
          <a:p>
            <a:pPr>
              <a:spcBef>
                <a:spcPct val="0"/>
              </a:spcBef>
            </a:pPr>
            <a:r>
              <a:rPr lang="en-US" altLang="en-US" sz="2800" b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</a:rPr>
              <a:t>a</a:t>
            </a:r>
            <a:endParaRPr lang="en-US" altLang="en-US" sz="2800" dirty="0">
              <a:solidFill>
                <a:schemeClr val="accent4">
                  <a:lumMod val="10000"/>
                </a:schemeClr>
              </a:solidFill>
              <a:latin typeface="Times New Roman" pitchFamily="18" charset="0"/>
            </a:endParaRPr>
          </a:p>
        </p:txBody>
      </p:sp>
      <p:sp>
        <p:nvSpPr>
          <p:cNvPr id="45063" name="Text Box 7"/>
          <p:cNvSpPr txBox="1">
            <a:spLocks noChangeArrowheads="1"/>
          </p:cNvSpPr>
          <p:nvPr/>
        </p:nvSpPr>
        <p:spPr bwMode="auto">
          <a:xfrm>
            <a:off x="6400800" y="5931089"/>
            <a:ext cx="382588" cy="519113"/>
          </a:xfrm>
          <a:prstGeom prst="rect">
            <a:avLst/>
          </a:prstGeom>
          <a:noFill/>
          <a:ln w="38100">
            <a:noFill/>
            <a:miter lim="800000"/>
            <a:headEnd/>
            <a:tailEnd type="none" w="lg" len="lg"/>
          </a:ln>
          <a:effectLst/>
        </p:spPr>
        <p:txBody>
          <a:bodyPr wrap="none">
            <a:spAutoFit/>
          </a:bodyPr>
          <a:lstStyle/>
          <a:p>
            <a:pPr>
              <a:spcBef>
                <a:spcPct val="0"/>
              </a:spcBef>
            </a:pPr>
            <a:r>
              <a:rPr lang="en-US" altLang="en-US" sz="2800" b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</a:rPr>
              <a:t>b</a:t>
            </a:r>
            <a:endParaRPr lang="en-US" altLang="en-US" sz="2800" dirty="0">
              <a:solidFill>
                <a:schemeClr val="accent4">
                  <a:lumMod val="10000"/>
                </a:schemeClr>
              </a:solidFill>
              <a:latin typeface="Times New Roman" pitchFamily="18" charset="0"/>
            </a:endParaRPr>
          </a:p>
        </p:txBody>
      </p:sp>
      <p:sp>
        <p:nvSpPr>
          <p:cNvPr id="45064" name="Line 8"/>
          <p:cNvSpPr>
            <a:spLocks noChangeShapeType="1"/>
          </p:cNvSpPr>
          <p:nvPr/>
        </p:nvSpPr>
        <p:spPr bwMode="auto">
          <a:xfrm flipH="1">
            <a:off x="5486400" y="4026089"/>
            <a:ext cx="76200" cy="1905000"/>
          </a:xfrm>
          <a:prstGeom prst="line">
            <a:avLst/>
          </a:prstGeom>
          <a:noFill/>
          <a:ln w="25400">
            <a:solidFill>
              <a:schemeClr val="tx2"/>
            </a:solidFill>
            <a:prstDash val="dash"/>
            <a:round/>
            <a:headEnd/>
            <a:tailEnd type="none" w="lg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5066" name="Line 10"/>
          <p:cNvSpPr>
            <a:spLocks noChangeShapeType="1"/>
          </p:cNvSpPr>
          <p:nvPr/>
        </p:nvSpPr>
        <p:spPr bwMode="auto">
          <a:xfrm>
            <a:off x="3033713" y="5821552"/>
            <a:ext cx="2473325" cy="120650"/>
          </a:xfrm>
          <a:prstGeom prst="line">
            <a:avLst/>
          </a:prstGeom>
          <a:noFill/>
          <a:ln w="25400" cap="sq">
            <a:solidFill>
              <a:srgbClr val="FF0000"/>
            </a:solidFill>
            <a:round/>
            <a:headEnd/>
            <a:tailEnd type="triangle" w="lg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45068" name="Object 12"/>
          <p:cNvGraphicFramePr>
            <a:graphicFrameLocks noChangeAspect="1"/>
          </p:cNvGraphicFramePr>
          <p:nvPr/>
        </p:nvGraphicFramePr>
        <p:xfrm>
          <a:off x="3325373" y="2775519"/>
          <a:ext cx="2166937" cy="841375"/>
        </p:xfrm>
        <a:graphic>
          <a:graphicData uri="http://schemas.openxmlformats.org/presentationml/2006/ole">
            <p:oleObj spid="_x0000_s45068" name="Equation" r:id="rId3" imgW="1002960" imgH="393480" progId="Equation.3">
              <p:embed/>
            </p:oleObj>
          </a:graphicData>
        </a:graphic>
      </p:graphicFrame>
      <p:graphicFrame>
        <p:nvGraphicFramePr>
          <p:cNvPr id="45069" name="Object 13"/>
          <p:cNvGraphicFramePr>
            <a:graphicFrameLocks noChangeAspect="1"/>
          </p:cNvGraphicFramePr>
          <p:nvPr/>
        </p:nvGraphicFramePr>
        <p:xfrm>
          <a:off x="3967163" y="5369114"/>
          <a:ext cx="960437" cy="487363"/>
        </p:xfrm>
        <a:graphic>
          <a:graphicData uri="http://schemas.openxmlformats.org/presentationml/2006/ole">
            <p:oleObj spid="_x0000_s45069" name="Equation" r:id="rId4" imgW="444240" imgH="228600" progId="Equation.3">
              <p:embed/>
            </p:oleObj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7058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What Is a Vector?</a:t>
            </a:r>
          </a:p>
        </p:txBody>
      </p:sp>
      <p:sp>
        <p:nvSpPr>
          <p:cNvPr id="557059" name="Rectangle 1027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/>
              <a:t>Geometric object with two properties</a:t>
            </a:r>
          </a:p>
          <a:p>
            <a:pPr lvl="1">
              <a:buClr>
                <a:schemeClr val="bg2"/>
              </a:buClr>
            </a:pPr>
            <a:r>
              <a:rPr lang="en-US" altLang="en-US" dirty="0"/>
              <a:t>direction</a:t>
            </a:r>
          </a:p>
          <a:p>
            <a:pPr lvl="1"/>
            <a:r>
              <a:rPr lang="en-US" altLang="en-US" dirty="0"/>
              <a:t>length (if length is 1, is </a:t>
            </a:r>
            <a:r>
              <a:rPr lang="en-US" altLang="en-US" i="1" dirty="0"/>
              <a:t>unit vector</a:t>
            </a:r>
            <a:r>
              <a:rPr lang="en-US" altLang="en-US" dirty="0"/>
              <a:t>)</a:t>
            </a:r>
          </a:p>
          <a:p>
            <a:r>
              <a:rPr lang="en-US" altLang="en-US" dirty="0"/>
              <a:t>Graphically represented by</a:t>
            </a:r>
          </a:p>
          <a:p>
            <a:endParaRPr lang="en-US" altLang="en-US" dirty="0"/>
          </a:p>
        </p:txBody>
      </p:sp>
      <p:grpSp>
        <p:nvGrpSpPr>
          <p:cNvPr id="10" name="Group 9"/>
          <p:cNvGrpSpPr/>
          <p:nvPr/>
        </p:nvGrpSpPr>
        <p:grpSpPr>
          <a:xfrm>
            <a:off x="1667312" y="4559496"/>
            <a:ext cx="7162800" cy="1905000"/>
            <a:chOff x="1066800" y="4191000"/>
            <a:chExt cx="7162800" cy="1905000"/>
          </a:xfrm>
        </p:grpSpPr>
        <p:sp>
          <p:nvSpPr>
            <p:cNvPr id="557060" name="Line 1028"/>
            <p:cNvSpPr>
              <a:spLocks noChangeShapeType="1"/>
            </p:cNvSpPr>
            <p:nvPr/>
          </p:nvSpPr>
          <p:spPr bwMode="auto">
            <a:xfrm flipV="1">
              <a:off x="1066800" y="4191000"/>
              <a:ext cx="1828800" cy="1447800"/>
            </a:xfrm>
            <a:prstGeom prst="line">
              <a:avLst/>
            </a:prstGeom>
            <a:noFill/>
            <a:ln w="38100">
              <a:solidFill>
                <a:schemeClr val="accent6">
                  <a:lumMod val="75000"/>
                </a:schemeClr>
              </a:solidFill>
              <a:round/>
              <a:headEnd/>
              <a:tailEnd type="triangle" w="lg" len="lg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57061" name="Line 1029"/>
            <p:cNvSpPr>
              <a:spLocks noChangeShapeType="1"/>
            </p:cNvSpPr>
            <p:nvPr/>
          </p:nvSpPr>
          <p:spPr bwMode="auto">
            <a:xfrm>
              <a:off x="4495800" y="4191000"/>
              <a:ext cx="1524000" cy="1905000"/>
            </a:xfrm>
            <a:prstGeom prst="line">
              <a:avLst/>
            </a:prstGeom>
            <a:noFill/>
            <a:ln w="38100">
              <a:solidFill>
                <a:schemeClr val="accent6">
                  <a:lumMod val="75000"/>
                </a:schemeClr>
              </a:solidFill>
              <a:round/>
              <a:headEnd/>
              <a:tailEnd type="triangle" w="lg" len="lg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57062" name="Line 1030"/>
            <p:cNvSpPr>
              <a:spLocks noChangeShapeType="1"/>
            </p:cNvSpPr>
            <p:nvPr/>
          </p:nvSpPr>
          <p:spPr bwMode="auto">
            <a:xfrm>
              <a:off x="3352800" y="5181600"/>
              <a:ext cx="762000" cy="0"/>
            </a:xfrm>
            <a:prstGeom prst="line">
              <a:avLst/>
            </a:prstGeom>
            <a:noFill/>
            <a:ln w="38100">
              <a:solidFill>
                <a:schemeClr val="accent6">
                  <a:lumMod val="75000"/>
                </a:schemeClr>
              </a:solidFill>
              <a:round/>
              <a:headEnd/>
              <a:tailEnd type="triangle" w="lg" len="lg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57063" name="Line 1031"/>
            <p:cNvSpPr>
              <a:spLocks noChangeShapeType="1"/>
            </p:cNvSpPr>
            <p:nvPr/>
          </p:nvSpPr>
          <p:spPr bwMode="auto">
            <a:xfrm flipH="1" flipV="1">
              <a:off x="5638800" y="4419600"/>
              <a:ext cx="914400" cy="304800"/>
            </a:xfrm>
            <a:prstGeom prst="line">
              <a:avLst/>
            </a:prstGeom>
            <a:noFill/>
            <a:ln w="38100">
              <a:solidFill>
                <a:schemeClr val="accent6">
                  <a:lumMod val="75000"/>
                </a:schemeClr>
              </a:solidFill>
              <a:round/>
              <a:headEnd/>
              <a:tailEnd type="triangle" w="lg" len="lg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57064" name="Line 1032"/>
            <p:cNvSpPr>
              <a:spLocks noChangeShapeType="1"/>
            </p:cNvSpPr>
            <p:nvPr/>
          </p:nvSpPr>
          <p:spPr bwMode="auto">
            <a:xfrm flipV="1">
              <a:off x="6400800" y="4191000"/>
              <a:ext cx="1828800" cy="1447800"/>
            </a:xfrm>
            <a:prstGeom prst="line">
              <a:avLst/>
            </a:prstGeom>
            <a:noFill/>
            <a:ln w="38100">
              <a:solidFill>
                <a:schemeClr val="accent6">
                  <a:lumMod val="75000"/>
                </a:schemeClr>
              </a:solidFill>
              <a:round/>
              <a:headEnd/>
              <a:tailEnd type="triangle" w="lg" len="lg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21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Dot Product: Uses</a:t>
            </a:r>
          </a:p>
        </p:txBody>
      </p:sp>
      <p:sp>
        <p:nvSpPr>
          <p:cNvPr id="56217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/>
              <a:t>Example: break </a:t>
            </a:r>
            <a:r>
              <a:rPr lang="en-US" altLang="en-US" b="1">
                <a:latin typeface="Times New Roman" pitchFamily="18" charset="0"/>
              </a:rPr>
              <a:t>a </a:t>
            </a:r>
            <a:r>
              <a:rPr lang="en-US" altLang="en-US"/>
              <a:t>into components collinear and perpendicular to </a:t>
            </a:r>
            <a:r>
              <a:rPr lang="en-US" altLang="en-US" b="1">
                <a:latin typeface="Times New Roman" pitchFamily="18" charset="0"/>
              </a:rPr>
              <a:t>b</a:t>
            </a:r>
            <a:endParaRPr lang="en-US" altLang="en-US"/>
          </a:p>
        </p:txBody>
      </p:sp>
      <p:sp>
        <p:nvSpPr>
          <p:cNvPr id="562180" name="Line 4"/>
          <p:cNvSpPr>
            <a:spLocks noChangeShapeType="1"/>
          </p:cNvSpPr>
          <p:nvPr/>
        </p:nvSpPr>
        <p:spPr bwMode="auto">
          <a:xfrm flipV="1">
            <a:off x="3858905" y="3916907"/>
            <a:ext cx="2590800" cy="1828800"/>
          </a:xfrm>
          <a:prstGeom prst="line">
            <a:avLst/>
          </a:prstGeom>
          <a:noFill/>
          <a:ln w="38100">
            <a:solidFill>
              <a:srgbClr val="92D050"/>
            </a:solidFill>
            <a:round/>
            <a:headEnd/>
            <a:tailEnd type="triangle" w="lg" len="lg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62181" name="Line 5"/>
          <p:cNvSpPr>
            <a:spLocks noChangeShapeType="1"/>
          </p:cNvSpPr>
          <p:nvPr/>
        </p:nvSpPr>
        <p:spPr bwMode="auto">
          <a:xfrm>
            <a:off x="3858905" y="5745707"/>
            <a:ext cx="4267200" cy="152400"/>
          </a:xfrm>
          <a:prstGeom prst="line">
            <a:avLst/>
          </a:prstGeom>
          <a:noFill/>
          <a:ln w="38100">
            <a:solidFill>
              <a:srgbClr val="92D050"/>
            </a:solidFill>
            <a:round/>
            <a:headEnd/>
            <a:tailEnd type="triangle" w="lg" len="lg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62182" name="Text Box 6"/>
          <p:cNvSpPr txBox="1">
            <a:spLocks noChangeArrowheads="1"/>
          </p:cNvSpPr>
          <p:nvPr/>
        </p:nvSpPr>
        <p:spPr bwMode="auto">
          <a:xfrm>
            <a:off x="5687705" y="3764507"/>
            <a:ext cx="361950" cy="519113"/>
          </a:xfrm>
          <a:prstGeom prst="rect">
            <a:avLst/>
          </a:prstGeom>
          <a:noFill/>
          <a:ln w="38100">
            <a:noFill/>
            <a:miter lim="800000"/>
            <a:headEnd/>
            <a:tailEnd type="none" w="lg" len="lg"/>
          </a:ln>
          <a:effectLst/>
        </p:spPr>
        <p:txBody>
          <a:bodyPr wrap="none">
            <a:spAutoFit/>
          </a:bodyPr>
          <a:lstStyle/>
          <a:p>
            <a:pPr>
              <a:spcBef>
                <a:spcPct val="0"/>
              </a:spcBef>
            </a:pPr>
            <a:r>
              <a:rPr lang="en-US" altLang="en-US" sz="2800" b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</a:rPr>
              <a:t>a</a:t>
            </a:r>
            <a:endParaRPr lang="en-US" altLang="en-US" sz="2800" dirty="0">
              <a:solidFill>
                <a:schemeClr val="accent4">
                  <a:lumMod val="10000"/>
                </a:schemeClr>
              </a:solidFill>
              <a:latin typeface="Times New Roman" pitchFamily="18" charset="0"/>
            </a:endParaRPr>
          </a:p>
        </p:txBody>
      </p:sp>
      <p:sp>
        <p:nvSpPr>
          <p:cNvPr id="562183" name="Text Box 7"/>
          <p:cNvSpPr txBox="1">
            <a:spLocks noChangeArrowheads="1"/>
          </p:cNvSpPr>
          <p:nvPr/>
        </p:nvSpPr>
        <p:spPr bwMode="auto">
          <a:xfrm>
            <a:off x="7287905" y="5821907"/>
            <a:ext cx="382588" cy="519113"/>
          </a:xfrm>
          <a:prstGeom prst="rect">
            <a:avLst/>
          </a:prstGeom>
          <a:noFill/>
          <a:ln w="38100">
            <a:noFill/>
            <a:miter lim="800000"/>
            <a:headEnd/>
            <a:tailEnd type="none" w="lg" len="lg"/>
          </a:ln>
          <a:effectLst/>
        </p:spPr>
        <p:txBody>
          <a:bodyPr wrap="none">
            <a:spAutoFit/>
          </a:bodyPr>
          <a:lstStyle/>
          <a:p>
            <a:pPr>
              <a:spcBef>
                <a:spcPct val="0"/>
              </a:spcBef>
            </a:pPr>
            <a:r>
              <a:rPr lang="en-US" altLang="en-US" sz="2800" b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</a:rPr>
              <a:t>b</a:t>
            </a:r>
            <a:endParaRPr lang="en-US" altLang="en-US" sz="2800" dirty="0">
              <a:solidFill>
                <a:schemeClr val="accent4">
                  <a:lumMod val="10000"/>
                </a:schemeClr>
              </a:solidFill>
              <a:latin typeface="Times New Roman" pitchFamily="18" charset="0"/>
            </a:endParaRPr>
          </a:p>
        </p:txBody>
      </p:sp>
      <p:sp>
        <p:nvSpPr>
          <p:cNvPr id="562184" name="Line 8"/>
          <p:cNvSpPr>
            <a:spLocks noChangeShapeType="1"/>
          </p:cNvSpPr>
          <p:nvPr/>
        </p:nvSpPr>
        <p:spPr bwMode="auto">
          <a:xfrm flipH="1">
            <a:off x="6373505" y="3916907"/>
            <a:ext cx="76200" cy="1905000"/>
          </a:xfrm>
          <a:prstGeom prst="line">
            <a:avLst/>
          </a:prstGeom>
          <a:noFill/>
          <a:ln w="25400">
            <a:solidFill>
              <a:schemeClr val="tx2"/>
            </a:solidFill>
            <a:prstDash val="dash"/>
            <a:round/>
            <a:headEnd/>
            <a:tailEnd type="none" w="lg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62185" name="Line 9"/>
          <p:cNvSpPr>
            <a:spLocks noChangeShapeType="1"/>
          </p:cNvSpPr>
          <p:nvPr/>
        </p:nvSpPr>
        <p:spPr bwMode="auto">
          <a:xfrm>
            <a:off x="3877955" y="5755232"/>
            <a:ext cx="2516188" cy="77788"/>
          </a:xfrm>
          <a:prstGeom prst="line">
            <a:avLst/>
          </a:prstGeom>
          <a:noFill/>
          <a:ln w="50800" cap="sq">
            <a:solidFill>
              <a:srgbClr val="FF0000"/>
            </a:solidFill>
            <a:round/>
            <a:headEnd/>
            <a:tailEnd type="triangle" w="lg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562186" name="Object 10"/>
          <p:cNvGraphicFramePr>
            <a:graphicFrameLocks noChangeAspect="1"/>
          </p:cNvGraphicFramePr>
          <p:nvPr/>
        </p:nvGraphicFramePr>
        <p:xfrm>
          <a:off x="4854268" y="5259932"/>
          <a:ext cx="960437" cy="487363"/>
        </p:xfrm>
        <a:graphic>
          <a:graphicData uri="http://schemas.openxmlformats.org/presentationml/2006/ole">
            <p:oleObj spid="_x0000_s562186" name="Equation" r:id="rId3" imgW="444240" imgH="228600" progId="Equation.3">
              <p:embed/>
            </p:oleObj>
          </a:graphicData>
        </a:graphic>
      </p:graphicFrame>
      <p:sp>
        <p:nvSpPr>
          <p:cNvPr id="562187" name="Line 11"/>
          <p:cNvSpPr>
            <a:spLocks noChangeShapeType="1"/>
          </p:cNvSpPr>
          <p:nvPr/>
        </p:nvSpPr>
        <p:spPr bwMode="auto">
          <a:xfrm flipV="1">
            <a:off x="3889068" y="3780382"/>
            <a:ext cx="139700" cy="1955800"/>
          </a:xfrm>
          <a:prstGeom prst="line">
            <a:avLst/>
          </a:prstGeom>
          <a:noFill/>
          <a:ln w="50800" cap="sq">
            <a:solidFill>
              <a:srgbClr val="FF0000"/>
            </a:solidFill>
            <a:round/>
            <a:headEnd/>
            <a:tailEnd type="triangle" w="lg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562188" name="Object 12"/>
          <p:cNvGraphicFramePr>
            <a:graphicFrameLocks noChangeAspect="1"/>
          </p:cNvGraphicFramePr>
          <p:nvPr/>
        </p:nvGraphicFramePr>
        <p:xfrm>
          <a:off x="2480955" y="3799432"/>
          <a:ext cx="1427163" cy="487363"/>
        </p:xfrm>
        <a:graphic>
          <a:graphicData uri="http://schemas.openxmlformats.org/presentationml/2006/ole">
            <p:oleObj spid="_x0000_s562188" name="Equation" r:id="rId4" imgW="660240" imgH="228600" progId="Equation.3">
              <p:embed/>
            </p:oleObj>
          </a:graphicData>
        </a:graphic>
      </p:graphicFrame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Cross Product</a:t>
            </a:r>
          </a:p>
        </p:txBody>
      </p:sp>
      <p:sp>
        <p:nvSpPr>
          <p:cNvPr id="48131" name="Rectangle 3"/>
          <p:cNvSpPr>
            <a:spLocks noGrp="1" noChangeArrowheads="1"/>
          </p:cNvSpPr>
          <p:nvPr>
            <p:ph idx="1"/>
          </p:nvPr>
        </p:nvSpPr>
        <p:spPr>
          <a:xfrm>
            <a:off x="1897039" y="1981200"/>
            <a:ext cx="7069539" cy="3352800"/>
          </a:xfrm>
        </p:spPr>
        <p:txBody>
          <a:bodyPr/>
          <a:lstStyle/>
          <a:p>
            <a:r>
              <a:rPr lang="en-US" altLang="en-US" dirty="0"/>
              <a:t>Cross product: definition</a:t>
            </a:r>
          </a:p>
          <a:p>
            <a:pPr lvl="1"/>
            <a:endParaRPr lang="en-US" altLang="en-US" dirty="0"/>
          </a:p>
          <a:p>
            <a:pPr lvl="1"/>
            <a:endParaRPr lang="en-US" altLang="en-US" dirty="0" smtClean="0"/>
          </a:p>
          <a:p>
            <a:pPr lvl="1"/>
            <a:r>
              <a:rPr lang="en-US" altLang="en-US" dirty="0" smtClean="0"/>
              <a:t>returns </a:t>
            </a:r>
            <a:r>
              <a:rPr lang="en-US" altLang="en-US" dirty="0"/>
              <a:t>vector perpendicular to </a:t>
            </a:r>
            <a:r>
              <a:rPr lang="en-US" altLang="en-US" b="1" dirty="0">
                <a:latin typeface="Times New Roman" pitchFamily="18" charset="0"/>
              </a:rPr>
              <a:t>a</a:t>
            </a:r>
            <a:r>
              <a:rPr lang="en-US" altLang="en-US" dirty="0"/>
              <a:t> and </a:t>
            </a:r>
            <a:r>
              <a:rPr lang="en-US" altLang="en-US" b="1" dirty="0">
                <a:latin typeface="Times New Roman" pitchFamily="18" charset="0"/>
              </a:rPr>
              <a:t>b</a:t>
            </a:r>
            <a:endParaRPr lang="en-US" altLang="en-US" dirty="0"/>
          </a:p>
          <a:p>
            <a:pPr lvl="1"/>
            <a:r>
              <a:rPr lang="en-US" altLang="en-US" dirty="0"/>
              <a:t>right hand rule</a:t>
            </a:r>
          </a:p>
          <a:p>
            <a:pPr lvl="1"/>
            <a:r>
              <a:rPr lang="en-US" altLang="en-US" dirty="0"/>
              <a:t>length = area of parallelogram</a:t>
            </a:r>
          </a:p>
        </p:txBody>
      </p:sp>
      <p:sp>
        <p:nvSpPr>
          <p:cNvPr id="48132" name="Line 4"/>
          <p:cNvSpPr>
            <a:spLocks noChangeShapeType="1"/>
          </p:cNvSpPr>
          <p:nvPr/>
        </p:nvSpPr>
        <p:spPr bwMode="auto">
          <a:xfrm flipV="1">
            <a:off x="4073856" y="5133840"/>
            <a:ext cx="0" cy="990600"/>
          </a:xfrm>
          <a:prstGeom prst="line">
            <a:avLst/>
          </a:prstGeom>
          <a:noFill/>
          <a:ln w="25400" cap="sq">
            <a:solidFill>
              <a:srgbClr val="92D050"/>
            </a:solidFill>
            <a:round/>
            <a:headEnd/>
            <a:tailEnd type="triangle" w="lg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8133" name="Line 5"/>
          <p:cNvSpPr>
            <a:spLocks noChangeShapeType="1"/>
          </p:cNvSpPr>
          <p:nvPr/>
        </p:nvSpPr>
        <p:spPr bwMode="auto">
          <a:xfrm flipV="1">
            <a:off x="4073856" y="5667240"/>
            <a:ext cx="1066800" cy="457200"/>
          </a:xfrm>
          <a:prstGeom prst="line">
            <a:avLst/>
          </a:prstGeom>
          <a:noFill/>
          <a:ln w="25400" cap="sq">
            <a:solidFill>
              <a:srgbClr val="92D050"/>
            </a:solidFill>
            <a:round/>
            <a:headEnd/>
            <a:tailEnd type="triangle" w="lg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8134" name="Line 6"/>
          <p:cNvSpPr>
            <a:spLocks noChangeShapeType="1"/>
          </p:cNvSpPr>
          <p:nvPr/>
        </p:nvSpPr>
        <p:spPr bwMode="auto">
          <a:xfrm>
            <a:off x="4073856" y="6124440"/>
            <a:ext cx="1219200" cy="152400"/>
          </a:xfrm>
          <a:prstGeom prst="line">
            <a:avLst/>
          </a:prstGeom>
          <a:noFill/>
          <a:ln w="25400" cap="sq">
            <a:solidFill>
              <a:srgbClr val="92D050"/>
            </a:solidFill>
            <a:round/>
            <a:headEnd/>
            <a:tailEnd type="triangle" w="lg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8135" name="Text Box 7"/>
          <p:cNvSpPr txBox="1">
            <a:spLocks noChangeArrowheads="1"/>
          </p:cNvSpPr>
          <p:nvPr/>
        </p:nvSpPr>
        <p:spPr bwMode="auto">
          <a:xfrm>
            <a:off x="4759656" y="5824184"/>
            <a:ext cx="298450" cy="366713"/>
          </a:xfrm>
          <a:prstGeom prst="rect">
            <a:avLst/>
          </a:prstGeom>
          <a:noFill/>
          <a:ln w="25400" cap="sq">
            <a:noFill/>
            <a:miter lim="800000"/>
            <a:headEnd/>
            <a:tailEnd type="none" w="lg" len="med"/>
          </a:ln>
          <a:effectLst/>
        </p:spPr>
        <p:txBody>
          <a:bodyPr wrap="none">
            <a:spAutoFit/>
          </a:bodyPr>
          <a:lstStyle/>
          <a:p>
            <a:r>
              <a:rPr lang="en-US" altLang="en-US" sz="1800" b="1" dirty="0">
                <a:latin typeface="Times New Roman" pitchFamily="18" charset="0"/>
              </a:rPr>
              <a:t>a</a:t>
            </a:r>
            <a:endParaRPr lang="en-US" altLang="en-US" b="1" dirty="0">
              <a:latin typeface="Times New Roman" pitchFamily="18" charset="0"/>
            </a:endParaRPr>
          </a:p>
        </p:txBody>
      </p:sp>
      <p:sp>
        <p:nvSpPr>
          <p:cNvPr id="48136" name="Text Box 8"/>
          <p:cNvSpPr txBox="1">
            <a:spLocks noChangeArrowheads="1"/>
          </p:cNvSpPr>
          <p:nvPr/>
        </p:nvSpPr>
        <p:spPr bwMode="auto">
          <a:xfrm>
            <a:off x="4677106" y="5438640"/>
            <a:ext cx="311150" cy="366713"/>
          </a:xfrm>
          <a:prstGeom prst="rect">
            <a:avLst/>
          </a:prstGeom>
          <a:noFill/>
          <a:ln w="25400" cap="sq">
            <a:noFill/>
            <a:miter lim="800000"/>
            <a:headEnd/>
            <a:tailEnd type="none" w="lg" len="med"/>
          </a:ln>
          <a:effectLst/>
        </p:spPr>
        <p:txBody>
          <a:bodyPr wrap="none">
            <a:spAutoFit/>
          </a:bodyPr>
          <a:lstStyle/>
          <a:p>
            <a:r>
              <a:rPr lang="en-US" altLang="en-US" sz="1800" b="1" dirty="0">
                <a:latin typeface="Times New Roman" pitchFamily="18" charset="0"/>
              </a:rPr>
              <a:t>b</a:t>
            </a:r>
            <a:endParaRPr lang="en-US" altLang="en-US" b="1" dirty="0"/>
          </a:p>
        </p:txBody>
      </p:sp>
      <p:sp>
        <p:nvSpPr>
          <p:cNvPr id="48137" name="Text Box 9"/>
          <p:cNvSpPr txBox="1">
            <a:spLocks noChangeArrowheads="1"/>
          </p:cNvSpPr>
          <p:nvPr/>
        </p:nvSpPr>
        <p:spPr bwMode="auto">
          <a:xfrm>
            <a:off x="3788106" y="5224328"/>
            <a:ext cx="285750" cy="366712"/>
          </a:xfrm>
          <a:prstGeom prst="rect">
            <a:avLst/>
          </a:prstGeom>
          <a:noFill/>
          <a:ln w="25400" cap="sq">
            <a:noFill/>
            <a:miter lim="800000"/>
            <a:headEnd/>
            <a:tailEnd type="none" w="lg" len="med"/>
          </a:ln>
          <a:effectLst/>
        </p:spPr>
        <p:txBody>
          <a:bodyPr wrap="none">
            <a:spAutoFit/>
          </a:bodyPr>
          <a:lstStyle/>
          <a:p>
            <a:r>
              <a:rPr lang="en-US" altLang="en-US" sz="1800" b="1" dirty="0">
                <a:latin typeface="Times New Roman" pitchFamily="18" charset="0"/>
              </a:rPr>
              <a:t>c</a:t>
            </a:r>
            <a:endParaRPr lang="en-US" altLang="en-US" b="1" dirty="0"/>
          </a:p>
        </p:txBody>
      </p:sp>
      <p:graphicFrame>
        <p:nvGraphicFramePr>
          <p:cNvPr id="48138" name="Object 10"/>
          <p:cNvGraphicFramePr>
            <a:graphicFrameLocks noChangeAspect="1"/>
          </p:cNvGraphicFramePr>
          <p:nvPr/>
        </p:nvGraphicFramePr>
        <p:xfrm>
          <a:off x="2375992" y="2781870"/>
          <a:ext cx="5729288" cy="512763"/>
        </p:xfrm>
        <a:graphic>
          <a:graphicData uri="http://schemas.openxmlformats.org/presentationml/2006/ole">
            <p:oleObj spid="_x0000_s48138" name="Equation" r:id="rId3" imgW="2552400" imgH="228600" progId="Equation.3">
              <p:embed/>
            </p:oleObj>
          </a:graphicData>
        </a:graphic>
      </p:graphicFrame>
      <p:sp>
        <p:nvSpPr>
          <p:cNvPr id="48139" name="Line 11"/>
          <p:cNvSpPr>
            <a:spLocks noChangeShapeType="1"/>
          </p:cNvSpPr>
          <p:nvPr/>
        </p:nvSpPr>
        <p:spPr bwMode="auto">
          <a:xfrm>
            <a:off x="5156531" y="5697403"/>
            <a:ext cx="954088" cy="149225"/>
          </a:xfrm>
          <a:prstGeom prst="line">
            <a:avLst/>
          </a:prstGeom>
          <a:noFill/>
          <a:ln w="19050" cap="sq">
            <a:solidFill>
              <a:srgbClr val="92D05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8140" name="Line 12"/>
          <p:cNvSpPr>
            <a:spLocks noChangeShapeType="1"/>
          </p:cNvSpPr>
          <p:nvPr/>
        </p:nvSpPr>
        <p:spPr bwMode="auto">
          <a:xfrm flipV="1">
            <a:off x="5305756" y="5846628"/>
            <a:ext cx="804863" cy="436562"/>
          </a:xfrm>
          <a:prstGeom prst="line">
            <a:avLst/>
          </a:prstGeom>
          <a:noFill/>
          <a:ln w="19050" cap="sq">
            <a:solidFill>
              <a:srgbClr val="92D05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8141" name="Line 13"/>
          <p:cNvSpPr>
            <a:spLocks noChangeShapeType="1"/>
          </p:cNvSpPr>
          <p:nvPr/>
        </p:nvSpPr>
        <p:spPr bwMode="auto">
          <a:xfrm>
            <a:off x="4470731" y="5975215"/>
            <a:ext cx="130175" cy="179388"/>
          </a:xfrm>
          <a:prstGeom prst="line">
            <a:avLst/>
          </a:prstGeom>
          <a:noFill/>
          <a:ln w="19050" cap="sq">
            <a:solidFill>
              <a:srgbClr val="92D05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8142" name="Line 14"/>
          <p:cNvSpPr>
            <a:spLocks noChangeShapeType="1"/>
          </p:cNvSpPr>
          <p:nvPr/>
        </p:nvSpPr>
        <p:spPr bwMode="auto">
          <a:xfrm>
            <a:off x="4619956" y="5905365"/>
            <a:ext cx="219075" cy="298450"/>
          </a:xfrm>
          <a:prstGeom prst="line">
            <a:avLst/>
          </a:prstGeom>
          <a:noFill/>
          <a:ln w="19050" cap="sq">
            <a:solidFill>
              <a:srgbClr val="92D05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8143" name="Line 15"/>
          <p:cNvSpPr>
            <a:spLocks noChangeShapeType="1"/>
          </p:cNvSpPr>
          <p:nvPr/>
        </p:nvSpPr>
        <p:spPr bwMode="auto">
          <a:xfrm>
            <a:off x="4819981" y="5835515"/>
            <a:ext cx="277813" cy="388938"/>
          </a:xfrm>
          <a:prstGeom prst="line">
            <a:avLst/>
          </a:prstGeom>
          <a:noFill/>
          <a:ln w="19050" cap="sq">
            <a:solidFill>
              <a:srgbClr val="92D05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8144" name="Line 16"/>
          <p:cNvSpPr>
            <a:spLocks noChangeShapeType="1"/>
          </p:cNvSpPr>
          <p:nvPr/>
        </p:nvSpPr>
        <p:spPr bwMode="auto">
          <a:xfrm>
            <a:off x="5018419" y="5767253"/>
            <a:ext cx="327025" cy="476250"/>
          </a:xfrm>
          <a:prstGeom prst="line">
            <a:avLst/>
          </a:prstGeom>
          <a:noFill/>
          <a:ln w="19050" cap="sq">
            <a:solidFill>
              <a:srgbClr val="92D05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8145" name="Line 17"/>
          <p:cNvSpPr>
            <a:spLocks noChangeShapeType="1"/>
          </p:cNvSpPr>
          <p:nvPr/>
        </p:nvSpPr>
        <p:spPr bwMode="auto">
          <a:xfrm>
            <a:off x="5256544" y="5737090"/>
            <a:ext cx="277812" cy="417513"/>
          </a:xfrm>
          <a:prstGeom prst="line">
            <a:avLst/>
          </a:prstGeom>
          <a:noFill/>
          <a:ln w="19050" cap="sq">
            <a:solidFill>
              <a:srgbClr val="92D05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8146" name="Line 18"/>
          <p:cNvSpPr>
            <a:spLocks noChangeShapeType="1"/>
          </p:cNvSpPr>
          <p:nvPr/>
        </p:nvSpPr>
        <p:spPr bwMode="auto">
          <a:xfrm>
            <a:off x="5494669" y="5767253"/>
            <a:ext cx="209550" cy="277812"/>
          </a:xfrm>
          <a:prstGeom prst="line">
            <a:avLst/>
          </a:prstGeom>
          <a:noFill/>
          <a:ln w="19050" cap="sq">
            <a:solidFill>
              <a:srgbClr val="92D05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8147" name="Line 19"/>
          <p:cNvSpPr>
            <a:spLocks noChangeShapeType="1"/>
          </p:cNvSpPr>
          <p:nvPr/>
        </p:nvSpPr>
        <p:spPr bwMode="auto">
          <a:xfrm>
            <a:off x="5774069" y="5816465"/>
            <a:ext cx="107950" cy="158750"/>
          </a:xfrm>
          <a:prstGeom prst="line">
            <a:avLst/>
          </a:prstGeom>
          <a:noFill/>
          <a:ln w="19050" cap="sq">
            <a:solidFill>
              <a:srgbClr val="92D05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Cross Product: Uses</a:t>
            </a:r>
          </a:p>
        </p:txBody>
      </p:sp>
      <p:sp>
        <p:nvSpPr>
          <p:cNvPr id="4915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/>
              <a:t>gives a vector perpendicular to the other two!</a:t>
            </a:r>
          </a:p>
          <a:p>
            <a:r>
              <a:rPr lang="en-US" altLang="en-US"/>
              <a:t>||</a:t>
            </a:r>
            <a:r>
              <a:rPr lang="en-US" altLang="en-US" b="1">
                <a:latin typeface="Times New Roman" pitchFamily="18" charset="0"/>
              </a:rPr>
              <a:t>a </a:t>
            </a:r>
            <a:r>
              <a:rPr lang="en-US" altLang="en-US" b="1">
                <a:sym typeface="Symbol" pitchFamily="18" charset="2"/>
              </a:rPr>
              <a:t></a:t>
            </a:r>
            <a:r>
              <a:rPr lang="en-US" altLang="en-US" b="1">
                <a:latin typeface="Times New Roman" pitchFamily="18" charset="0"/>
              </a:rPr>
              <a:t> b</a:t>
            </a:r>
            <a:r>
              <a:rPr lang="en-US" altLang="en-US"/>
              <a:t>|| = </a:t>
            </a:r>
            <a:r>
              <a:rPr lang="en-US" altLang="en-US" b="1">
                <a:latin typeface="Times New Roman" pitchFamily="18" charset="0"/>
              </a:rPr>
              <a:t>||a|| ||b||</a:t>
            </a:r>
            <a:r>
              <a:rPr lang="en-US" altLang="en-US"/>
              <a:t> sin(</a:t>
            </a:r>
            <a:r>
              <a:rPr lang="en-US" altLang="en-US">
                <a:sym typeface="Symbol" pitchFamily="18" charset="2"/>
              </a:rPr>
              <a:t>)</a:t>
            </a:r>
            <a:endParaRPr lang="en-US" altLang="en-US"/>
          </a:p>
          <a:p>
            <a:r>
              <a:rPr lang="en-US" altLang="en-US"/>
              <a:t>can test collinearity</a:t>
            </a:r>
          </a:p>
          <a:p>
            <a:pPr lvl="1"/>
            <a:r>
              <a:rPr lang="en-US" altLang="en-US" b="1">
                <a:latin typeface="Times New Roman" pitchFamily="18" charset="0"/>
              </a:rPr>
              <a:t>||a </a:t>
            </a:r>
            <a:r>
              <a:rPr lang="en-US" altLang="en-US" b="1">
                <a:sym typeface="Symbol" pitchFamily="18" charset="2"/>
              </a:rPr>
              <a:t></a:t>
            </a:r>
            <a:r>
              <a:rPr lang="en-US" altLang="en-US" b="1">
                <a:latin typeface="Times New Roman" pitchFamily="18" charset="0"/>
              </a:rPr>
              <a:t> b||</a:t>
            </a:r>
            <a:r>
              <a:rPr lang="en-US" altLang="en-US"/>
              <a:t> = 0 if </a:t>
            </a:r>
            <a:r>
              <a:rPr lang="en-US" altLang="en-US" b="1">
                <a:latin typeface="Times New Roman" pitchFamily="18" charset="0"/>
              </a:rPr>
              <a:t>a</a:t>
            </a:r>
            <a:r>
              <a:rPr lang="en-US" altLang="en-US"/>
              <a:t> and </a:t>
            </a:r>
            <a:r>
              <a:rPr lang="en-US" altLang="en-US" b="1">
                <a:latin typeface="Times New Roman" pitchFamily="18" charset="0"/>
              </a:rPr>
              <a:t>b</a:t>
            </a:r>
            <a:r>
              <a:rPr lang="en-US" altLang="en-US"/>
              <a:t> are collinear</a:t>
            </a:r>
          </a:p>
          <a:p>
            <a:pPr lvl="1"/>
            <a:r>
              <a:rPr lang="en-US" altLang="en-US"/>
              <a:t>Better than dot – don’t have to be normalized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42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Other Operations</a:t>
            </a:r>
          </a:p>
        </p:txBody>
      </p:sp>
      <p:sp>
        <p:nvSpPr>
          <p:cNvPr id="56422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/>
              <a:t>Several other vector operations used in games may be new to you:</a:t>
            </a:r>
          </a:p>
          <a:p>
            <a:pPr lvl="1"/>
            <a:r>
              <a:rPr lang="en-US" altLang="en-US"/>
              <a:t>Scalar Triple Product</a:t>
            </a:r>
          </a:p>
          <a:p>
            <a:pPr lvl="1"/>
            <a:r>
              <a:rPr lang="en-US" altLang="en-US"/>
              <a:t>Vector Triple Product</a:t>
            </a:r>
          </a:p>
          <a:p>
            <a:r>
              <a:rPr lang="en-US" altLang="en-US"/>
              <a:t>These are often used directly or indirectly in game code, as we’ll see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3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Scalar Triple Product</a:t>
            </a:r>
          </a:p>
        </p:txBody>
      </p:sp>
      <p:sp>
        <p:nvSpPr>
          <p:cNvPr id="423939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altLang="en-US" sz="2800" dirty="0"/>
              <a:t>Dot product/cross product combo</a:t>
            </a:r>
          </a:p>
          <a:p>
            <a:endParaRPr lang="en-US" altLang="en-US" sz="2800" dirty="0"/>
          </a:p>
          <a:p>
            <a:r>
              <a:rPr lang="en-US" altLang="en-US" sz="2800" dirty="0"/>
              <a:t>Volume of </a:t>
            </a:r>
            <a:r>
              <a:rPr lang="en-US" altLang="en-US" sz="2800" dirty="0" err="1"/>
              <a:t>parallelpiped</a:t>
            </a:r>
            <a:endParaRPr lang="en-US" altLang="en-US" sz="2800" dirty="0"/>
          </a:p>
          <a:p>
            <a:endParaRPr lang="en-US" altLang="en-US" sz="2800" dirty="0"/>
          </a:p>
          <a:p>
            <a:endParaRPr lang="en-US" altLang="en-US" sz="2800" dirty="0"/>
          </a:p>
          <a:p>
            <a:endParaRPr lang="en-US" altLang="en-US" sz="2800" dirty="0"/>
          </a:p>
          <a:p>
            <a:endParaRPr lang="en-US" altLang="en-US" sz="2800" dirty="0" smtClean="0"/>
          </a:p>
          <a:p>
            <a:r>
              <a:rPr lang="en-US" altLang="en-US" sz="2800" dirty="0" smtClean="0"/>
              <a:t>Test </a:t>
            </a:r>
            <a:r>
              <a:rPr lang="en-US" altLang="en-US" sz="2800" dirty="0"/>
              <a:t>rotation direction</a:t>
            </a:r>
          </a:p>
          <a:p>
            <a:pPr lvl="1"/>
            <a:r>
              <a:rPr lang="en-US" altLang="en-US" sz="2400" dirty="0"/>
              <a:t>Check sign</a:t>
            </a:r>
            <a:r>
              <a:rPr lang="en-US" altLang="en-US" sz="2400" b="1" dirty="0">
                <a:latin typeface="Times New Roman" pitchFamily="18" charset="0"/>
              </a:rPr>
              <a:t> </a:t>
            </a:r>
            <a:endParaRPr lang="en-US" altLang="en-US" sz="2400" dirty="0"/>
          </a:p>
        </p:txBody>
      </p:sp>
      <p:graphicFrame>
        <p:nvGraphicFramePr>
          <p:cNvPr id="423940" name="Object 4"/>
          <p:cNvGraphicFramePr>
            <a:graphicFrameLocks noChangeAspect="1"/>
          </p:cNvGraphicFramePr>
          <p:nvPr/>
        </p:nvGraphicFramePr>
        <p:xfrm>
          <a:off x="3270250" y="2103595"/>
          <a:ext cx="1509713" cy="455613"/>
        </p:xfrm>
        <a:graphic>
          <a:graphicData uri="http://schemas.openxmlformats.org/presentationml/2006/ole">
            <p:oleObj spid="_x0000_s423940" name="Equation" r:id="rId3" imgW="672840" imgH="203040" progId="Equation.3">
              <p:embed/>
            </p:oleObj>
          </a:graphicData>
        </a:graphic>
      </p:graphicFrame>
      <p:sp>
        <p:nvSpPr>
          <p:cNvPr id="423941" name="Line 5"/>
          <p:cNvSpPr>
            <a:spLocks noChangeShapeType="1"/>
          </p:cNvSpPr>
          <p:nvPr/>
        </p:nvSpPr>
        <p:spPr bwMode="auto">
          <a:xfrm flipH="1" flipV="1">
            <a:off x="4171334" y="3483107"/>
            <a:ext cx="536575" cy="1030288"/>
          </a:xfrm>
          <a:prstGeom prst="line">
            <a:avLst/>
          </a:prstGeom>
          <a:noFill/>
          <a:ln w="25400" cap="sq">
            <a:solidFill>
              <a:srgbClr val="92D050"/>
            </a:solidFill>
            <a:round/>
            <a:headEnd/>
            <a:tailEnd type="triangle" w="lg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23942" name="Line 6"/>
          <p:cNvSpPr>
            <a:spLocks noChangeShapeType="1"/>
          </p:cNvSpPr>
          <p:nvPr/>
        </p:nvSpPr>
        <p:spPr bwMode="auto">
          <a:xfrm flipV="1">
            <a:off x="4707909" y="4056195"/>
            <a:ext cx="1066800" cy="457200"/>
          </a:xfrm>
          <a:prstGeom prst="line">
            <a:avLst/>
          </a:prstGeom>
          <a:noFill/>
          <a:ln w="25400" cap="sq">
            <a:solidFill>
              <a:srgbClr val="92D050"/>
            </a:solidFill>
            <a:round/>
            <a:headEnd/>
            <a:tailEnd type="triangle" w="lg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23943" name="Line 7"/>
          <p:cNvSpPr>
            <a:spLocks noChangeShapeType="1"/>
          </p:cNvSpPr>
          <p:nvPr/>
        </p:nvSpPr>
        <p:spPr bwMode="auto">
          <a:xfrm>
            <a:off x="4707909" y="4513395"/>
            <a:ext cx="1219200" cy="152400"/>
          </a:xfrm>
          <a:prstGeom prst="line">
            <a:avLst/>
          </a:prstGeom>
          <a:noFill/>
          <a:ln w="25400" cap="sq">
            <a:solidFill>
              <a:srgbClr val="92D050"/>
            </a:solidFill>
            <a:round/>
            <a:headEnd/>
            <a:tailEnd type="triangle" w="lg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23944" name="Text Box 8"/>
          <p:cNvSpPr txBox="1">
            <a:spLocks noChangeArrowheads="1"/>
          </p:cNvSpPr>
          <p:nvPr/>
        </p:nvSpPr>
        <p:spPr bwMode="auto">
          <a:xfrm>
            <a:off x="5393709" y="4513395"/>
            <a:ext cx="349250" cy="366712"/>
          </a:xfrm>
          <a:prstGeom prst="rect">
            <a:avLst/>
          </a:prstGeom>
          <a:noFill/>
          <a:ln w="25400" cap="sq">
            <a:noFill/>
            <a:miter lim="800000"/>
            <a:headEnd/>
            <a:tailEnd type="none" w="lg" len="med"/>
          </a:ln>
          <a:effectLst/>
        </p:spPr>
        <p:txBody>
          <a:bodyPr wrap="none">
            <a:spAutoFit/>
          </a:bodyPr>
          <a:lstStyle/>
          <a:p>
            <a:r>
              <a:rPr lang="en-US" altLang="en-US" sz="1800" b="1" dirty="0">
                <a:latin typeface="Times New Roman" pitchFamily="18" charset="0"/>
              </a:rPr>
              <a:t>w</a:t>
            </a:r>
            <a:endParaRPr lang="en-US" altLang="en-US" b="1" dirty="0">
              <a:latin typeface="Times New Roman" pitchFamily="18" charset="0"/>
            </a:endParaRPr>
          </a:p>
        </p:txBody>
      </p:sp>
      <p:sp>
        <p:nvSpPr>
          <p:cNvPr id="423945" name="Text Box 9"/>
          <p:cNvSpPr txBox="1">
            <a:spLocks noChangeArrowheads="1"/>
          </p:cNvSpPr>
          <p:nvPr/>
        </p:nvSpPr>
        <p:spPr bwMode="auto">
          <a:xfrm>
            <a:off x="5311159" y="3827595"/>
            <a:ext cx="298450" cy="366712"/>
          </a:xfrm>
          <a:prstGeom prst="rect">
            <a:avLst/>
          </a:prstGeom>
          <a:noFill/>
          <a:ln w="25400" cap="sq">
            <a:noFill/>
            <a:miter lim="800000"/>
            <a:headEnd/>
            <a:tailEnd type="none" w="lg" len="med"/>
          </a:ln>
          <a:effectLst/>
        </p:spPr>
        <p:txBody>
          <a:bodyPr wrap="none">
            <a:spAutoFit/>
          </a:bodyPr>
          <a:lstStyle/>
          <a:p>
            <a:r>
              <a:rPr lang="en-US" altLang="en-US" sz="1800" b="1" dirty="0">
                <a:latin typeface="Times New Roman" pitchFamily="18" charset="0"/>
              </a:rPr>
              <a:t>v</a:t>
            </a:r>
            <a:endParaRPr lang="en-US" altLang="en-US" b="1" dirty="0"/>
          </a:p>
        </p:txBody>
      </p:sp>
      <p:sp>
        <p:nvSpPr>
          <p:cNvPr id="423946" name="Text Box 10"/>
          <p:cNvSpPr txBox="1">
            <a:spLocks noChangeArrowheads="1"/>
          </p:cNvSpPr>
          <p:nvPr/>
        </p:nvSpPr>
        <p:spPr bwMode="auto">
          <a:xfrm>
            <a:off x="3825259" y="3464057"/>
            <a:ext cx="311150" cy="366713"/>
          </a:xfrm>
          <a:prstGeom prst="rect">
            <a:avLst/>
          </a:prstGeom>
          <a:noFill/>
          <a:ln w="25400" cap="sq">
            <a:noFill/>
            <a:miter lim="800000"/>
            <a:headEnd/>
            <a:tailEnd type="none" w="lg" len="med"/>
          </a:ln>
          <a:effectLst/>
        </p:spPr>
        <p:txBody>
          <a:bodyPr wrap="none">
            <a:spAutoFit/>
          </a:bodyPr>
          <a:lstStyle/>
          <a:p>
            <a:r>
              <a:rPr lang="en-US" altLang="en-US" sz="1800" b="1" dirty="0">
                <a:latin typeface="Times New Roman" pitchFamily="18" charset="0"/>
              </a:rPr>
              <a:t>u</a:t>
            </a:r>
            <a:endParaRPr lang="en-US" altLang="en-US" b="1" dirty="0"/>
          </a:p>
        </p:txBody>
      </p:sp>
      <p:sp>
        <p:nvSpPr>
          <p:cNvPr id="423947" name="Line 11"/>
          <p:cNvSpPr>
            <a:spLocks noChangeShapeType="1"/>
          </p:cNvSpPr>
          <p:nvPr/>
        </p:nvSpPr>
        <p:spPr bwMode="auto">
          <a:xfrm>
            <a:off x="5790584" y="4086357"/>
            <a:ext cx="954088" cy="149225"/>
          </a:xfrm>
          <a:prstGeom prst="line">
            <a:avLst/>
          </a:prstGeom>
          <a:noFill/>
          <a:ln w="19050" cap="sq">
            <a:solidFill>
              <a:srgbClr val="92D05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23948" name="Line 12"/>
          <p:cNvSpPr>
            <a:spLocks noChangeShapeType="1"/>
          </p:cNvSpPr>
          <p:nvPr/>
        </p:nvSpPr>
        <p:spPr bwMode="auto">
          <a:xfrm flipV="1">
            <a:off x="5939809" y="4235582"/>
            <a:ext cx="804863" cy="436563"/>
          </a:xfrm>
          <a:prstGeom prst="line">
            <a:avLst/>
          </a:prstGeom>
          <a:noFill/>
          <a:ln w="19050" cap="sq">
            <a:solidFill>
              <a:srgbClr val="92D05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23949" name="Line 13"/>
          <p:cNvSpPr>
            <a:spLocks noChangeShapeType="1"/>
          </p:cNvSpPr>
          <p:nvPr/>
        </p:nvSpPr>
        <p:spPr bwMode="auto">
          <a:xfrm>
            <a:off x="5104784" y="4364170"/>
            <a:ext cx="130175" cy="179387"/>
          </a:xfrm>
          <a:prstGeom prst="line">
            <a:avLst/>
          </a:prstGeom>
          <a:noFill/>
          <a:ln w="19050" cap="sq">
            <a:solidFill>
              <a:srgbClr val="92D05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23950" name="Line 14"/>
          <p:cNvSpPr>
            <a:spLocks noChangeShapeType="1"/>
          </p:cNvSpPr>
          <p:nvPr/>
        </p:nvSpPr>
        <p:spPr bwMode="auto">
          <a:xfrm>
            <a:off x="5254009" y="4294320"/>
            <a:ext cx="219075" cy="298450"/>
          </a:xfrm>
          <a:prstGeom prst="line">
            <a:avLst/>
          </a:prstGeom>
          <a:noFill/>
          <a:ln w="19050" cap="sq">
            <a:solidFill>
              <a:srgbClr val="92D05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23951" name="Line 15"/>
          <p:cNvSpPr>
            <a:spLocks noChangeShapeType="1"/>
          </p:cNvSpPr>
          <p:nvPr/>
        </p:nvSpPr>
        <p:spPr bwMode="auto">
          <a:xfrm>
            <a:off x="5454034" y="4224470"/>
            <a:ext cx="277813" cy="388937"/>
          </a:xfrm>
          <a:prstGeom prst="line">
            <a:avLst/>
          </a:prstGeom>
          <a:noFill/>
          <a:ln w="19050" cap="sq">
            <a:solidFill>
              <a:srgbClr val="92D05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23952" name="Line 16"/>
          <p:cNvSpPr>
            <a:spLocks noChangeShapeType="1"/>
          </p:cNvSpPr>
          <p:nvPr/>
        </p:nvSpPr>
        <p:spPr bwMode="auto">
          <a:xfrm>
            <a:off x="5652472" y="4156207"/>
            <a:ext cx="327025" cy="476250"/>
          </a:xfrm>
          <a:prstGeom prst="line">
            <a:avLst/>
          </a:prstGeom>
          <a:noFill/>
          <a:ln w="19050" cap="sq">
            <a:solidFill>
              <a:srgbClr val="92D05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23953" name="Line 17"/>
          <p:cNvSpPr>
            <a:spLocks noChangeShapeType="1"/>
          </p:cNvSpPr>
          <p:nvPr/>
        </p:nvSpPr>
        <p:spPr bwMode="auto">
          <a:xfrm>
            <a:off x="5890597" y="4126045"/>
            <a:ext cx="277812" cy="417512"/>
          </a:xfrm>
          <a:prstGeom prst="line">
            <a:avLst/>
          </a:prstGeom>
          <a:noFill/>
          <a:ln w="19050" cap="sq">
            <a:solidFill>
              <a:srgbClr val="92D05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23954" name="Line 18"/>
          <p:cNvSpPr>
            <a:spLocks noChangeShapeType="1"/>
          </p:cNvSpPr>
          <p:nvPr/>
        </p:nvSpPr>
        <p:spPr bwMode="auto">
          <a:xfrm>
            <a:off x="6128722" y="4156207"/>
            <a:ext cx="209550" cy="277813"/>
          </a:xfrm>
          <a:prstGeom prst="line">
            <a:avLst/>
          </a:prstGeom>
          <a:noFill/>
          <a:ln w="19050" cap="sq">
            <a:solidFill>
              <a:srgbClr val="92D05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23955" name="Line 19"/>
          <p:cNvSpPr>
            <a:spLocks noChangeShapeType="1"/>
          </p:cNvSpPr>
          <p:nvPr/>
        </p:nvSpPr>
        <p:spPr bwMode="auto">
          <a:xfrm>
            <a:off x="6408122" y="4205420"/>
            <a:ext cx="107950" cy="158750"/>
          </a:xfrm>
          <a:prstGeom prst="line">
            <a:avLst/>
          </a:prstGeom>
          <a:noFill/>
          <a:ln w="19050" cap="sq">
            <a:solidFill>
              <a:srgbClr val="92D05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23969" name="Line 33"/>
          <p:cNvSpPr>
            <a:spLocks noChangeShapeType="1"/>
          </p:cNvSpPr>
          <p:nvPr/>
        </p:nvSpPr>
        <p:spPr bwMode="auto">
          <a:xfrm flipV="1">
            <a:off x="4174509" y="3046545"/>
            <a:ext cx="1066800" cy="457200"/>
          </a:xfrm>
          <a:prstGeom prst="line">
            <a:avLst/>
          </a:prstGeom>
          <a:noFill/>
          <a:ln w="25400" cap="sq">
            <a:solidFill>
              <a:srgbClr val="92D050"/>
            </a:solidFill>
            <a:round/>
            <a:headEnd/>
            <a:tailEnd type="none" w="lg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23970" name="Line 34"/>
          <p:cNvSpPr>
            <a:spLocks noChangeShapeType="1"/>
          </p:cNvSpPr>
          <p:nvPr/>
        </p:nvSpPr>
        <p:spPr bwMode="auto">
          <a:xfrm>
            <a:off x="4174509" y="3503745"/>
            <a:ext cx="1219200" cy="152400"/>
          </a:xfrm>
          <a:prstGeom prst="line">
            <a:avLst/>
          </a:prstGeom>
          <a:noFill/>
          <a:ln w="25400" cap="sq">
            <a:solidFill>
              <a:srgbClr val="92D050"/>
            </a:solidFill>
            <a:round/>
            <a:headEnd/>
            <a:tailEnd type="none" w="lg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23973" name="Line 37"/>
          <p:cNvSpPr>
            <a:spLocks noChangeShapeType="1"/>
          </p:cNvSpPr>
          <p:nvPr/>
        </p:nvSpPr>
        <p:spPr bwMode="auto">
          <a:xfrm>
            <a:off x="5247659" y="3046545"/>
            <a:ext cx="963613" cy="179387"/>
          </a:xfrm>
          <a:prstGeom prst="line">
            <a:avLst/>
          </a:prstGeom>
          <a:noFill/>
          <a:ln w="19050" cap="sq">
            <a:solidFill>
              <a:srgbClr val="92D05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23974" name="Line 38"/>
          <p:cNvSpPr>
            <a:spLocks noChangeShapeType="1"/>
          </p:cNvSpPr>
          <p:nvPr/>
        </p:nvSpPr>
        <p:spPr bwMode="auto">
          <a:xfrm flipV="1">
            <a:off x="5406409" y="3225932"/>
            <a:ext cx="804863" cy="436563"/>
          </a:xfrm>
          <a:prstGeom prst="line">
            <a:avLst/>
          </a:prstGeom>
          <a:noFill/>
          <a:ln w="19050" cap="sq">
            <a:solidFill>
              <a:srgbClr val="92D05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23975" name="Line 39"/>
          <p:cNvSpPr>
            <a:spLocks noChangeShapeType="1"/>
          </p:cNvSpPr>
          <p:nvPr/>
        </p:nvSpPr>
        <p:spPr bwMode="auto">
          <a:xfrm>
            <a:off x="4571384" y="3354520"/>
            <a:ext cx="130175" cy="179387"/>
          </a:xfrm>
          <a:prstGeom prst="line">
            <a:avLst/>
          </a:prstGeom>
          <a:noFill/>
          <a:ln w="19050" cap="sq">
            <a:solidFill>
              <a:srgbClr val="92D05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23976" name="Line 40"/>
          <p:cNvSpPr>
            <a:spLocks noChangeShapeType="1"/>
          </p:cNvSpPr>
          <p:nvPr/>
        </p:nvSpPr>
        <p:spPr bwMode="auto">
          <a:xfrm>
            <a:off x="4720609" y="3284670"/>
            <a:ext cx="219075" cy="298450"/>
          </a:xfrm>
          <a:prstGeom prst="line">
            <a:avLst/>
          </a:prstGeom>
          <a:noFill/>
          <a:ln w="19050" cap="sq">
            <a:solidFill>
              <a:srgbClr val="92D05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23977" name="Line 41"/>
          <p:cNvSpPr>
            <a:spLocks noChangeShapeType="1"/>
          </p:cNvSpPr>
          <p:nvPr/>
        </p:nvSpPr>
        <p:spPr bwMode="auto">
          <a:xfrm>
            <a:off x="4920634" y="3214820"/>
            <a:ext cx="277813" cy="388937"/>
          </a:xfrm>
          <a:prstGeom prst="line">
            <a:avLst/>
          </a:prstGeom>
          <a:noFill/>
          <a:ln w="19050" cap="sq">
            <a:solidFill>
              <a:srgbClr val="92D05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23978" name="Line 42"/>
          <p:cNvSpPr>
            <a:spLocks noChangeShapeType="1"/>
          </p:cNvSpPr>
          <p:nvPr/>
        </p:nvSpPr>
        <p:spPr bwMode="auto">
          <a:xfrm>
            <a:off x="5119072" y="3146557"/>
            <a:ext cx="327025" cy="476250"/>
          </a:xfrm>
          <a:prstGeom prst="line">
            <a:avLst/>
          </a:prstGeom>
          <a:noFill/>
          <a:ln w="19050" cap="sq">
            <a:solidFill>
              <a:srgbClr val="92D05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23979" name="Line 43"/>
          <p:cNvSpPr>
            <a:spLocks noChangeShapeType="1"/>
          </p:cNvSpPr>
          <p:nvPr/>
        </p:nvSpPr>
        <p:spPr bwMode="auto">
          <a:xfrm>
            <a:off x="5357197" y="3116395"/>
            <a:ext cx="277812" cy="417512"/>
          </a:xfrm>
          <a:prstGeom prst="line">
            <a:avLst/>
          </a:prstGeom>
          <a:noFill/>
          <a:ln w="19050" cap="sq">
            <a:solidFill>
              <a:srgbClr val="92D05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23980" name="Line 44"/>
          <p:cNvSpPr>
            <a:spLocks noChangeShapeType="1"/>
          </p:cNvSpPr>
          <p:nvPr/>
        </p:nvSpPr>
        <p:spPr bwMode="auto">
          <a:xfrm>
            <a:off x="5595322" y="3146557"/>
            <a:ext cx="209550" cy="277813"/>
          </a:xfrm>
          <a:prstGeom prst="line">
            <a:avLst/>
          </a:prstGeom>
          <a:noFill/>
          <a:ln w="19050" cap="sq">
            <a:solidFill>
              <a:srgbClr val="92D05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23981" name="Line 45"/>
          <p:cNvSpPr>
            <a:spLocks noChangeShapeType="1"/>
          </p:cNvSpPr>
          <p:nvPr/>
        </p:nvSpPr>
        <p:spPr bwMode="auto">
          <a:xfrm>
            <a:off x="5874722" y="3195770"/>
            <a:ext cx="107950" cy="158750"/>
          </a:xfrm>
          <a:prstGeom prst="line">
            <a:avLst/>
          </a:prstGeom>
          <a:noFill/>
          <a:ln w="19050" cap="sq">
            <a:solidFill>
              <a:srgbClr val="92D05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23984" name="Line 48"/>
          <p:cNvSpPr>
            <a:spLocks noChangeShapeType="1"/>
          </p:cNvSpPr>
          <p:nvPr/>
        </p:nvSpPr>
        <p:spPr bwMode="auto">
          <a:xfrm flipH="1" flipV="1">
            <a:off x="6217622" y="3213232"/>
            <a:ext cx="536575" cy="1030288"/>
          </a:xfrm>
          <a:prstGeom prst="line">
            <a:avLst/>
          </a:prstGeom>
          <a:noFill/>
          <a:ln w="25400" cap="sq">
            <a:solidFill>
              <a:srgbClr val="92D050"/>
            </a:solidFill>
            <a:round/>
            <a:headEnd/>
            <a:tailEnd type="none" w="lg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23985" name="Line 49"/>
          <p:cNvSpPr>
            <a:spLocks noChangeShapeType="1"/>
          </p:cNvSpPr>
          <p:nvPr/>
        </p:nvSpPr>
        <p:spPr bwMode="auto">
          <a:xfrm flipH="1" flipV="1">
            <a:off x="5515947" y="3594232"/>
            <a:ext cx="257175" cy="484188"/>
          </a:xfrm>
          <a:prstGeom prst="line">
            <a:avLst/>
          </a:prstGeom>
          <a:noFill/>
          <a:ln w="25400" cap="sq">
            <a:solidFill>
              <a:srgbClr val="92D050"/>
            </a:solidFill>
            <a:round/>
            <a:headEnd/>
            <a:tailEnd type="none" w="lg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23986" name="Line 50"/>
          <p:cNvSpPr>
            <a:spLocks noChangeShapeType="1"/>
          </p:cNvSpPr>
          <p:nvPr/>
        </p:nvSpPr>
        <p:spPr bwMode="auto">
          <a:xfrm flipH="1" flipV="1">
            <a:off x="5398472" y="3629157"/>
            <a:ext cx="536575" cy="1030288"/>
          </a:xfrm>
          <a:prstGeom prst="line">
            <a:avLst/>
          </a:prstGeom>
          <a:noFill/>
          <a:ln w="25400" cap="sq">
            <a:solidFill>
              <a:srgbClr val="92D050"/>
            </a:solidFill>
            <a:round/>
            <a:headEnd/>
            <a:tailEnd type="none" w="lg" len="med"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Triple Scalar Product: Example</a:t>
            </a:r>
          </a:p>
        </p:txBody>
      </p:sp>
      <p:sp>
        <p:nvSpPr>
          <p:cNvPr id="50179" name="Rectangle 3"/>
          <p:cNvSpPr>
            <a:spLocks noGrp="1" noChangeArrowheads="1"/>
          </p:cNvSpPr>
          <p:nvPr>
            <p:ph idx="1"/>
          </p:nvPr>
        </p:nvSpPr>
        <p:spPr>
          <a:xfrm>
            <a:off x="1842448" y="1899312"/>
            <a:ext cx="7066128" cy="2467971"/>
          </a:xfrm>
        </p:spPr>
        <p:txBody>
          <a:bodyPr/>
          <a:lstStyle/>
          <a:p>
            <a:r>
              <a:rPr lang="en-US" altLang="en-US" dirty="0"/>
              <a:t>Current velocity </a:t>
            </a:r>
            <a:r>
              <a:rPr lang="en-US" altLang="en-US" b="1" dirty="0">
                <a:latin typeface="Times New Roman" pitchFamily="18" charset="0"/>
              </a:rPr>
              <a:t>v</a:t>
            </a:r>
            <a:r>
              <a:rPr lang="en-US" altLang="en-US" dirty="0"/>
              <a:t>, desired direction </a:t>
            </a:r>
            <a:r>
              <a:rPr lang="en-US" altLang="en-US" b="1" dirty="0">
                <a:latin typeface="Times New Roman" pitchFamily="18" charset="0"/>
              </a:rPr>
              <a:t>d</a:t>
            </a:r>
            <a:r>
              <a:rPr lang="en-US" altLang="en-US" dirty="0"/>
              <a:t> on </a:t>
            </a:r>
            <a:r>
              <a:rPr lang="en-US" altLang="en-US" b="1" dirty="0" err="1">
                <a:latin typeface="Times New Roman" pitchFamily="18" charset="0"/>
              </a:rPr>
              <a:t>xy</a:t>
            </a:r>
            <a:r>
              <a:rPr lang="en-US" altLang="en-US" dirty="0"/>
              <a:t> plane</a:t>
            </a:r>
          </a:p>
          <a:p>
            <a:r>
              <a:rPr lang="en-US" altLang="en-US" dirty="0"/>
              <a:t>Take </a:t>
            </a:r>
          </a:p>
          <a:p>
            <a:r>
              <a:rPr lang="en-US" altLang="en-US" dirty="0"/>
              <a:t>If </a:t>
            </a:r>
            <a:r>
              <a:rPr lang="en-US" altLang="en-US" i="1" dirty="0">
                <a:latin typeface="Times New Roman" pitchFamily="18" charset="0"/>
              </a:rPr>
              <a:t> </a:t>
            </a:r>
            <a:r>
              <a:rPr lang="en-US" altLang="en-US" dirty="0"/>
              <a:t>&gt; 0, turn left, if </a:t>
            </a:r>
            <a:r>
              <a:rPr lang="en-US" altLang="en-US" i="1" dirty="0">
                <a:latin typeface="Times New Roman" pitchFamily="18" charset="0"/>
              </a:rPr>
              <a:t> </a:t>
            </a:r>
            <a:r>
              <a:rPr lang="en-US" altLang="en-US" dirty="0"/>
              <a:t>&lt; 0, turn right</a:t>
            </a:r>
          </a:p>
        </p:txBody>
      </p:sp>
      <p:sp>
        <p:nvSpPr>
          <p:cNvPr id="50180" name="Line 4"/>
          <p:cNvSpPr>
            <a:spLocks noChangeShapeType="1"/>
          </p:cNvSpPr>
          <p:nvPr/>
        </p:nvSpPr>
        <p:spPr bwMode="auto">
          <a:xfrm>
            <a:off x="6553216" y="4876800"/>
            <a:ext cx="0" cy="914400"/>
          </a:xfrm>
          <a:prstGeom prst="line">
            <a:avLst/>
          </a:prstGeom>
          <a:noFill/>
          <a:ln w="25400" cap="sq">
            <a:solidFill>
              <a:srgbClr val="92D050"/>
            </a:solidFill>
            <a:round/>
            <a:headEnd/>
            <a:tailEnd type="triangle" w="lg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0181" name="Line 5"/>
          <p:cNvSpPr>
            <a:spLocks noChangeShapeType="1"/>
          </p:cNvSpPr>
          <p:nvPr/>
        </p:nvSpPr>
        <p:spPr bwMode="auto">
          <a:xfrm flipV="1">
            <a:off x="3200416" y="5043488"/>
            <a:ext cx="1066800" cy="457200"/>
          </a:xfrm>
          <a:prstGeom prst="line">
            <a:avLst/>
          </a:prstGeom>
          <a:noFill/>
          <a:ln w="25400" cap="sq">
            <a:solidFill>
              <a:srgbClr val="92D050"/>
            </a:solidFill>
            <a:round/>
            <a:headEnd/>
            <a:tailEnd type="triangle" w="lg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0182" name="Line 6"/>
          <p:cNvSpPr>
            <a:spLocks noChangeShapeType="1"/>
          </p:cNvSpPr>
          <p:nvPr/>
        </p:nvSpPr>
        <p:spPr bwMode="auto">
          <a:xfrm>
            <a:off x="3200416" y="5500688"/>
            <a:ext cx="1219200" cy="152400"/>
          </a:xfrm>
          <a:prstGeom prst="line">
            <a:avLst/>
          </a:prstGeom>
          <a:noFill/>
          <a:ln w="25400" cap="sq">
            <a:solidFill>
              <a:srgbClr val="92D050"/>
            </a:solidFill>
            <a:round/>
            <a:headEnd/>
            <a:tailEnd type="triangle" w="lg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0183" name="Text Box 7"/>
          <p:cNvSpPr txBox="1">
            <a:spLocks noChangeArrowheads="1"/>
          </p:cNvSpPr>
          <p:nvPr/>
        </p:nvSpPr>
        <p:spPr bwMode="auto">
          <a:xfrm>
            <a:off x="3886216" y="5500688"/>
            <a:ext cx="298450" cy="366712"/>
          </a:xfrm>
          <a:prstGeom prst="rect">
            <a:avLst/>
          </a:prstGeom>
          <a:noFill/>
          <a:ln w="25400" cap="sq">
            <a:noFill/>
            <a:miter lim="800000"/>
            <a:headEnd/>
            <a:tailEnd type="none" w="lg" len="med"/>
          </a:ln>
          <a:effectLst/>
        </p:spPr>
        <p:txBody>
          <a:bodyPr wrap="none">
            <a:spAutoFit/>
          </a:bodyPr>
          <a:lstStyle/>
          <a:p>
            <a:r>
              <a:rPr lang="en-US" altLang="en-US" sz="1800" b="1" dirty="0">
                <a:latin typeface="Times New Roman" pitchFamily="18" charset="0"/>
              </a:rPr>
              <a:t>v</a:t>
            </a:r>
            <a:endParaRPr lang="en-US" altLang="en-US" b="1" dirty="0">
              <a:latin typeface="Times New Roman" pitchFamily="18" charset="0"/>
            </a:endParaRPr>
          </a:p>
        </p:txBody>
      </p:sp>
      <p:sp>
        <p:nvSpPr>
          <p:cNvPr id="50184" name="Text Box 8"/>
          <p:cNvSpPr txBox="1">
            <a:spLocks noChangeArrowheads="1"/>
          </p:cNvSpPr>
          <p:nvPr/>
        </p:nvSpPr>
        <p:spPr bwMode="auto">
          <a:xfrm>
            <a:off x="3803666" y="4814888"/>
            <a:ext cx="311150" cy="366712"/>
          </a:xfrm>
          <a:prstGeom prst="rect">
            <a:avLst/>
          </a:prstGeom>
          <a:noFill/>
          <a:ln w="25400" cap="sq">
            <a:noFill/>
            <a:miter lim="800000"/>
            <a:headEnd/>
            <a:tailEnd type="none" w="lg" len="med"/>
          </a:ln>
          <a:effectLst/>
        </p:spPr>
        <p:txBody>
          <a:bodyPr wrap="none">
            <a:spAutoFit/>
          </a:bodyPr>
          <a:lstStyle/>
          <a:p>
            <a:r>
              <a:rPr lang="en-US" altLang="en-US" sz="1800" b="1" dirty="0">
                <a:latin typeface="Times New Roman" pitchFamily="18" charset="0"/>
              </a:rPr>
              <a:t>d</a:t>
            </a:r>
            <a:endParaRPr lang="en-US" altLang="en-US" b="1" dirty="0"/>
          </a:p>
        </p:txBody>
      </p:sp>
      <p:sp>
        <p:nvSpPr>
          <p:cNvPr id="50185" name="Text Box 9"/>
          <p:cNvSpPr txBox="1">
            <a:spLocks noChangeArrowheads="1"/>
          </p:cNvSpPr>
          <p:nvPr/>
        </p:nvSpPr>
        <p:spPr bwMode="auto">
          <a:xfrm>
            <a:off x="2535254" y="4595813"/>
            <a:ext cx="665162" cy="366712"/>
          </a:xfrm>
          <a:prstGeom prst="rect">
            <a:avLst/>
          </a:prstGeom>
          <a:noFill/>
          <a:ln w="25400" cap="sq">
            <a:noFill/>
            <a:miter lim="800000"/>
            <a:headEnd/>
            <a:tailEnd type="none" w="lg" len="med"/>
          </a:ln>
          <a:effectLst/>
        </p:spPr>
        <p:txBody>
          <a:bodyPr wrap="none">
            <a:spAutoFit/>
          </a:bodyPr>
          <a:lstStyle/>
          <a:p>
            <a:r>
              <a:rPr lang="en-US" altLang="en-US" sz="1800" b="1" dirty="0">
                <a:latin typeface="Times New Roman" pitchFamily="18" charset="0"/>
              </a:rPr>
              <a:t>v </a:t>
            </a:r>
            <a:r>
              <a:rPr lang="en-US" altLang="en-US" sz="1800" b="1" dirty="0">
                <a:latin typeface="Times New Roman" pitchFamily="18" charset="0"/>
                <a:sym typeface="Symbol" pitchFamily="18" charset="2"/>
              </a:rPr>
              <a:t></a:t>
            </a:r>
            <a:r>
              <a:rPr lang="en-US" altLang="en-US" sz="1800" b="1" dirty="0">
                <a:latin typeface="Times New Roman" pitchFamily="18" charset="0"/>
              </a:rPr>
              <a:t> d</a:t>
            </a:r>
            <a:endParaRPr lang="en-US" altLang="en-US" sz="2400" b="1" dirty="0">
              <a:latin typeface="Times New Roman" pitchFamily="18" charset="0"/>
            </a:endParaRPr>
          </a:p>
        </p:txBody>
      </p:sp>
      <p:sp>
        <p:nvSpPr>
          <p:cNvPr id="50186" name="Line 10"/>
          <p:cNvSpPr>
            <a:spLocks noChangeShapeType="1"/>
          </p:cNvSpPr>
          <p:nvPr/>
        </p:nvSpPr>
        <p:spPr bwMode="auto">
          <a:xfrm flipV="1">
            <a:off x="6553216" y="4405313"/>
            <a:ext cx="1066800" cy="457200"/>
          </a:xfrm>
          <a:prstGeom prst="line">
            <a:avLst/>
          </a:prstGeom>
          <a:noFill/>
          <a:ln w="25400" cap="sq">
            <a:solidFill>
              <a:srgbClr val="92D050"/>
            </a:solidFill>
            <a:round/>
            <a:headEnd/>
            <a:tailEnd type="triangle" w="lg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0187" name="Line 11"/>
          <p:cNvSpPr>
            <a:spLocks noChangeShapeType="1"/>
          </p:cNvSpPr>
          <p:nvPr/>
        </p:nvSpPr>
        <p:spPr bwMode="auto">
          <a:xfrm>
            <a:off x="6553216" y="4862513"/>
            <a:ext cx="1219200" cy="152400"/>
          </a:xfrm>
          <a:prstGeom prst="line">
            <a:avLst/>
          </a:prstGeom>
          <a:noFill/>
          <a:ln w="25400" cap="sq">
            <a:solidFill>
              <a:srgbClr val="92D050"/>
            </a:solidFill>
            <a:round/>
            <a:headEnd/>
            <a:tailEnd type="triangle" w="lg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0188" name="Text Box 12"/>
          <p:cNvSpPr txBox="1">
            <a:spLocks noChangeArrowheads="1"/>
          </p:cNvSpPr>
          <p:nvPr/>
        </p:nvSpPr>
        <p:spPr bwMode="auto">
          <a:xfrm>
            <a:off x="7239016" y="4891088"/>
            <a:ext cx="311150" cy="366712"/>
          </a:xfrm>
          <a:prstGeom prst="rect">
            <a:avLst/>
          </a:prstGeom>
          <a:noFill/>
          <a:ln w="25400" cap="sq">
            <a:noFill/>
            <a:miter lim="800000"/>
            <a:headEnd/>
            <a:tailEnd type="none" w="lg" len="med"/>
          </a:ln>
          <a:effectLst/>
        </p:spPr>
        <p:txBody>
          <a:bodyPr wrap="none">
            <a:spAutoFit/>
          </a:bodyPr>
          <a:lstStyle/>
          <a:p>
            <a:r>
              <a:rPr lang="en-US" altLang="en-US" sz="1800" b="1" dirty="0">
                <a:latin typeface="Times New Roman" pitchFamily="18" charset="0"/>
              </a:rPr>
              <a:t>d</a:t>
            </a:r>
            <a:endParaRPr lang="en-US" altLang="en-US" b="1" dirty="0">
              <a:latin typeface="Times New Roman" pitchFamily="18" charset="0"/>
            </a:endParaRPr>
          </a:p>
        </p:txBody>
      </p:sp>
      <p:sp>
        <p:nvSpPr>
          <p:cNvPr id="50189" name="Text Box 13"/>
          <p:cNvSpPr txBox="1">
            <a:spLocks noChangeArrowheads="1"/>
          </p:cNvSpPr>
          <p:nvPr/>
        </p:nvSpPr>
        <p:spPr bwMode="auto">
          <a:xfrm>
            <a:off x="6828914" y="4205288"/>
            <a:ext cx="298450" cy="366712"/>
          </a:xfrm>
          <a:prstGeom prst="rect">
            <a:avLst/>
          </a:prstGeom>
          <a:noFill/>
          <a:ln w="25400" cap="sq">
            <a:noFill/>
            <a:miter lim="800000"/>
            <a:headEnd/>
            <a:tailEnd type="none" w="lg" len="med"/>
          </a:ln>
          <a:effectLst/>
        </p:spPr>
        <p:txBody>
          <a:bodyPr wrap="none">
            <a:spAutoFit/>
          </a:bodyPr>
          <a:lstStyle/>
          <a:p>
            <a:r>
              <a:rPr lang="en-US" altLang="en-US" sz="1800" b="1" dirty="0">
                <a:latin typeface="Times New Roman" pitchFamily="18" charset="0"/>
              </a:rPr>
              <a:t>v</a:t>
            </a:r>
            <a:endParaRPr lang="en-US" altLang="en-US" b="1" dirty="0"/>
          </a:p>
        </p:txBody>
      </p:sp>
      <p:sp>
        <p:nvSpPr>
          <p:cNvPr id="50190" name="Line 14"/>
          <p:cNvSpPr>
            <a:spLocks noChangeShapeType="1"/>
          </p:cNvSpPr>
          <p:nvPr/>
        </p:nvSpPr>
        <p:spPr bwMode="auto">
          <a:xfrm flipV="1">
            <a:off x="3200416" y="4495800"/>
            <a:ext cx="0" cy="990600"/>
          </a:xfrm>
          <a:prstGeom prst="line">
            <a:avLst/>
          </a:prstGeom>
          <a:noFill/>
          <a:ln w="25400" cap="sq">
            <a:solidFill>
              <a:srgbClr val="92D050"/>
            </a:solidFill>
            <a:round/>
            <a:headEnd/>
            <a:tailEnd type="triangle" w="lg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0191" name="Text Box 15"/>
          <p:cNvSpPr txBox="1">
            <a:spLocks noChangeArrowheads="1"/>
          </p:cNvSpPr>
          <p:nvPr/>
        </p:nvSpPr>
        <p:spPr bwMode="auto">
          <a:xfrm>
            <a:off x="6553216" y="5334000"/>
            <a:ext cx="665163" cy="366713"/>
          </a:xfrm>
          <a:prstGeom prst="rect">
            <a:avLst/>
          </a:prstGeom>
          <a:noFill/>
          <a:ln w="25400" cap="sq">
            <a:noFill/>
            <a:miter lim="800000"/>
            <a:headEnd/>
            <a:tailEnd type="none" w="lg" len="med"/>
          </a:ln>
          <a:effectLst/>
        </p:spPr>
        <p:txBody>
          <a:bodyPr wrap="none">
            <a:spAutoFit/>
          </a:bodyPr>
          <a:lstStyle/>
          <a:p>
            <a:r>
              <a:rPr lang="en-US" altLang="en-US" sz="1800" b="1" dirty="0">
                <a:latin typeface="Times New Roman" pitchFamily="18" charset="0"/>
              </a:rPr>
              <a:t>v </a:t>
            </a:r>
            <a:r>
              <a:rPr lang="en-US" altLang="en-US" sz="1800" b="1" dirty="0">
                <a:latin typeface="Times New Roman" pitchFamily="18" charset="0"/>
                <a:sym typeface="Symbol" pitchFamily="18" charset="2"/>
              </a:rPr>
              <a:t></a:t>
            </a:r>
            <a:r>
              <a:rPr lang="en-US" altLang="en-US" sz="1800" b="1" dirty="0">
                <a:latin typeface="Times New Roman" pitchFamily="18" charset="0"/>
              </a:rPr>
              <a:t> d</a:t>
            </a:r>
            <a:endParaRPr lang="en-US" altLang="en-US" sz="2400" b="1" dirty="0">
              <a:latin typeface="Times New Roman" pitchFamily="18" charset="0"/>
            </a:endParaRPr>
          </a:p>
        </p:txBody>
      </p:sp>
      <p:graphicFrame>
        <p:nvGraphicFramePr>
          <p:cNvPr id="50192" name="Object 16"/>
          <p:cNvGraphicFramePr>
            <a:graphicFrameLocks noChangeAspect="1"/>
          </p:cNvGraphicFramePr>
          <p:nvPr/>
        </p:nvGraphicFramePr>
        <p:xfrm>
          <a:off x="3213379" y="2986443"/>
          <a:ext cx="1698625" cy="554038"/>
        </p:xfrm>
        <a:graphic>
          <a:graphicData uri="http://schemas.openxmlformats.org/presentationml/2006/ole">
            <p:oleObj spid="_x0000_s50192" name="Equation" r:id="rId3" imgW="622080" imgH="203040" progId="Equation.3">
              <p:embed/>
            </p:oleObj>
          </a:graphicData>
        </a:graphic>
      </p:graphicFrame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4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Vector Triple Product</a:t>
            </a:r>
          </a:p>
        </p:txBody>
      </p:sp>
      <p:sp>
        <p:nvSpPr>
          <p:cNvPr id="42496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/>
              <a:t>Two cross products</a:t>
            </a:r>
          </a:p>
          <a:p>
            <a:endParaRPr lang="en-US" altLang="en-US" dirty="0"/>
          </a:p>
          <a:p>
            <a:r>
              <a:rPr lang="en-US" altLang="en-US" dirty="0"/>
              <a:t>Useful for building </a:t>
            </a:r>
            <a:r>
              <a:rPr lang="en-US" altLang="en-US" dirty="0" err="1"/>
              <a:t>orthonormal</a:t>
            </a:r>
            <a:r>
              <a:rPr lang="en-US" altLang="en-US" dirty="0"/>
              <a:t> basis</a:t>
            </a:r>
          </a:p>
          <a:p>
            <a:pPr lvl="1"/>
            <a:r>
              <a:rPr lang="en-US" altLang="en-US" dirty="0"/>
              <a:t>Compute and normalize:</a:t>
            </a:r>
          </a:p>
          <a:p>
            <a:pPr lvl="2">
              <a:buFontTx/>
              <a:buNone/>
            </a:pPr>
            <a:endParaRPr lang="en-US" altLang="en-US" dirty="0"/>
          </a:p>
          <a:p>
            <a:endParaRPr lang="en-US" altLang="en-US" dirty="0"/>
          </a:p>
        </p:txBody>
      </p:sp>
      <p:graphicFrame>
        <p:nvGraphicFramePr>
          <p:cNvPr id="424964" name="Object 4"/>
          <p:cNvGraphicFramePr>
            <a:graphicFrameLocks noChangeAspect="1"/>
          </p:cNvGraphicFramePr>
          <p:nvPr/>
        </p:nvGraphicFramePr>
        <p:xfrm>
          <a:off x="2287594" y="2321963"/>
          <a:ext cx="1509713" cy="455613"/>
        </p:xfrm>
        <a:graphic>
          <a:graphicData uri="http://schemas.openxmlformats.org/presentationml/2006/ole">
            <p:oleObj spid="_x0000_s424964" name="Equation" r:id="rId3" imgW="672840" imgH="203040" progId="Equation.3">
              <p:embed/>
            </p:oleObj>
          </a:graphicData>
        </a:graphic>
      </p:graphicFrame>
      <p:graphicFrame>
        <p:nvGraphicFramePr>
          <p:cNvPr id="424995" name="Object 35"/>
          <p:cNvGraphicFramePr>
            <a:graphicFrameLocks noChangeAspect="1"/>
          </p:cNvGraphicFramePr>
          <p:nvPr/>
        </p:nvGraphicFramePr>
        <p:xfrm>
          <a:off x="2068911" y="4218010"/>
          <a:ext cx="284163" cy="312738"/>
        </p:xfrm>
        <a:graphic>
          <a:graphicData uri="http://schemas.openxmlformats.org/presentationml/2006/ole">
            <p:oleObj spid="_x0000_s424995" name="Equation" r:id="rId4" imgW="126720" imgH="139680" progId="Equation.3">
              <p:embed/>
            </p:oleObj>
          </a:graphicData>
        </a:graphic>
      </p:graphicFrame>
      <p:graphicFrame>
        <p:nvGraphicFramePr>
          <p:cNvPr id="424996" name="Object 36"/>
          <p:cNvGraphicFramePr>
            <a:graphicFrameLocks noChangeAspect="1"/>
          </p:cNvGraphicFramePr>
          <p:nvPr/>
        </p:nvGraphicFramePr>
        <p:xfrm>
          <a:off x="2035574" y="5073673"/>
          <a:ext cx="1452562" cy="455612"/>
        </p:xfrm>
        <a:graphic>
          <a:graphicData uri="http://schemas.openxmlformats.org/presentationml/2006/ole">
            <p:oleObj spid="_x0000_s424996" name="Equation" r:id="rId5" imgW="647640" imgH="203040" progId="Equation.3">
              <p:embed/>
            </p:oleObj>
          </a:graphicData>
        </a:graphic>
      </p:graphicFrame>
      <p:graphicFrame>
        <p:nvGraphicFramePr>
          <p:cNvPr id="424998" name="Object 38"/>
          <p:cNvGraphicFramePr>
            <a:graphicFrameLocks noChangeAspect="1"/>
          </p:cNvGraphicFramePr>
          <p:nvPr/>
        </p:nvGraphicFramePr>
        <p:xfrm>
          <a:off x="2045099" y="4660923"/>
          <a:ext cx="739775" cy="312737"/>
        </p:xfrm>
        <a:graphic>
          <a:graphicData uri="http://schemas.openxmlformats.org/presentationml/2006/ole">
            <p:oleObj spid="_x0000_s424998" name="Equation" r:id="rId6" imgW="330120" imgH="139680" progId="Equation.3">
              <p:embed/>
            </p:oleObj>
          </a:graphicData>
        </a:graphic>
      </p:graphicFrame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Points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/>
              <a:t>Points are positions in space — anchored to origin of coordinate system</a:t>
            </a:r>
          </a:p>
          <a:p>
            <a:r>
              <a:rPr lang="en-US" altLang="en-US"/>
              <a:t>Vectors just direction and length — free-floating in space</a:t>
            </a:r>
          </a:p>
          <a:p>
            <a:r>
              <a:rPr lang="en-US" altLang="en-US"/>
              <a:t>Can’t do all vector operations on points</a:t>
            </a:r>
          </a:p>
          <a:p>
            <a:r>
              <a:rPr lang="en-US" altLang="en-US"/>
              <a:t>But generally use one class in library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Point-Vector Relations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/>
              <a:t>Two points related by a vector</a:t>
            </a:r>
          </a:p>
          <a:p>
            <a:pPr lvl="1"/>
            <a:r>
              <a:rPr lang="en-US" altLang="en-US" dirty="0">
                <a:latin typeface="Times New Roman" pitchFamily="18" charset="0"/>
              </a:rPr>
              <a:t>(</a:t>
            </a:r>
            <a:r>
              <a:rPr lang="en-US" altLang="en-US" i="1" dirty="0">
                <a:latin typeface="Times New Roman" pitchFamily="18" charset="0"/>
              </a:rPr>
              <a:t>Q </a:t>
            </a:r>
            <a:r>
              <a:rPr lang="en-US" altLang="en-US" dirty="0">
                <a:latin typeface="Times New Roman" pitchFamily="18" charset="0"/>
              </a:rPr>
              <a:t>- </a:t>
            </a:r>
            <a:r>
              <a:rPr lang="en-US" altLang="en-US" i="1" dirty="0">
                <a:latin typeface="Times New Roman" pitchFamily="18" charset="0"/>
              </a:rPr>
              <a:t>P</a:t>
            </a:r>
            <a:r>
              <a:rPr lang="en-US" altLang="en-US" dirty="0">
                <a:latin typeface="Times New Roman" pitchFamily="18" charset="0"/>
              </a:rPr>
              <a:t>) = </a:t>
            </a:r>
            <a:r>
              <a:rPr lang="en-US" altLang="en-US" b="1" dirty="0">
                <a:latin typeface="Times New Roman" pitchFamily="18" charset="0"/>
              </a:rPr>
              <a:t>v</a:t>
            </a:r>
            <a:endParaRPr lang="en-US" altLang="en-US" dirty="0"/>
          </a:p>
          <a:p>
            <a:pPr lvl="1"/>
            <a:r>
              <a:rPr lang="en-US" altLang="en-US" i="1" dirty="0">
                <a:latin typeface="Times New Roman" pitchFamily="18" charset="0"/>
              </a:rPr>
              <a:t>P</a:t>
            </a:r>
            <a:r>
              <a:rPr lang="en-US" altLang="en-US" dirty="0">
                <a:latin typeface="Times New Roman" pitchFamily="18" charset="0"/>
              </a:rPr>
              <a:t> + </a:t>
            </a:r>
            <a:r>
              <a:rPr lang="en-US" altLang="en-US" b="1" dirty="0">
                <a:latin typeface="Times New Roman" pitchFamily="18" charset="0"/>
              </a:rPr>
              <a:t>v</a:t>
            </a:r>
            <a:r>
              <a:rPr lang="en-US" altLang="en-US" dirty="0">
                <a:latin typeface="Times New Roman" pitchFamily="18" charset="0"/>
              </a:rPr>
              <a:t> = </a:t>
            </a:r>
            <a:r>
              <a:rPr lang="en-US" altLang="en-US" i="1" dirty="0">
                <a:latin typeface="Times New Roman" pitchFamily="18" charset="0"/>
              </a:rPr>
              <a:t>Q</a:t>
            </a:r>
            <a:endParaRPr lang="en-US" altLang="en-US" i="1" dirty="0"/>
          </a:p>
          <a:p>
            <a:endParaRPr lang="en-US" altLang="en-US" dirty="0"/>
          </a:p>
        </p:txBody>
      </p:sp>
      <p:sp>
        <p:nvSpPr>
          <p:cNvPr id="29700" name="Line 4"/>
          <p:cNvSpPr>
            <a:spLocks noChangeShapeType="1"/>
          </p:cNvSpPr>
          <p:nvPr/>
        </p:nvSpPr>
        <p:spPr bwMode="auto">
          <a:xfrm flipV="1">
            <a:off x="2726885" y="3494307"/>
            <a:ext cx="1981200" cy="954088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lg" len="lg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701" name="Oval 5"/>
          <p:cNvSpPr>
            <a:spLocks noChangeArrowheads="1"/>
          </p:cNvSpPr>
          <p:nvPr/>
        </p:nvSpPr>
        <p:spPr bwMode="auto">
          <a:xfrm>
            <a:off x="2498285" y="4332507"/>
            <a:ext cx="301625" cy="301625"/>
          </a:xfrm>
          <a:prstGeom prst="ellipse">
            <a:avLst/>
          </a:prstGeom>
          <a:solidFill>
            <a:schemeClr val="tx2"/>
          </a:solidFill>
          <a:ln w="12700" cap="sq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702" name="Oval 6"/>
          <p:cNvSpPr>
            <a:spLocks noChangeArrowheads="1"/>
          </p:cNvSpPr>
          <p:nvPr/>
        </p:nvSpPr>
        <p:spPr bwMode="auto">
          <a:xfrm>
            <a:off x="4711260" y="3265707"/>
            <a:ext cx="301625" cy="301625"/>
          </a:xfrm>
          <a:prstGeom prst="ellipse">
            <a:avLst/>
          </a:prstGeom>
          <a:solidFill>
            <a:schemeClr val="tx2"/>
          </a:solidFill>
          <a:ln w="12700" cap="sq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 altLang="en-US" b="1"/>
          </a:p>
        </p:txBody>
      </p:sp>
      <p:sp>
        <p:nvSpPr>
          <p:cNvPr id="29703" name="Text Box 7"/>
          <p:cNvSpPr txBox="1">
            <a:spLocks noChangeArrowheads="1"/>
          </p:cNvSpPr>
          <p:nvPr/>
        </p:nvSpPr>
        <p:spPr bwMode="auto">
          <a:xfrm>
            <a:off x="3396810" y="3660995"/>
            <a:ext cx="298450" cy="366712"/>
          </a:xfrm>
          <a:prstGeom prst="rect">
            <a:avLst/>
          </a:prstGeom>
          <a:noFill/>
          <a:ln w="25400" cap="sq">
            <a:noFill/>
            <a:miter lim="800000"/>
            <a:headEnd/>
            <a:tailEnd type="none" w="lg" len="med"/>
          </a:ln>
          <a:effectLst/>
        </p:spPr>
        <p:txBody>
          <a:bodyPr wrap="none">
            <a:spAutoFit/>
          </a:bodyPr>
          <a:lstStyle/>
          <a:p>
            <a:r>
              <a:rPr lang="en-US" altLang="en-US" sz="1800" b="1" dirty="0">
                <a:latin typeface="Times New Roman" pitchFamily="18" charset="0"/>
              </a:rPr>
              <a:t>v</a:t>
            </a:r>
            <a:endParaRPr lang="en-US" altLang="en-US" b="1" dirty="0"/>
          </a:p>
        </p:txBody>
      </p:sp>
      <p:sp>
        <p:nvSpPr>
          <p:cNvPr id="29704" name="Text Box 8"/>
          <p:cNvSpPr txBox="1">
            <a:spLocks noChangeArrowheads="1"/>
          </p:cNvSpPr>
          <p:nvPr/>
        </p:nvSpPr>
        <p:spPr bwMode="auto">
          <a:xfrm>
            <a:off x="4936685" y="3432395"/>
            <a:ext cx="349250" cy="366712"/>
          </a:xfrm>
          <a:prstGeom prst="rect">
            <a:avLst/>
          </a:prstGeom>
          <a:noFill/>
          <a:ln w="25400" cap="sq">
            <a:noFill/>
            <a:miter lim="800000"/>
            <a:headEnd/>
            <a:tailEnd type="none" w="lg" len="med"/>
          </a:ln>
          <a:effectLst/>
        </p:spPr>
        <p:txBody>
          <a:bodyPr wrap="none">
            <a:spAutoFit/>
          </a:bodyPr>
          <a:lstStyle/>
          <a:p>
            <a:r>
              <a:rPr lang="en-US" altLang="en-US" sz="1800" i="1" dirty="0">
                <a:latin typeface="Times New Roman" pitchFamily="18" charset="0"/>
              </a:rPr>
              <a:t>Q</a:t>
            </a:r>
            <a:endParaRPr lang="en-US" altLang="en-US" i="1" dirty="0"/>
          </a:p>
        </p:txBody>
      </p:sp>
      <p:sp>
        <p:nvSpPr>
          <p:cNvPr id="29705" name="Text Box 9"/>
          <p:cNvSpPr txBox="1">
            <a:spLocks noChangeArrowheads="1"/>
          </p:cNvSpPr>
          <p:nvPr/>
        </p:nvSpPr>
        <p:spPr bwMode="auto">
          <a:xfrm>
            <a:off x="2269685" y="4041995"/>
            <a:ext cx="323850" cy="366712"/>
          </a:xfrm>
          <a:prstGeom prst="rect">
            <a:avLst/>
          </a:prstGeom>
          <a:noFill/>
          <a:ln w="25400" cap="sq">
            <a:noFill/>
            <a:miter lim="800000"/>
            <a:headEnd/>
            <a:tailEnd type="none" w="lg" len="med"/>
          </a:ln>
          <a:effectLst/>
        </p:spPr>
        <p:txBody>
          <a:bodyPr wrap="none">
            <a:spAutoFit/>
          </a:bodyPr>
          <a:lstStyle/>
          <a:p>
            <a:r>
              <a:rPr lang="en-US" altLang="en-US" sz="1800" i="1" dirty="0">
                <a:latin typeface="Times New Roman" pitchFamily="18" charset="0"/>
              </a:rPr>
              <a:t>P</a:t>
            </a:r>
            <a:endParaRPr lang="en-US" altLang="en-US" i="1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Affine Space</a:t>
            </a:r>
          </a:p>
        </p:txBody>
      </p:sp>
      <p:sp>
        <p:nvSpPr>
          <p:cNvPr id="7270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/>
              <a:t>Vector, point related by </a:t>
            </a:r>
            <a:r>
              <a:rPr lang="en-US" altLang="en-US" i="1" dirty="0"/>
              <a:t>origin</a:t>
            </a:r>
            <a:endParaRPr lang="en-US" altLang="en-US" dirty="0"/>
          </a:p>
          <a:p>
            <a:pPr lvl="1"/>
            <a:r>
              <a:rPr lang="en-US" altLang="en-US" dirty="0">
                <a:latin typeface="Times New Roman" pitchFamily="18" charset="0"/>
              </a:rPr>
              <a:t>(</a:t>
            </a:r>
            <a:r>
              <a:rPr lang="en-US" altLang="en-US" i="1" dirty="0">
                <a:latin typeface="Times New Roman" pitchFamily="18" charset="0"/>
              </a:rPr>
              <a:t>P </a:t>
            </a:r>
            <a:r>
              <a:rPr lang="en-US" altLang="en-US" dirty="0">
                <a:latin typeface="Times New Roman" pitchFamily="18" charset="0"/>
              </a:rPr>
              <a:t>- </a:t>
            </a:r>
            <a:r>
              <a:rPr lang="en-US" altLang="en-US" i="1" dirty="0">
                <a:latin typeface="Times New Roman" pitchFamily="18" charset="0"/>
              </a:rPr>
              <a:t>O</a:t>
            </a:r>
            <a:r>
              <a:rPr lang="en-US" altLang="en-US" dirty="0">
                <a:latin typeface="Times New Roman" pitchFamily="18" charset="0"/>
              </a:rPr>
              <a:t>) = </a:t>
            </a:r>
            <a:r>
              <a:rPr lang="en-US" altLang="en-US" b="1" dirty="0">
                <a:latin typeface="Times New Roman" pitchFamily="18" charset="0"/>
              </a:rPr>
              <a:t>v</a:t>
            </a:r>
            <a:endParaRPr lang="en-US" altLang="en-US" dirty="0"/>
          </a:p>
          <a:p>
            <a:pPr lvl="1"/>
            <a:r>
              <a:rPr lang="en-US" altLang="en-US" i="1" dirty="0">
                <a:latin typeface="Times New Roman" pitchFamily="18" charset="0"/>
              </a:rPr>
              <a:t>O</a:t>
            </a:r>
            <a:r>
              <a:rPr lang="en-US" altLang="en-US" dirty="0">
                <a:latin typeface="Times New Roman" pitchFamily="18" charset="0"/>
              </a:rPr>
              <a:t> + </a:t>
            </a:r>
            <a:r>
              <a:rPr lang="en-US" altLang="en-US" b="1" dirty="0">
                <a:latin typeface="Times New Roman" pitchFamily="18" charset="0"/>
              </a:rPr>
              <a:t>v</a:t>
            </a:r>
            <a:r>
              <a:rPr lang="en-US" altLang="en-US" dirty="0">
                <a:latin typeface="Times New Roman" pitchFamily="18" charset="0"/>
              </a:rPr>
              <a:t> = </a:t>
            </a:r>
            <a:r>
              <a:rPr lang="en-US" altLang="en-US" i="1" dirty="0">
                <a:latin typeface="Times New Roman" pitchFamily="18" charset="0"/>
              </a:rPr>
              <a:t>P</a:t>
            </a:r>
            <a:endParaRPr lang="en-US" altLang="en-US" i="1" dirty="0"/>
          </a:p>
          <a:p>
            <a:endParaRPr lang="en-US" altLang="en-US" dirty="0"/>
          </a:p>
          <a:p>
            <a:endParaRPr lang="en-US" altLang="en-US" dirty="0"/>
          </a:p>
          <a:p>
            <a:endParaRPr lang="en-US" altLang="en-US" dirty="0" smtClean="0"/>
          </a:p>
          <a:p>
            <a:r>
              <a:rPr lang="en-US" altLang="en-US" dirty="0" smtClean="0"/>
              <a:t>Vector </a:t>
            </a:r>
            <a:r>
              <a:rPr lang="en-US" altLang="en-US" dirty="0"/>
              <a:t>space, origin, relation between them make an </a:t>
            </a:r>
            <a:r>
              <a:rPr lang="en-US" altLang="en-US" i="1" dirty="0"/>
              <a:t>affine</a:t>
            </a:r>
            <a:r>
              <a:rPr lang="en-US" altLang="en-US" dirty="0"/>
              <a:t> space</a:t>
            </a:r>
            <a:endParaRPr lang="en-US" altLang="en-US" i="1" dirty="0"/>
          </a:p>
        </p:txBody>
      </p:sp>
      <p:sp>
        <p:nvSpPr>
          <p:cNvPr id="72708" name="Line 4"/>
          <p:cNvSpPr>
            <a:spLocks noChangeShapeType="1"/>
          </p:cNvSpPr>
          <p:nvPr/>
        </p:nvSpPr>
        <p:spPr bwMode="auto">
          <a:xfrm flipV="1">
            <a:off x="4444621" y="2916925"/>
            <a:ext cx="1981200" cy="954088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lg" len="lg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2710" name="Oval 6"/>
          <p:cNvSpPr>
            <a:spLocks noChangeArrowheads="1"/>
          </p:cNvSpPr>
          <p:nvPr/>
        </p:nvSpPr>
        <p:spPr bwMode="auto">
          <a:xfrm>
            <a:off x="6428996" y="2688325"/>
            <a:ext cx="301625" cy="301625"/>
          </a:xfrm>
          <a:prstGeom prst="ellipse">
            <a:avLst/>
          </a:prstGeom>
          <a:solidFill>
            <a:schemeClr val="tx2"/>
          </a:solidFill>
          <a:ln w="12700" cap="sq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 altLang="en-US" b="1"/>
          </a:p>
        </p:txBody>
      </p:sp>
      <p:sp>
        <p:nvSpPr>
          <p:cNvPr id="72711" name="Text Box 7"/>
          <p:cNvSpPr txBox="1">
            <a:spLocks noChangeArrowheads="1"/>
          </p:cNvSpPr>
          <p:nvPr/>
        </p:nvSpPr>
        <p:spPr bwMode="auto">
          <a:xfrm>
            <a:off x="5114546" y="3083613"/>
            <a:ext cx="298450" cy="366712"/>
          </a:xfrm>
          <a:prstGeom prst="rect">
            <a:avLst/>
          </a:prstGeom>
          <a:noFill/>
          <a:ln w="25400" cap="sq">
            <a:noFill/>
            <a:miter lim="800000"/>
            <a:headEnd/>
            <a:tailEnd type="none" w="lg" len="med"/>
          </a:ln>
          <a:effectLst/>
        </p:spPr>
        <p:txBody>
          <a:bodyPr wrap="none">
            <a:spAutoFit/>
          </a:bodyPr>
          <a:lstStyle/>
          <a:p>
            <a:r>
              <a:rPr lang="en-US" altLang="en-US" sz="1800" b="1" dirty="0">
                <a:latin typeface="Times New Roman" pitchFamily="18" charset="0"/>
              </a:rPr>
              <a:t>v</a:t>
            </a:r>
            <a:endParaRPr lang="en-US" altLang="en-US" b="1" dirty="0"/>
          </a:p>
        </p:txBody>
      </p:sp>
      <p:sp>
        <p:nvSpPr>
          <p:cNvPr id="72712" name="Text Box 8"/>
          <p:cNvSpPr txBox="1">
            <a:spLocks noChangeArrowheads="1"/>
          </p:cNvSpPr>
          <p:nvPr/>
        </p:nvSpPr>
        <p:spPr bwMode="auto">
          <a:xfrm>
            <a:off x="6730621" y="2459725"/>
            <a:ext cx="323850" cy="366713"/>
          </a:xfrm>
          <a:prstGeom prst="rect">
            <a:avLst/>
          </a:prstGeom>
          <a:noFill/>
          <a:ln w="25400" cap="sq">
            <a:noFill/>
            <a:miter lim="800000"/>
            <a:headEnd/>
            <a:tailEnd type="none" w="lg" len="med"/>
          </a:ln>
          <a:effectLst/>
        </p:spPr>
        <p:txBody>
          <a:bodyPr wrap="none">
            <a:spAutoFit/>
          </a:bodyPr>
          <a:lstStyle/>
          <a:p>
            <a:r>
              <a:rPr lang="en-US" altLang="en-US" sz="1800" i="1" dirty="0">
                <a:latin typeface="Times New Roman" pitchFamily="18" charset="0"/>
              </a:rPr>
              <a:t>P</a:t>
            </a:r>
            <a:endParaRPr lang="en-US" altLang="en-US" i="1" dirty="0"/>
          </a:p>
        </p:txBody>
      </p:sp>
      <p:sp>
        <p:nvSpPr>
          <p:cNvPr id="72713" name="Text Box 9"/>
          <p:cNvSpPr txBox="1">
            <a:spLocks noChangeArrowheads="1"/>
          </p:cNvSpPr>
          <p:nvPr/>
        </p:nvSpPr>
        <p:spPr bwMode="auto">
          <a:xfrm>
            <a:off x="3987421" y="3464613"/>
            <a:ext cx="349250" cy="366712"/>
          </a:xfrm>
          <a:prstGeom prst="rect">
            <a:avLst/>
          </a:prstGeom>
          <a:noFill/>
          <a:ln w="25400" cap="sq">
            <a:noFill/>
            <a:miter lim="800000"/>
            <a:headEnd/>
            <a:tailEnd type="none" w="lg" len="med"/>
          </a:ln>
          <a:effectLst/>
        </p:spPr>
        <p:txBody>
          <a:bodyPr wrap="none">
            <a:spAutoFit/>
          </a:bodyPr>
          <a:lstStyle/>
          <a:p>
            <a:r>
              <a:rPr lang="en-US" altLang="en-US" sz="1800" b="1" i="1" dirty="0" smtClean="0">
                <a:latin typeface="Times New Roman" pitchFamily="18" charset="0"/>
              </a:rPr>
              <a:t>O</a:t>
            </a:r>
            <a:endParaRPr lang="en-US" altLang="en-US" b="1" i="1" dirty="0"/>
          </a:p>
        </p:txBody>
      </p:sp>
      <p:sp>
        <p:nvSpPr>
          <p:cNvPr id="72714" name="Line 10"/>
          <p:cNvSpPr>
            <a:spLocks noChangeShapeType="1"/>
          </p:cNvSpPr>
          <p:nvPr/>
        </p:nvSpPr>
        <p:spPr bwMode="auto">
          <a:xfrm flipV="1">
            <a:off x="4368421" y="2526400"/>
            <a:ext cx="0" cy="1524000"/>
          </a:xfrm>
          <a:prstGeom prst="line">
            <a:avLst/>
          </a:prstGeom>
          <a:noFill/>
          <a:ln w="38100">
            <a:solidFill>
              <a:srgbClr val="92D050"/>
            </a:solidFill>
            <a:round/>
            <a:headEnd/>
            <a:tailEnd type="triangle" w="lg" len="lg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2715" name="Line 11"/>
          <p:cNvSpPr>
            <a:spLocks noChangeShapeType="1"/>
          </p:cNvSpPr>
          <p:nvPr/>
        </p:nvSpPr>
        <p:spPr bwMode="auto">
          <a:xfrm>
            <a:off x="4368421" y="3907525"/>
            <a:ext cx="1524000" cy="228600"/>
          </a:xfrm>
          <a:prstGeom prst="line">
            <a:avLst/>
          </a:prstGeom>
          <a:noFill/>
          <a:ln w="38100">
            <a:solidFill>
              <a:srgbClr val="92D050"/>
            </a:solidFill>
            <a:round/>
            <a:headEnd/>
            <a:tailEnd type="triangle" w="lg" len="lg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2716" name="Line 12"/>
          <p:cNvSpPr>
            <a:spLocks noChangeShapeType="1"/>
          </p:cNvSpPr>
          <p:nvPr/>
        </p:nvSpPr>
        <p:spPr bwMode="auto">
          <a:xfrm flipH="1">
            <a:off x="3454021" y="3907525"/>
            <a:ext cx="914400" cy="685800"/>
          </a:xfrm>
          <a:prstGeom prst="line">
            <a:avLst/>
          </a:prstGeom>
          <a:noFill/>
          <a:ln w="38100">
            <a:solidFill>
              <a:srgbClr val="92D050"/>
            </a:solidFill>
            <a:round/>
            <a:headEnd/>
            <a:tailEnd type="triangle" w="lg" len="lg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2717" name="Text Box 13"/>
          <p:cNvSpPr txBox="1">
            <a:spLocks noChangeArrowheads="1"/>
          </p:cNvSpPr>
          <p:nvPr/>
        </p:nvSpPr>
        <p:spPr bwMode="auto">
          <a:xfrm>
            <a:off x="4427159" y="2540688"/>
            <a:ext cx="461962" cy="519112"/>
          </a:xfrm>
          <a:prstGeom prst="rect">
            <a:avLst/>
          </a:prstGeom>
          <a:noFill/>
          <a:ln w="38100">
            <a:noFill/>
            <a:miter lim="800000"/>
            <a:headEnd/>
            <a:tailEnd type="none" w="lg" len="lg"/>
          </a:ln>
          <a:effectLst/>
        </p:spPr>
        <p:txBody>
          <a:bodyPr wrap="none">
            <a:spAutoFit/>
          </a:bodyPr>
          <a:lstStyle/>
          <a:p>
            <a:pPr>
              <a:spcBef>
                <a:spcPct val="0"/>
              </a:spcBef>
            </a:pPr>
            <a:r>
              <a:rPr lang="en-US" altLang="en-US" sz="2800" b="1" dirty="0">
                <a:latin typeface="Times New Roman" pitchFamily="18" charset="0"/>
              </a:rPr>
              <a:t>e</a:t>
            </a:r>
            <a:r>
              <a:rPr lang="en-US" altLang="en-US" sz="2800" b="1" baseline="-25000" dirty="0">
                <a:latin typeface="Times New Roman" pitchFamily="18" charset="0"/>
              </a:rPr>
              <a:t>3</a:t>
            </a:r>
            <a:endParaRPr lang="en-US" altLang="en-US" sz="2800" i="1" dirty="0">
              <a:latin typeface="Times New Roman" pitchFamily="18" charset="0"/>
            </a:endParaRPr>
          </a:p>
        </p:txBody>
      </p:sp>
      <p:sp>
        <p:nvSpPr>
          <p:cNvPr id="72718" name="Text Box 14"/>
          <p:cNvSpPr txBox="1">
            <a:spLocks noChangeArrowheads="1"/>
          </p:cNvSpPr>
          <p:nvPr/>
        </p:nvSpPr>
        <p:spPr bwMode="auto">
          <a:xfrm>
            <a:off x="5724146" y="3593200"/>
            <a:ext cx="461963" cy="519113"/>
          </a:xfrm>
          <a:prstGeom prst="rect">
            <a:avLst/>
          </a:prstGeom>
          <a:noFill/>
          <a:ln w="38100">
            <a:noFill/>
            <a:miter lim="800000"/>
            <a:headEnd/>
            <a:tailEnd type="none" w="lg" len="lg"/>
          </a:ln>
          <a:effectLst/>
        </p:spPr>
        <p:txBody>
          <a:bodyPr wrap="none">
            <a:spAutoFit/>
          </a:bodyPr>
          <a:lstStyle/>
          <a:p>
            <a:pPr>
              <a:spcBef>
                <a:spcPct val="0"/>
              </a:spcBef>
            </a:pPr>
            <a:r>
              <a:rPr lang="en-US" altLang="en-US" sz="2800" b="1" dirty="0">
                <a:latin typeface="Times New Roman" pitchFamily="18" charset="0"/>
              </a:rPr>
              <a:t>e</a:t>
            </a:r>
            <a:r>
              <a:rPr lang="en-US" altLang="en-US" sz="2800" b="1" baseline="-25000" dirty="0">
                <a:latin typeface="Times New Roman" pitchFamily="18" charset="0"/>
              </a:rPr>
              <a:t>2</a:t>
            </a:r>
            <a:endParaRPr lang="en-US" altLang="en-US" sz="2800" i="1" dirty="0">
              <a:latin typeface="Times New Roman" pitchFamily="18" charset="0"/>
            </a:endParaRPr>
          </a:p>
        </p:txBody>
      </p:sp>
      <p:sp>
        <p:nvSpPr>
          <p:cNvPr id="72719" name="Text Box 15"/>
          <p:cNvSpPr txBox="1">
            <a:spLocks noChangeArrowheads="1"/>
          </p:cNvSpPr>
          <p:nvPr/>
        </p:nvSpPr>
        <p:spPr bwMode="auto">
          <a:xfrm>
            <a:off x="3530221" y="3831325"/>
            <a:ext cx="461963" cy="519113"/>
          </a:xfrm>
          <a:prstGeom prst="rect">
            <a:avLst/>
          </a:prstGeom>
          <a:noFill/>
          <a:ln w="38100">
            <a:noFill/>
            <a:miter lim="800000"/>
            <a:headEnd/>
            <a:tailEnd type="none" w="lg" len="lg"/>
          </a:ln>
          <a:effectLst/>
        </p:spPr>
        <p:txBody>
          <a:bodyPr wrap="none">
            <a:spAutoFit/>
          </a:bodyPr>
          <a:lstStyle/>
          <a:p>
            <a:pPr>
              <a:spcBef>
                <a:spcPct val="0"/>
              </a:spcBef>
            </a:pPr>
            <a:r>
              <a:rPr lang="en-US" altLang="en-US" sz="2800" b="1" dirty="0">
                <a:latin typeface="Times New Roman" pitchFamily="18" charset="0"/>
              </a:rPr>
              <a:t>e</a:t>
            </a:r>
            <a:r>
              <a:rPr lang="en-US" altLang="en-US" sz="2800" b="1" baseline="-25000" dirty="0">
                <a:latin typeface="Times New Roman" pitchFamily="18" charset="0"/>
              </a:rPr>
              <a:t>1</a:t>
            </a:r>
            <a:endParaRPr lang="en-US" altLang="en-US" sz="2800" i="1" dirty="0">
              <a:latin typeface="Times New Roman" pitchFamily="18" charset="0"/>
            </a:endParaRPr>
          </a:p>
        </p:txBody>
      </p:sp>
      <p:sp>
        <p:nvSpPr>
          <p:cNvPr id="72709" name="Oval 5"/>
          <p:cNvSpPr>
            <a:spLocks noChangeArrowheads="1"/>
          </p:cNvSpPr>
          <p:nvPr/>
        </p:nvSpPr>
        <p:spPr bwMode="auto">
          <a:xfrm>
            <a:off x="4216021" y="3755125"/>
            <a:ext cx="301625" cy="301625"/>
          </a:xfrm>
          <a:prstGeom prst="ellipse">
            <a:avLst/>
          </a:prstGeom>
          <a:solidFill>
            <a:schemeClr val="tx2"/>
          </a:solidFill>
          <a:ln w="12700" cap="sq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01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Algebraic Vectors</a:t>
            </a:r>
          </a:p>
        </p:txBody>
      </p:sp>
      <p:sp>
        <p:nvSpPr>
          <p:cNvPr id="56013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 smtClean="0"/>
              <a:t>Any </a:t>
            </a:r>
            <a:r>
              <a:rPr lang="en-US" altLang="en-US" dirty="0"/>
              <a:t>entity that meets certain rules (lies in </a:t>
            </a:r>
            <a:r>
              <a:rPr lang="en-US" altLang="en-US" i="1" dirty="0"/>
              <a:t>vector space</a:t>
            </a:r>
            <a:r>
              <a:rPr lang="en-US" altLang="en-US" dirty="0"/>
              <a:t>) can be called ‘vector’</a:t>
            </a:r>
          </a:p>
          <a:p>
            <a:r>
              <a:rPr lang="en-US" altLang="en-US" dirty="0"/>
              <a:t>Ex: Matrices, </a:t>
            </a:r>
            <a:r>
              <a:rPr lang="en-US" altLang="en-US" dirty="0" err="1"/>
              <a:t>quaternions</a:t>
            </a:r>
            <a:r>
              <a:rPr lang="en-US" altLang="en-US" dirty="0"/>
              <a:t>, fixed length polynomials</a:t>
            </a:r>
          </a:p>
          <a:p>
            <a:r>
              <a:rPr lang="en-US" altLang="en-US" dirty="0"/>
              <a:t>Mostly mean geometric vectors, however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Cartesian Frame</a:t>
            </a:r>
          </a:p>
        </p:txBody>
      </p:sp>
      <p:sp>
        <p:nvSpPr>
          <p:cNvPr id="8089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/>
              <a:t>Basis vectors </a:t>
            </a:r>
            <a:r>
              <a:rPr lang="en-US" altLang="en-US" dirty="0">
                <a:latin typeface="Times New Roman" pitchFamily="18" charset="0"/>
              </a:rPr>
              <a:t>{</a:t>
            </a:r>
            <a:r>
              <a:rPr lang="en-US" altLang="en-US" b="1" dirty="0" err="1">
                <a:latin typeface="Times New Roman" pitchFamily="18" charset="0"/>
              </a:rPr>
              <a:t>i</a:t>
            </a:r>
            <a:r>
              <a:rPr lang="en-US" altLang="en-US" dirty="0">
                <a:latin typeface="Times New Roman" pitchFamily="18" charset="0"/>
              </a:rPr>
              <a:t>, </a:t>
            </a:r>
            <a:r>
              <a:rPr lang="en-US" altLang="en-US" b="1" dirty="0">
                <a:latin typeface="Times New Roman" pitchFamily="18" charset="0"/>
              </a:rPr>
              <a:t>j</a:t>
            </a:r>
            <a:r>
              <a:rPr lang="en-US" altLang="en-US" dirty="0">
                <a:latin typeface="Times New Roman" pitchFamily="18" charset="0"/>
              </a:rPr>
              <a:t>, </a:t>
            </a:r>
            <a:r>
              <a:rPr lang="en-US" altLang="en-US" b="1" dirty="0">
                <a:latin typeface="Times New Roman" pitchFamily="18" charset="0"/>
              </a:rPr>
              <a:t>k</a:t>
            </a:r>
            <a:r>
              <a:rPr lang="en-US" altLang="en-US" dirty="0">
                <a:latin typeface="Times New Roman" pitchFamily="18" charset="0"/>
              </a:rPr>
              <a:t>}, </a:t>
            </a:r>
            <a:r>
              <a:rPr lang="en-US" altLang="en-US" dirty="0"/>
              <a:t>origin</a:t>
            </a:r>
            <a:r>
              <a:rPr lang="en-US" altLang="en-US" dirty="0">
                <a:latin typeface="Times New Roman" pitchFamily="18" charset="0"/>
              </a:rPr>
              <a:t> (0,0,0)</a:t>
            </a:r>
            <a:endParaRPr lang="en-US" altLang="en-US" dirty="0"/>
          </a:p>
          <a:p>
            <a:r>
              <a:rPr lang="en-US" altLang="en-US" dirty="0"/>
              <a:t>3D point </a:t>
            </a:r>
            <a:r>
              <a:rPr lang="en-US" altLang="en-US" i="1" dirty="0">
                <a:latin typeface="Times New Roman" pitchFamily="18" charset="0"/>
              </a:rPr>
              <a:t>P</a:t>
            </a:r>
            <a:r>
              <a:rPr lang="en-US" altLang="en-US" i="1" dirty="0"/>
              <a:t> </a:t>
            </a:r>
            <a:r>
              <a:rPr lang="en-US" altLang="en-US" dirty="0"/>
              <a:t>represented by </a:t>
            </a:r>
            <a:r>
              <a:rPr lang="en-US" altLang="en-US" b="1" dirty="0">
                <a:latin typeface="Times New Roman" pitchFamily="18" charset="0"/>
              </a:rPr>
              <a:t>(</a:t>
            </a:r>
            <a:r>
              <a:rPr lang="en-US" altLang="en-US" i="1" dirty="0" err="1">
                <a:latin typeface="Times New Roman" pitchFamily="18" charset="0"/>
              </a:rPr>
              <a:t>p</a:t>
            </a:r>
            <a:r>
              <a:rPr lang="en-US" altLang="en-US" i="1" baseline="-25000" dirty="0" err="1">
                <a:latin typeface="Times New Roman" pitchFamily="18" charset="0"/>
              </a:rPr>
              <a:t>x</a:t>
            </a:r>
            <a:r>
              <a:rPr lang="en-US" altLang="en-US" dirty="0">
                <a:latin typeface="Times New Roman" pitchFamily="18" charset="0"/>
              </a:rPr>
              <a:t>, </a:t>
            </a:r>
            <a:r>
              <a:rPr lang="en-US" altLang="en-US" i="1" dirty="0" err="1">
                <a:latin typeface="Times New Roman" pitchFamily="18" charset="0"/>
              </a:rPr>
              <a:t>p</a:t>
            </a:r>
            <a:r>
              <a:rPr lang="en-US" altLang="en-US" i="1" baseline="-25000" dirty="0" err="1">
                <a:latin typeface="Times New Roman" pitchFamily="18" charset="0"/>
              </a:rPr>
              <a:t>y</a:t>
            </a:r>
            <a:r>
              <a:rPr lang="en-US" altLang="en-US" i="1" dirty="0">
                <a:latin typeface="Times New Roman" pitchFamily="18" charset="0"/>
              </a:rPr>
              <a:t>, </a:t>
            </a:r>
            <a:r>
              <a:rPr lang="en-US" altLang="en-US" i="1" dirty="0" err="1">
                <a:latin typeface="Times New Roman" pitchFamily="18" charset="0"/>
              </a:rPr>
              <a:t>p</a:t>
            </a:r>
            <a:r>
              <a:rPr lang="en-US" altLang="en-US" i="1" baseline="-25000" dirty="0" err="1">
                <a:latin typeface="Times New Roman" pitchFamily="18" charset="0"/>
              </a:rPr>
              <a:t>z</a:t>
            </a:r>
            <a:r>
              <a:rPr lang="en-US" altLang="en-US" b="1" dirty="0">
                <a:latin typeface="Times New Roman" pitchFamily="18" charset="0"/>
              </a:rPr>
              <a:t>)</a:t>
            </a:r>
            <a:endParaRPr lang="en-US" altLang="en-US" dirty="0"/>
          </a:p>
          <a:p>
            <a:r>
              <a:rPr lang="en-US" altLang="en-US" dirty="0"/>
              <a:t>Number of units in each axis direction relative to origin</a:t>
            </a:r>
          </a:p>
        </p:txBody>
      </p:sp>
      <p:sp>
        <p:nvSpPr>
          <p:cNvPr id="80900" name="Line 4"/>
          <p:cNvSpPr>
            <a:spLocks noChangeShapeType="1"/>
          </p:cNvSpPr>
          <p:nvPr/>
        </p:nvSpPr>
        <p:spPr bwMode="auto">
          <a:xfrm flipV="1">
            <a:off x="3880098" y="3614814"/>
            <a:ext cx="0" cy="1524000"/>
          </a:xfrm>
          <a:prstGeom prst="line">
            <a:avLst/>
          </a:prstGeom>
          <a:noFill/>
          <a:ln w="38100">
            <a:solidFill>
              <a:srgbClr val="92D050"/>
            </a:solidFill>
            <a:round/>
            <a:headEnd/>
            <a:tailEnd type="triangle" w="lg" len="lg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0901" name="Line 5"/>
          <p:cNvSpPr>
            <a:spLocks noChangeShapeType="1"/>
          </p:cNvSpPr>
          <p:nvPr/>
        </p:nvSpPr>
        <p:spPr bwMode="auto">
          <a:xfrm>
            <a:off x="3880098" y="5138814"/>
            <a:ext cx="1524000" cy="228600"/>
          </a:xfrm>
          <a:prstGeom prst="line">
            <a:avLst/>
          </a:prstGeom>
          <a:noFill/>
          <a:ln w="38100">
            <a:solidFill>
              <a:srgbClr val="92D050"/>
            </a:solidFill>
            <a:round/>
            <a:headEnd/>
            <a:tailEnd type="triangle" w="lg" len="lg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0902" name="Line 6"/>
          <p:cNvSpPr>
            <a:spLocks noChangeShapeType="1"/>
          </p:cNvSpPr>
          <p:nvPr/>
        </p:nvSpPr>
        <p:spPr bwMode="auto">
          <a:xfrm flipH="1">
            <a:off x="2965698" y="5138814"/>
            <a:ext cx="914400" cy="685800"/>
          </a:xfrm>
          <a:prstGeom prst="line">
            <a:avLst/>
          </a:prstGeom>
          <a:noFill/>
          <a:ln w="38100">
            <a:solidFill>
              <a:srgbClr val="92D050"/>
            </a:solidFill>
            <a:round/>
            <a:headEnd/>
            <a:tailEnd type="triangle" w="lg" len="lg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0903" name="Text Box 7"/>
          <p:cNvSpPr txBox="1">
            <a:spLocks noChangeArrowheads="1"/>
          </p:cNvSpPr>
          <p:nvPr/>
        </p:nvSpPr>
        <p:spPr bwMode="auto">
          <a:xfrm>
            <a:off x="3864223" y="4672089"/>
            <a:ext cx="361950" cy="519113"/>
          </a:xfrm>
          <a:prstGeom prst="rect">
            <a:avLst/>
          </a:prstGeom>
          <a:noFill/>
          <a:ln w="38100">
            <a:noFill/>
            <a:miter lim="800000"/>
            <a:headEnd/>
            <a:tailEnd type="none" w="lg" len="lg"/>
          </a:ln>
          <a:effectLst/>
        </p:spPr>
        <p:txBody>
          <a:bodyPr wrap="none">
            <a:spAutoFit/>
          </a:bodyPr>
          <a:lstStyle/>
          <a:p>
            <a:pPr>
              <a:spcBef>
                <a:spcPct val="0"/>
              </a:spcBef>
            </a:pPr>
            <a:r>
              <a:rPr lang="en-US" altLang="en-US" sz="2800" i="1" dirty="0">
                <a:latin typeface="Times New Roman" pitchFamily="18" charset="0"/>
              </a:rPr>
              <a:t>o</a:t>
            </a:r>
          </a:p>
        </p:txBody>
      </p:sp>
      <p:sp>
        <p:nvSpPr>
          <p:cNvPr id="80904" name="Line 8"/>
          <p:cNvSpPr>
            <a:spLocks noChangeShapeType="1"/>
          </p:cNvSpPr>
          <p:nvPr/>
        </p:nvSpPr>
        <p:spPr bwMode="auto">
          <a:xfrm>
            <a:off x="3956298" y="4681614"/>
            <a:ext cx="1066800" cy="152400"/>
          </a:xfrm>
          <a:prstGeom prst="line">
            <a:avLst/>
          </a:prstGeom>
          <a:noFill/>
          <a:ln w="12700">
            <a:solidFill>
              <a:schemeClr val="tx2"/>
            </a:solidFill>
            <a:prstDash val="dash"/>
            <a:round/>
            <a:headEnd/>
            <a:tailEnd type="none" w="lg" len="lg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0905" name="Line 9"/>
          <p:cNvSpPr>
            <a:spLocks noChangeShapeType="1"/>
          </p:cNvSpPr>
          <p:nvPr/>
        </p:nvSpPr>
        <p:spPr bwMode="auto">
          <a:xfrm>
            <a:off x="5023098" y="4834014"/>
            <a:ext cx="0" cy="457200"/>
          </a:xfrm>
          <a:prstGeom prst="line">
            <a:avLst/>
          </a:prstGeom>
          <a:noFill/>
          <a:ln w="12700">
            <a:solidFill>
              <a:schemeClr val="tx2"/>
            </a:solidFill>
            <a:prstDash val="dash"/>
            <a:round/>
            <a:headEnd/>
            <a:tailEnd type="none" w="lg" len="lg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0906" name="Line 10"/>
          <p:cNvSpPr>
            <a:spLocks noChangeShapeType="1"/>
          </p:cNvSpPr>
          <p:nvPr/>
        </p:nvSpPr>
        <p:spPr bwMode="auto">
          <a:xfrm flipH="1" flipV="1">
            <a:off x="3499098" y="5443614"/>
            <a:ext cx="1295400" cy="228600"/>
          </a:xfrm>
          <a:prstGeom prst="line">
            <a:avLst/>
          </a:prstGeom>
          <a:noFill/>
          <a:ln w="12700">
            <a:solidFill>
              <a:schemeClr val="tx2"/>
            </a:solidFill>
            <a:prstDash val="dash"/>
            <a:round/>
            <a:headEnd/>
            <a:tailEnd type="none" w="lg" len="lg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0907" name="Text Box 11"/>
          <p:cNvSpPr txBox="1">
            <a:spLocks noChangeArrowheads="1"/>
          </p:cNvSpPr>
          <p:nvPr/>
        </p:nvSpPr>
        <p:spPr bwMode="auto">
          <a:xfrm>
            <a:off x="3559423" y="5253114"/>
            <a:ext cx="374650" cy="366713"/>
          </a:xfrm>
          <a:prstGeom prst="rect">
            <a:avLst/>
          </a:prstGeom>
          <a:noFill/>
          <a:ln w="38100">
            <a:noFill/>
            <a:miter lim="800000"/>
            <a:headEnd/>
            <a:tailEnd type="none" w="lg" len="lg"/>
          </a:ln>
          <a:effectLst/>
        </p:spPr>
        <p:txBody>
          <a:bodyPr wrap="none">
            <a:spAutoFit/>
          </a:bodyPr>
          <a:lstStyle/>
          <a:p>
            <a:pPr>
              <a:spcBef>
                <a:spcPct val="0"/>
              </a:spcBef>
            </a:pPr>
            <a:r>
              <a:rPr lang="en-US" altLang="en-US" sz="1800">
                <a:solidFill>
                  <a:schemeClr val="tx2"/>
                </a:solidFill>
                <a:latin typeface="Times New Roman" pitchFamily="18" charset="0"/>
              </a:rPr>
              <a:t>p</a:t>
            </a:r>
            <a:r>
              <a:rPr lang="en-US" altLang="en-US" sz="1800" baseline="-25000">
                <a:solidFill>
                  <a:schemeClr val="tx2"/>
                </a:solidFill>
                <a:latin typeface="Times New Roman" pitchFamily="18" charset="0"/>
              </a:rPr>
              <a:t>x</a:t>
            </a:r>
            <a:endParaRPr lang="en-US" altLang="en-US" sz="1800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80908" name="Text Box 12"/>
          <p:cNvSpPr txBox="1">
            <a:spLocks noChangeArrowheads="1"/>
          </p:cNvSpPr>
          <p:nvPr/>
        </p:nvSpPr>
        <p:spPr bwMode="auto">
          <a:xfrm>
            <a:off x="3575298" y="4072014"/>
            <a:ext cx="374650" cy="366713"/>
          </a:xfrm>
          <a:prstGeom prst="rect">
            <a:avLst/>
          </a:prstGeom>
          <a:noFill/>
          <a:ln w="38100">
            <a:noFill/>
            <a:miter lim="800000"/>
            <a:headEnd/>
            <a:tailEnd type="none" w="lg" len="lg"/>
          </a:ln>
          <a:effectLst/>
        </p:spPr>
        <p:txBody>
          <a:bodyPr>
            <a:spAutoFit/>
          </a:bodyPr>
          <a:lstStyle/>
          <a:p>
            <a:pPr>
              <a:spcBef>
                <a:spcPct val="0"/>
              </a:spcBef>
            </a:pPr>
            <a:r>
              <a:rPr lang="en-US" altLang="en-US" sz="1800">
                <a:solidFill>
                  <a:schemeClr val="tx2"/>
                </a:solidFill>
                <a:latin typeface="Times New Roman" pitchFamily="18" charset="0"/>
              </a:rPr>
              <a:t>p</a:t>
            </a:r>
            <a:r>
              <a:rPr lang="en-US" altLang="en-US" sz="1800" baseline="-25000">
                <a:solidFill>
                  <a:schemeClr val="tx2"/>
                </a:solidFill>
                <a:latin typeface="Times New Roman" pitchFamily="18" charset="0"/>
              </a:rPr>
              <a:t>z</a:t>
            </a:r>
            <a:endParaRPr lang="en-US" altLang="en-US" sz="1800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80909" name="Text Box 13"/>
          <p:cNvSpPr txBox="1">
            <a:spLocks noChangeArrowheads="1"/>
          </p:cNvSpPr>
          <p:nvPr/>
        </p:nvSpPr>
        <p:spPr bwMode="auto">
          <a:xfrm>
            <a:off x="4778623" y="5253114"/>
            <a:ext cx="374650" cy="366713"/>
          </a:xfrm>
          <a:prstGeom prst="rect">
            <a:avLst/>
          </a:prstGeom>
          <a:noFill/>
          <a:ln w="38100">
            <a:noFill/>
            <a:miter lim="800000"/>
            <a:headEnd/>
            <a:tailEnd type="none" w="lg" len="lg"/>
          </a:ln>
          <a:effectLst/>
        </p:spPr>
        <p:txBody>
          <a:bodyPr wrap="none">
            <a:spAutoFit/>
          </a:bodyPr>
          <a:lstStyle/>
          <a:p>
            <a:pPr>
              <a:spcBef>
                <a:spcPct val="0"/>
              </a:spcBef>
            </a:pPr>
            <a:r>
              <a:rPr lang="en-US" altLang="en-US" sz="1800">
                <a:solidFill>
                  <a:schemeClr val="tx2"/>
                </a:solidFill>
                <a:latin typeface="Times New Roman" pitchFamily="18" charset="0"/>
              </a:rPr>
              <a:t>p</a:t>
            </a:r>
            <a:r>
              <a:rPr lang="en-US" altLang="en-US" sz="1800" baseline="-25000">
                <a:solidFill>
                  <a:schemeClr val="tx2"/>
                </a:solidFill>
                <a:latin typeface="Times New Roman" pitchFamily="18" charset="0"/>
              </a:rPr>
              <a:t>y</a:t>
            </a:r>
            <a:endParaRPr lang="en-US" altLang="en-US" sz="1800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80910" name="Oval 14"/>
          <p:cNvSpPr>
            <a:spLocks noChangeArrowheads="1"/>
          </p:cNvSpPr>
          <p:nvPr/>
        </p:nvSpPr>
        <p:spPr bwMode="auto">
          <a:xfrm>
            <a:off x="4718298" y="4986414"/>
            <a:ext cx="155575" cy="155575"/>
          </a:xfrm>
          <a:prstGeom prst="ellipse">
            <a:avLst/>
          </a:prstGeom>
          <a:solidFill>
            <a:schemeClr val="tx2"/>
          </a:solidFill>
          <a:ln w="12700" cap="sq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0911" name="Line 15"/>
          <p:cNvSpPr>
            <a:spLocks noChangeShapeType="1"/>
          </p:cNvSpPr>
          <p:nvPr/>
        </p:nvSpPr>
        <p:spPr bwMode="auto">
          <a:xfrm flipV="1">
            <a:off x="4797673" y="5370589"/>
            <a:ext cx="228600" cy="301625"/>
          </a:xfrm>
          <a:prstGeom prst="line">
            <a:avLst/>
          </a:prstGeom>
          <a:noFill/>
          <a:ln w="12700">
            <a:solidFill>
              <a:schemeClr val="tx2"/>
            </a:solidFill>
            <a:prstDash val="dash"/>
            <a:round/>
            <a:headEnd/>
            <a:tailEnd type="none" w="lg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0912" name="Line 16"/>
          <p:cNvSpPr>
            <a:spLocks noChangeShapeType="1"/>
          </p:cNvSpPr>
          <p:nvPr/>
        </p:nvSpPr>
        <p:spPr bwMode="auto">
          <a:xfrm flipV="1">
            <a:off x="4794498" y="4834014"/>
            <a:ext cx="228600" cy="228600"/>
          </a:xfrm>
          <a:prstGeom prst="line">
            <a:avLst/>
          </a:prstGeom>
          <a:noFill/>
          <a:ln w="12700">
            <a:solidFill>
              <a:schemeClr val="tx2"/>
            </a:solidFill>
            <a:prstDash val="dash"/>
            <a:round/>
            <a:headEnd/>
            <a:tailEnd type="none" w="lg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0913" name="Line 17"/>
          <p:cNvSpPr>
            <a:spLocks noChangeShapeType="1"/>
          </p:cNvSpPr>
          <p:nvPr/>
        </p:nvSpPr>
        <p:spPr bwMode="auto">
          <a:xfrm>
            <a:off x="4794498" y="5062614"/>
            <a:ext cx="0" cy="609600"/>
          </a:xfrm>
          <a:prstGeom prst="line">
            <a:avLst/>
          </a:prstGeom>
          <a:noFill/>
          <a:ln w="12700">
            <a:solidFill>
              <a:schemeClr val="tx2"/>
            </a:solidFill>
            <a:prstDash val="dash"/>
            <a:round/>
            <a:headEnd/>
            <a:tailEnd type="none" w="lg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0914" name="Line 18"/>
          <p:cNvSpPr>
            <a:spLocks noChangeShapeType="1"/>
          </p:cNvSpPr>
          <p:nvPr/>
        </p:nvSpPr>
        <p:spPr bwMode="auto">
          <a:xfrm flipH="1">
            <a:off x="3499098" y="4681614"/>
            <a:ext cx="304800" cy="228600"/>
          </a:xfrm>
          <a:prstGeom prst="line">
            <a:avLst/>
          </a:prstGeom>
          <a:noFill/>
          <a:ln w="12700">
            <a:solidFill>
              <a:schemeClr val="tx2"/>
            </a:solidFill>
            <a:prstDash val="dash"/>
            <a:round/>
            <a:headEnd/>
            <a:tailEnd type="none" w="lg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0915" name="Line 19"/>
          <p:cNvSpPr>
            <a:spLocks noChangeShapeType="1"/>
          </p:cNvSpPr>
          <p:nvPr/>
        </p:nvSpPr>
        <p:spPr bwMode="auto">
          <a:xfrm>
            <a:off x="3499098" y="4986414"/>
            <a:ext cx="0" cy="457200"/>
          </a:xfrm>
          <a:prstGeom prst="line">
            <a:avLst/>
          </a:prstGeom>
          <a:noFill/>
          <a:ln w="12700">
            <a:solidFill>
              <a:schemeClr val="tx2"/>
            </a:solidFill>
            <a:prstDash val="dash"/>
            <a:round/>
            <a:headEnd/>
            <a:tailEnd type="none" w="lg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0916" name="Line 20"/>
          <p:cNvSpPr>
            <a:spLocks noChangeShapeType="1"/>
          </p:cNvSpPr>
          <p:nvPr/>
        </p:nvSpPr>
        <p:spPr bwMode="auto">
          <a:xfrm>
            <a:off x="3499098" y="4986414"/>
            <a:ext cx="1219200" cy="152400"/>
          </a:xfrm>
          <a:prstGeom prst="line">
            <a:avLst/>
          </a:prstGeom>
          <a:noFill/>
          <a:ln w="12700">
            <a:solidFill>
              <a:schemeClr val="tx2"/>
            </a:solidFill>
            <a:prstDash val="dash"/>
            <a:round/>
            <a:headEnd/>
            <a:tailEnd type="none" w="lg" len="med"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80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Affine Combination</a:t>
            </a:r>
          </a:p>
        </p:txBody>
      </p:sp>
      <p:sp>
        <p:nvSpPr>
          <p:cNvPr id="42803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/>
              <a:t>Like linear combination, but with points</a:t>
            </a:r>
          </a:p>
          <a:p>
            <a:pPr lvl="1">
              <a:lnSpc>
                <a:spcPct val="90000"/>
              </a:lnSpc>
            </a:pPr>
            <a:r>
              <a:rPr lang="en-US" i="1">
                <a:latin typeface="Times New Roman" pitchFamily="18" charset="0"/>
                <a:sym typeface="Symbol" pitchFamily="18" charset="2"/>
              </a:rPr>
              <a:t>P</a:t>
            </a:r>
            <a:r>
              <a:rPr lang="en-US" b="1">
                <a:latin typeface="Times New Roman" pitchFamily="18" charset="0"/>
                <a:sym typeface="Symbol" pitchFamily="18" charset="2"/>
              </a:rPr>
              <a:t> = </a:t>
            </a:r>
            <a:r>
              <a:rPr lang="en-US" i="1">
                <a:latin typeface="Times New Roman" pitchFamily="18" charset="0"/>
                <a:sym typeface="Symbol" pitchFamily="18" charset="2"/>
              </a:rPr>
              <a:t>a</a:t>
            </a:r>
            <a:r>
              <a:rPr lang="en-US" baseline="-25000">
                <a:latin typeface="Times New Roman" pitchFamily="18" charset="0"/>
                <a:sym typeface="Symbol" pitchFamily="18" charset="2"/>
              </a:rPr>
              <a:t>1</a:t>
            </a:r>
            <a:r>
              <a:rPr lang="en-US" i="1">
                <a:latin typeface="Times New Roman" pitchFamily="18" charset="0"/>
              </a:rPr>
              <a:t>P</a:t>
            </a:r>
            <a:r>
              <a:rPr lang="en-US" baseline="-25000">
                <a:latin typeface="Times New Roman" pitchFamily="18" charset="0"/>
                <a:sym typeface="Symbol" pitchFamily="18" charset="2"/>
              </a:rPr>
              <a:t>1</a:t>
            </a:r>
            <a:r>
              <a:rPr lang="en-US" i="1">
                <a:latin typeface="Times New Roman" pitchFamily="18" charset="0"/>
              </a:rPr>
              <a:t> + </a:t>
            </a:r>
            <a:r>
              <a:rPr lang="en-US" i="1">
                <a:latin typeface="Times New Roman" pitchFamily="18" charset="0"/>
                <a:sym typeface="Symbol" pitchFamily="18" charset="2"/>
              </a:rPr>
              <a:t>a</a:t>
            </a:r>
            <a:r>
              <a:rPr lang="en-US" baseline="-25000">
                <a:latin typeface="Times New Roman" pitchFamily="18" charset="0"/>
                <a:sym typeface="Symbol" pitchFamily="18" charset="2"/>
              </a:rPr>
              <a:t>2</a:t>
            </a:r>
            <a:r>
              <a:rPr lang="en-US" i="1">
                <a:latin typeface="Times New Roman" pitchFamily="18" charset="0"/>
              </a:rPr>
              <a:t>P</a:t>
            </a:r>
            <a:r>
              <a:rPr lang="en-US" baseline="-25000">
                <a:latin typeface="Times New Roman" pitchFamily="18" charset="0"/>
                <a:sym typeface="Symbol" pitchFamily="18" charset="2"/>
              </a:rPr>
              <a:t>2</a:t>
            </a:r>
            <a:r>
              <a:rPr lang="en-US" i="1">
                <a:latin typeface="Times New Roman" pitchFamily="18" charset="0"/>
              </a:rPr>
              <a:t> + … + </a:t>
            </a:r>
            <a:r>
              <a:rPr lang="en-US" i="1">
                <a:latin typeface="Times New Roman" pitchFamily="18" charset="0"/>
                <a:sym typeface="Symbol" pitchFamily="18" charset="2"/>
              </a:rPr>
              <a:t>a</a:t>
            </a:r>
            <a:r>
              <a:rPr lang="en-US" baseline="-25000">
                <a:latin typeface="Times New Roman" pitchFamily="18" charset="0"/>
                <a:sym typeface="Symbol" pitchFamily="18" charset="2"/>
              </a:rPr>
              <a:t>n</a:t>
            </a:r>
            <a:r>
              <a:rPr lang="en-US" i="1">
                <a:latin typeface="Times New Roman" pitchFamily="18" charset="0"/>
              </a:rPr>
              <a:t>P</a:t>
            </a:r>
            <a:r>
              <a:rPr lang="en-US" baseline="-25000">
                <a:latin typeface="Times New Roman" pitchFamily="18" charset="0"/>
                <a:sym typeface="Symbol" pitchFamily="18" charset="2"/>
              </a:rPr>
              <a:t>n</a:t>
            </a:r>
            <a:endParaRPr lang="en-US"/>
          </a:p>
          <a:p>
            <a:pPr lvl="1">
              <a:lnSpc>
                <a:spcPct val="90000"/>
              </a:lnSpc>
            </a:pPr>
            <a:r>
              <a:rPr lang="en-US" i="1">
                <a:latin typeface="Times New Roman" pitchFamily="18" charset="0"/>
              </a:rPr>
              <a:t>a</a:t>
            </a:r>
            <a:r>
              <a:rPr lang="en-US" i="1" baseline="-25000">
                <a:latin typeface="Times New Roman" pitchFamily="18" charset="0"/>
              </a:rPr>
              <a:t>1</a:t>
            </a:r>
            <a:r>
              <a:rPr lang="en-US">
                <a:latin typeface="Times New Roman" pitchFamily="18" charset="0"/>
              </a:rPr>
              <a:t>,…,</a:t>
            </a:r>
            <a:r>
              <a:rPr lang="en-US" i="1">
                <a:latin typeface="Times New Roman" pitchFamily="18" charset="0"/>
              </a:rPr>
              <a:t>a</a:t>
            </a:r>
            <a:r>
              <a:rPr lang="en-US" i="1" baseline="-25000">
                <a:latin typeface="Times New Roman" pitchFamily="18" charset="0"/>
              </a:rPr>
              <a:t>n</a:t>
            </a:r>
            <a:r>
              <a:rPr lang="en-US"/>
              <a:t> barycentric coord., add to 1</a:t>
            </a:r>
          </a:p>
          <a:p>
            <a:pPr>
              <a:lnSpc>
                <a:spcPct val="90000"/>
              </a:lnSpc>
            </a:pPr>
            <a:r>
              <a:rPr lang="en-US"/>
              <a:t>Same as point + linear combination</a:t>
            </a:r>
          </a:p>
          <a:p>
            <a:pPr lvl="1">
              <a:lnSpc>
                <a:spcPct val="90000"/>
              </a:lnSpc>
            </a:pPr>
            <a:r>
              <a:rPr lang="en-US" i="1">
                <a:latin typeface="Times New Roman" pitchFamily="18" charset="0"/>
                <a:sym typeface="Symbol" pitchFamily="18" charset="2"/>
              </a:rPr>
              <a:t>P</a:t>
            </a:r>
            <a:r>
              <a:rPr lang="en-US" b="1">
                <a:latin typeface="Times New Roman" pitchFamily="18" charset="0"/>
                <a:sym typeface="Symbol" pitchFamily="18" charset="2"/>
              </a:rPr>
              <a:t> = </a:t>
            </a:r>
            <a:r>
              <a:rPr lang="en-US" i="1">
                <a:latin typeface="Times New Roman" pitchFamily="18" charset="0"/>
              </a:rPr>
              <a:t>P</a:t>
            </a:r>
            <a:r>
              <a:rPr lang="en-US" baseline="-25000">
                <a:latin typeface="Times New Roman" pitchFamily="18" charset="0"/>
                <a:sym typeface="Symbol" pitchFamily="18" charset="2"/>
              </a:rPr>
              <a:t>1</a:t>
            </a:r>
            <a:r>
              <a:rPr lang="en-US" i="1">
                <a:latin typeface="Times New Roman" pitchFamily="18" charset="0"/>
              </a:rPr>
              <a:t> + </a:t>
            </a:r>
            <a:r>
              <a:rPr lang="en-US" i="1">
                <a:latin typeface="Times New Roman" pitchFamily="18" charset="0"/>
                <a:sym typeface="Symbol" pitchFamily="18" charset="2"/>
              </a:rPr>
              <a:t>a</a:t>
            </a:r>
            <a:r>
              <a:rPr lang="en-US" baseline="-25000">
                <a:latin typeface="Times New Roman" pitchFamily="18" charset="0"/>
                <a:sym typeface="Symbol" pitchFamily="18" charset="2"/>
              </a:rPr>
              <a:t>2</a:t>
            </a:r>
            <a:r>
              <a:rPr lang="en-US">
                <a:latin typeface="Times New Roman" pitchFamily="18" charset="0"/>
                <a:sym typeface="Symbol" pitchFamily="18" charset="2"/>
              </a:rPr>
              <a:t> (</a:t>
            </a:r>
            <a:r>
              <a:rPr lang="en-US" i="1">
                <a:latin typeface="Times New Roman" pitchFamily="18" charset="0"/>
                <a:sym typeface="Symbol" pitchFamily="18" charset="2"/>
              </a:rPr>
              <a:t>P</a:t>
            </a:r>
            <a:r>
              <a:rPr lang="en-US" baseline="-25000">
                <a:latin typeface="Times New Roman" pitchFamily="18" charset="0"/>
                <a:sym typeface="Symbol" pitchFamily="18" charset="2"/>
              </a:rPr>
              <a:t>2</a:t>
            </a:r>
            <a:r>
              <a:rPr lang="en-US">
                <a:latin typeface="Times New Roman" pitchFamily="18" charset="0"/>
                <a:sym typeface="Symbol" pitchFamily="18" charset="2"/>
              </a:rPr>
              <a:t>-</a:t>
            </a:r>
            <a:r>
              <a:rPr lang="en-US" i="1">
                <a:latin typeface="Times New Roman" pitchFamily="18" charset="0"/>
                <a:sym typeface="Symbol" pitchFamily="18" charset="2"/>
              </a:rPr>
              <a:t>P</a:t>
            </a:r>
            <a:r>
              <a:rPr lang="en-US" baseline="-25000">
                <a:latin typeface="Times New Roman" pitchFamily="18" charset="0"/>
                <a:sym typeface="Symbol" pitchFamily="18" charset="2"/>
              </a:rPr>
              <a:t>1</a:t>
            </a:r>
            <a:r>
              <a:rPr lang="en-US">
                <a:latin typeface="Times New Roman" pitchFamily="18" charset="0"/>
                <a:sym typeface="Symbol" pitchFamily="18" charset="2"/>
              </a:rPr>
              <a:t>)</a:t>
            </a:r>
            <a:r>
              <a:rPr lang="en-US" i="1">
                <a:latin typeface="Times New Roman" pitchFamily="18" charset="0"/>
              </a:rPr>
              <a:t> + … + </a:t>
            </a:r>
            <a:r>
              <a:rPr lang="en-US" i="1">
                <a:latin typeface="Times New Roman" pitchFamily="18" charset="0"/>
                <a:sym typeface="Symbol" pitchFamily="18" charset="2"/>
              </a:rPr>
              <a:t>a</a:t>
            </a:r>
            <a:r>
              <a:rPr lang="en-US" baseline="-25000">
                <a:latin typeface="Times New Roman" pitchFamily="18" charset="0"/>
                <a:sym typeface="Symbol" pitchFamily="18" charset="2"/>
              </a:rPr>
              <a:t>n </a:t>
            </a:r>
            <a:r>
              <a:rPr lang="en-US">
                <a:latin typeface="Times New Roman" pitchFamily="18" charset="0"/>
                <a:sym typeface="Symbol" pitchFamily="18" charset="2"/>
              </a:rPr>
              <a:t>(</a:t>
            </a:r>
            <a:r>
              <a:rPr lang="en-US" i="1">
                <a:latin typeface="Times New Roman" pitchFamily="18" charset="0"/>
              </a:rPr>
              <a:t>P</a:t>
            </a:r>
            <a:r>
              <a:rPr lang="en-US" baseline="-25000">
                <a:latin typeface="Times New Roman" pitchFamily="18" charset="0"/>
                <a:sym typeface="Symbol" pitchFamily="18" charset="2"/>
              </a:rPr>
              <a:t>n</a:t>
            </a:r>
            <a:r>
              <a:rPr lang="en-US">
                <a:latin typeface="Times New Roman" pitchFamily="18" charset="0"/>
                <a:sym typeface="Symbol" pitchFamily="18" charset="2"/>
              </a:rPr>
              <a:t>-</a:t>
            </a:r>
            <a:r>
              <a:rPr lang="en-US" i="1">
                <a:latin typeface="Times New Roman" pitchFamily="18" charset="0"/>
                <a:sym typeface="Symbol" pitchFamily="18" charset="2"/>
              </a:rPr>
              <a:t>P</a:t>
            </a:r>
            <a:r>
              <a:rPr lang="en-US" baseline="-25000">
                <a:latin typeface="Times New Roman" pitchFamily="18" charset="0"/>
                <a:sym typeface="Symbol" pitchFamily="18" charset="2"/>
              </a:rPr>
              <a:t>1</a:t>
            </a:r>
            <a:r>
              <a:rPr lang="en-US">
                <a:latin typeface="Times New Roman" pitchFamily="18" charset="0"/>
                <a:sym typeface="Symbol" pitchFamily="18" charset="2"/>
              </a:rPr>
              <a:t>)</a:t>
            </a:r>
          </a:p>
          <a:p>
            <a:pPr>
              <a:lnSpc>
                <a:spcPct val="90000"/>
              </a:lnSpc>
            </a:pPr>
            <a:r>
              <a:rPr lang="en-US"/>
              <a:t>If vectors (</a:t>
            </a:r>
            <a:r>
              <a:rPr lang="en-US" i="1">
                <a:latin typeface="Times New Roman" pitchFamily="18" charset="0"/>
                <a:sym typeface="Symbol" pitchFamily="18" charset="2"/>
              </a:rPr>
              <a:t>P</a:t>
            </a:r>
            <a:r>
              <a:rPr lang="en-US" baseline="-25000">
                <a:latin typeface="Times New Roman" pitchFamily="18" charset="0"/>
                <a:sym typeface="Symbol" pitchFamily="18" charset="2"/>
              </a:rPr>
              <a:t>2</a:t>
            </a:r>
            <a:r>
              <a:rPr lang="en-US">
                <a:latin typeface="Times New Roman" pitchFamily="18" charset="0"/>
                <a:sym typeface="Symbol" pitchFamily="18" charset="2"/>
              </a:rPr>
              <a:t>-</a:t>
            </a:r>
            <a:r>
              <a:rPr lang="en-US" i="1">
                <a:latin typeface="Times New Roman" pitchFamily="18" charset="0"/>
                <a:sym typeface="Symbol" pitchFamily="18" charset="2"/>
              </a:rPr>
              <a:t>P</a:t>
            </a:r>
            <a:r>
              <a:rPr lang="en-US" baseline="-25000">
                <a:latin typeface="Times New Roman" pitchFamily="18" charset="0"/>
                <a:sym typeface="Symbol" pitchFamily="18" charset="2"/>
              </a:rPr>
              <a:t>1</a:t>
            </a:r>
            <a:r>
              <a:rPr lang="en-US">
                <a:latin typeface="Times New Roman" pitchFamily="18" charset="0"/>
                <a:sym typeface="Symbol" pitchFamily="18" charset="2"/>
              </a:rPr>
              <a:t>), …, (</a:t>
            </a:r>
            <a:r>
              <a:rPr lang="en-US" i="1">
                <a:latin typeface="Times New Roman" pitchFamily="18" charset="0"/>
              </a:rPr>
              <a:t>P</a:t>
            </a:r>
            <a:r>
              <a:rPr lang="en-US" baseline="-25000">
                <a:latin typeface="Times New Roman" pitchFamily="18" charset="0"/>
                <a:sym typeface="Symbol" pitchFamily="18" charset="2"/>
              </a:rPr>
              <a:t>n</a:t>
            </a:r>
            <a:r>
              <a:rPr lang="en-US">
                <a:latin typeface="Times New Roman" pitchFamily="18" charset="0"/>
                <a:sym typeface="Symbol" pitchFamily="18" charset="2"/>
              </a:rPr>
              <a:t>-</a:t>
            </a:r>
            <a:r>
              <a:rPr lang="en-US" i="1">
                <a:latin typeface="Times New Roman" pitchFamily="18" charset="0"/>
                <a:sym typeface="Symbol" pitchFamily="18" charset="2"/>
              </a:rPr>
              <a:t>P</a:t>
            </a:r>
            <a:r>
              <a:rPr lang="en-US" baseline="-25000">
                <a:latin typeface="Times New Roman" pitchFamily="18" charset="0"/>
                <a:sym typeface="Symbol" pitchFamily="18" charset="2"/>
              </a:rPr>
              <a:t>1</a:t>
            </a:r>
            <a:r>
              <a:rPr lang="en-US">
                <a:latin typeface="Times New Roman" pitchFamily="18" charset="0"/>
                <a:sym typeface="Symbol" pitchFamily="18" charset="2"/>
              </a:rPr>
              <a:t>)</a:t>
            </a:r>
            <a:r>
              <a:rPr lang="en-US">
                <a:sym typeface="Symbol" pitchFamily="18" charset="2"/>
              </a:rPr>
              <a:t> are linearly independent, </a:t>
            </a:r>
            <a:r>
              <a:rPr lang="en-US">
                <a:latin typeface="Times New Roman" pitchFamily="18" charset="0"/>
                <a:sym typeface="Symbol" pitchFamily="18" charset="2"/>
              </a:rPr>
              <a:t>{</a:t>
            </a:r>
            <a:r>
              <a:rPr lang="en-US" i="1">
                <a:latin typeface="Times New Roman" pitchFamily="18" charset="0"/>
                <a:sym typeface="Symbol" pitchFamily="18" charset="2"/>
              </a:rPr>
              <a:t>P</a:t>
            </a:r>
            <a:r>
              <a:rPr lang="en-US" baseline="-25000">
                <a:latin typeface="Times New Roman" pitchFamily="18" charset="0"/>
                <a:sym typeface="Symbol" pitchFamily="18" charset="2"/>
              </a:rPr>
              <a:t>1</a:t>
            </a:r>
            <a:r>
              <a:rPr lang="en-US">
                <a:sym typeface="Symbol" pitchFamily="18" charset="2"/>
              </a:rPr>
              <a:t>, </a:t>
            </a:r>
            <a:r>
              <a:rPr lang="en-US">
                <a:latin typeface="Times New Roman" pitchFamily="18" charset="0"/>
                <a:sym typeface="Symbol" pitchFamily="18" charset="2"/>
              </a:rPr>
              <a:t>…, </a:t>
            </a:r>
            <a:r>
              <a:rPr lang="en-US" i="1">
                <a:latin typeface="Times New Roman" pitchFamily="18" charset="0"/>
              </a:rPr>
              <a:t>P</a:t>
            </a:r>
            <a:r>
              <a:rPr lang="en-US" baseline="-25000">
                <a:latin typeface="Times New Roman" pitchFamily="18" charset="0"/>
                <a:sym typeface="Symbol" pitchFamily="18" charset="2"/>
              </a:rPr>
              <a:t>n</a:t>
            </a:r>
            <a:r>
              <a:rPr lang="en-US">
                <a:latin typeface="Times New Roman" pitchFamily="18" charset="0"/>
                <a:sym typeface="Symbol" pitchFamily="18" charset="2"/>
              </a:rPr>
              <a:t>} </a:t>
            </a:r>
            <a:r>
              <a:rPr lang="en-US">
                <a:sym typeface="Symbol" pitchFamily="18" charset="2"/>
              </a:rPr>
              <a:t>called a </a:t>
            </a:r>
            <a:r>
              <a:rPr lang="en-US" i="1">
                <a:sym typeface="Symbol" pitchFamily="18" charset="2"/>
              </a:rPr>
              <a:t>simplex </a:t>
            </a:r>
            <a:r>
              <a:rPr lang="en-US">
                <a:sym typeface="Symbol" pitchFamily="18" charset="2"/>
              </a:rPr>
              <a:t>(think of as affine basis)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Convex Combination</a:t>
            </a:r>
          </a:p>
        </p:txBody>
      </p:sp>
      <p:sp>
        <p:nvSpPr>
          <p:cNvPr id="43008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Affine combination with </a:t>
            </a:r>
            <a:r>
              <a:rPr lang="en-US" i="1">
                <a:latin typeface="Times New Roman" pitchFamily="18" charset="0"/>
              </a:rPr>
              <a:t>a</a:t>
            </a:r>
            <a:r>
              <a:rPr lang="en-US" baseline="-25000">
                <a:latin typeface="Times New Roman" pitchFamily="18" charset="0"/>
              </a:rPr>
              <a:t>1</a:t>
            </a:r>
            <a:r>
              <a:rPr lang="en-US">
                <a:latin typeface="Times New Roman" pitchFamily="18" charset="0"/>
              </a:rPr>
              <a:t>,…,</a:t>
            </a:r>
            <a:r>
              <a:rPr lang="en-US" i="1">
                <a:latin typeface="Times New Roman" pitchFamily="18" charset="0"/>
              </a:rPr>
              <a:t>a</a:t>
            </a:r>
            <a:r>
              <a:rPr lang="en-US" baseline="-25000">
                <a:latin typeface="Times New Roman" pitchFamily="18" charset="0"/>
              </a:rPr>
              <a:t>n</a:t>
            </a:r>
            <a:r>
              <a:rPr lang="en-US"/>
              <a:t> between 0 and 1</a:t>
            </a:r>
          </a:p>
          <a:p>
            <a:r>
              <a:rPr lang="en-US"/>
              <a:t>Spans smallest convex shape surrounding points – convex hull</a:t>
            </a:r>
          </a:p>
          <a:p>
            <a:r>
              <a:rPr lang="en-US"/>
              <a:t>Example: triangle</a:t>
            </a:r>
          </a:p>
          <a:p>
            <a:pPr>
              <a:buFontTx/>
              <a:buNone/>
            </a:pPr>
            <a:endParaRPr lang="en-US"/>
          </a:p>
          <a:p>
            <a:endParaRPr lang="en-US"/>
          </a:p>
        </p:txBody>
      </p:sp>
      <p:sp>
        <p:nvSpPr>
          <p:cNvPr id="430088" name="AutoShape 8"/>
          <p:cNvSpPr>
            <a:spLocks noChangeArrowheads="1"/>
          </p:cNvSpPr>
          <p:nvPr/>
        </p:nvSpPr>
        <p:spPr bwMode="auto">
          <a:xfrm>
            <a:off x="4949825" y="4452938"/>
            <a:ext cx="2097088" cy="923925"/>
          </a:xfrm>
          <a:prstGeom prst="triangle">
            <a:avLst>
              <a:gd name="adj" fmla="val 50000"/>
            </a:avLst>
          </a:prstGeom>
          <a:solidFill>
            <a:srgbClr val="808080"/>
          </a:solidFill>
          <a:ln w="19050" cap="sq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30084" name="Oval 4"/>
          <p:cNvSpPr>
            <a:spLocks noChangeArrowheads="1"/>
          </p:cNvSpPr>
          <p:nvPr/>
        </p:nvSpPr>
        <p:spPr bwMode="auto">
          <a:xfrm>
            <a:off x="4879975" y="5253038"/>
            <a:ext cx="173038" cy="192087"/>
          </a:xfrm>
          <a:prstGeom prst="ellipse">
            <a:avLst/>
          </a:prstGeom>
          <a:solidFill>
            <a:srgbClr val="FF0000"/>
          </a:solidFill>
          <a:ln w="12700" cap="sq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 altLang="en-US" b="1"/>
          </a:p>
        </p:txBody>
      </p:sp>
      <p:sp>
        <p:nvSpPr>
          <p:cNvPr id="430085" name="Oval 5"/>
          <p:cNvSpPr>
            <a:spLocks noChangeArrowheads="1"/>
          </p:cNvSpPr>
          <p:nvPr/>
        </p:nvSpPr>
        <p:spPr bwMode="auto">
          <a:xfrm>
            <a:off x="6921500" y="5256213"/>
            <a:ext cx="173038" cy="192087"/>
          </a:xfrm>
          <a:prstGeom prst="ellipse">
            <a:avLst/>
          </a:prstGeom>
          <a:solidFill>
            <a:srgbClr val="FF0000"/>
          </a:solidFill>
          <a:ln w="12700" cap="sq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 altLang="en-US" b="1"/>
          </a:p>
        </p:txBody>
      </p:sp>
      <p:sp>
        <p:nvSpPr>
          <p:cNvPr id="430086" name="Oval 6"/>
          <p:cNvSpPr>
            <a:spLocks noChangeArrowheads="1"/>
          </p:cNvSpPr>
          <p:nvPr/>
        </p:nvSpPr>
        <p:spPr bwMode="auto">
          <a:xfrm>
            <a:off x="5940425" y="4346575"/>
            <a:ext cx="173038" cy="192088"/>
          </a:xfrm>
          <a:prstGeom prst="ellipse">
            <a:avLst/>
          </a:prstGeom>
          <a:solidFill>
            <a:srgbClr val="FF0000"/>
          </a:solidFill>
          <a:ln w="12700" cap="sq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 altLang="en-US" b="1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Points, Vectors in Games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/>
              <a:t>Points used for models, position</a:t>
            </a:r>
          </a:p>
          <a:p>
            <a:pPr lvl="1"/>
            <a:r>
              <a:rPr lang="en-US" altLang="en-US"/>
              <a:t>vertices of a triangle</a:t>
            </a:r>
          </a:p>
          <a:p>
            <a:r>
              <a:rPr lang="en-US" altLang="en-US"/>
              <a:t>Vectors used for velocity, acceleration</a:t>
            </a:r>
          </a:p>
          <a:p>
            <a:pPr lvl="1"/>
            <a:r>
              <a:rPr lang="en-US" altLang="en-US"/>
              <a:t>indicate difference between points, vectors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Parameterized Lines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/>
              <a:t>Can represent line with point and vector</a:t>
            </a:r>
          </a:p>
          <a:p>
            <a:pPr lvl="1"/>
            <a:r>
              <a:rPr lang="en-US" altLang="en-US" i="1" dirty="0">
                <a:latin typeface="Times New Roman" pitchFamily="18" charset="0"/>
              </a:rPr>
              <a:t>P</a:t>
            </a:r>
            <a:r>
              <a:rPr lang="en-US" altLang="en-US" dirty="0">
                <a:latin typeface="Times New Roman" pitchFamily="18" charset="0"/>
              </a:rPr>
              <a:t> + </a:t>
            </a:r>
            <a:r>
              <a:rPr lang="en-US" altLang="en-US" i="1" dirty="0" err="1">
                <a:latin typeface="Times New Roman" pitchFamily="18" charset="0"/>
              </a:rPr>
              <a:t>t</a:t>
            </a:r>
            <a:r>
              <a:rPr lang="en-US" altLang="en-US" b="1" dirty="0" err="1">
                <a:latin typeface="Times New Roman" pitchFamily="18" charset="0"/>
              </a:rPr>
              <a:t>v</a:t>
            </a:r>
            <a:endParaRPr lang="en-US" altLang="en-US" i="1" dirty="0">
              <a:latin typeface="Times New Roman" pitchFamily="18" charset="0"/>
            </a:endParaRPr>
          </a:p>
          <a:p>
            <a:pPr lvl="1"/>
            <a:endParaRPr lang="en-US" altLang="en-US" i="1" dirty="0">
              <a:latin typeface="Times New Roman" pitchFamily="18" charset="0"/>
            </a:endParaRPr>
          </a:p>
          <a:p>
            <a:r>
              <a:rPr lang="en-US" altLang="en-US" dirty="0"/>
              <a:t>Can also represent an </a:t>
            </a:r>
            <a:r>
              <a:rPr lang="en-US" altLang="en-US" i="1" dirty="0"/>
              <a:t>interpolation</a:t>
            </a:r>
            <a:r>
              <a:rPr lang="en-US" altLang="en-US" dirty="0"/>
              <a:t> from </a:t>
            </a:r>
            <a:r>
              <a:rPr lang="en-US" altLang="en-US" i="1" dirty="0">
                <a:latin typeface="Times New Roman" pitchFamily="18" charset="0"/>
              </a:rPr>
              <a:t>P</a:t>
            </a:r>
            <a:r>
              <a:rPr lang="en-US" altLang="en-US" dirty="0"/>
              <a:t> to </a:t>
            </a:r>
            <a:r>
              <a:rPr lang="en-US" altLang="en-US" i="1" dirty="0">
                <a:latin typeface="Times New Roman" pitchFamily="18" charset="0"/>
              </a:rPr>
              <a:t>Q</a:t>
            </a:r>
            <a:endParaRPr lang="en-US" altLang="en-US" i="1" dirty="0"/>
          </a:p>
          <a:p>
            <a:pPr lvl="1"/>
            <a:r>
              <a:rPr lang="en-US" altLang="en-US" i="1" dirty="0">
                <a:latin typeface="Times New Roman" pitchFamily="18" charset="0"/>
              </a:rPr>
              <a:t>P + t</a:t>
            </a:r>
            <a:r>
              <a:rPr lang="en-US" altLang="en-US" dirty="0">
                <a:latin typeface="Times New Roman" pitchFamily="18" charset="0"/>
              </a:rPr>
              <a:t>(</a:t>
            </a:r>
            <a:r>
              <a:rPr lang="en-US" altLang="en-US" i="1" dirty="0">
                <a:latin typeface="Times New Roman" pitchFamily="18" charset="0"/>
              </a:rPr>
              <a:t>Q-P</a:t>
            </a:r>
            <a:r>
              <a:rPr lang="en-US" altLang="en-US" dirty="0">
                <a:latin typeface="Times New Roman" pitchFamily="18" charset="0"/>
              </a:rPr>
              <a:t>)</a:t>
            </a:r>
            <a:endParaRPr lang="en-US" altLang="en-US" i="1" dirty="0">
              <a:latin typeface="Times New Roman" pitchFamily="18" charset="0"/>
            </a:endParaRPr>
          </a:p>
          <a:p>
            <a:pPr lvl="1"/>
            <a:r>
              <a:rPr lang="en-US" altLang="en-US" dirty="0"/>
              <a:t>Also written as </a:t>
            </a:r>
            <a:r>
              <a:rPr lang="en-US" altLang="en-US" dirty="0">
                <a:latin typeface="Times New Roman" pitchFamily="18" charset="0"/>
              </a:rPr>
              <a:t>(1-</a:t>
            </a:r>
            <a:r>
              <a:rPr lang="en-US" altLang="en-US" i="1" dirty="0">
                <a:latin typeface="Times New Roman" pitchFamily="18" charset="0"/>
              </a:rPr>
              <a:t>t</a:t>
            </a:r>
            <a:r>
              <a:rPr lang="en-US" altLang="en-US" dirty="0">
                <a:latin typeface="Times New Roman" pitchFamily="18" charset="0"/>
              </a:rPr>
              <a:t>)</a:t>
            </a:r>
            <a:r>
              <a:rPr lang="en-US" altLang="en-US" i="1" dirty="0">
                <a:latin typeface="Times New Roman" pitchFamily="18" charset="0"/>
              </a:rPr>
              <a:t>P + </a:t>
            </a:r>
            <a:r>
              <a:rPr lang="en-US" altLang="en-US" i="1" dirty="0" err="1">
                <a:latin typeface="Times New Roman" pitchFamily="18" charset="0"/>
              </a:rPr>
              <a:t>tQ</a:t>
            </a:r>
            <a:endParaRPr lang="en-US" altLang="en-US" i="1" dirty="0">
              <a:latin typeface="Times New Roman" pitchFamily="18" charset="0"/>
            </a:endParaRPr>
          </a:p>
        </p:txBody>
      </p:sp>
      <p:sp>
        <p:nvSpPr>
          <p:cNvPr id="30724" name="Line 4"/>
          <p:cNvSpPr>
            <a:spLocks noChangeShapeType="1"/>
          </p:cNvSpPr>
          <p:nvPr/>
        </p:nvSpPr>
        <p:spPr bwMode="auto">
          <a:xfrm flipV="1">
            <a:off x="2868285" y="2568048"/>
            <a:ext cx="3429000" cy="609600"/>
          </a:xfrm>
          <a:prstGeom prst="line">
            <a:avLst/>
          </a:prstGeom>
          <a:noFill/>
          <a:ln w="25400" cap="sq">
            <a:solidFill>
              <a:srgbClr val="92D050"/>
            </a:solidFill>
            <a:round/>
            <a:headEnd/>
            <a:tailEnd type="none" w="lg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725" name="Line 5"/>
          <p:cNvSpPr>
            <a:spLocks noChangeShapeType="1"/>
          </p:cNvSpPr>
          <p:nvPr/>
        </p:nvSpPr>
        <p:spPr bwMode="auto">
          <a:xfrm flipV="1">
            <a:off x="3857298" y="2752198"/>
            <a:ext cx="1311275" cy="249238"/>
          </a:xfrm>
          <a:prstGeom prst="line">
            <a:avLst/>
          </a:prstGeom>
          <a:noFill/>
          <a:ln w="25400" cap="sq">
            <a:solidFill>
              <a:srgbClr val="FF0000"/>
            </a:solidFill>
            <a:round/>
            <a:headEnd/>
            <a:tailEnd type="triangle" w="lg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726" name="Oval 6"/>
          <p:cNvSpPr>
            <a:spLocks noChangeAspect="1" noChangeArrowheads="1"/>
          </p:cNvSpPr>
          <p:nvPr/>
        </p:nvSpPr>
        <p:spPr bwMode="auto">
          <a:xfrm>
            <a:off x="5173335" y="2663298"/>
            <a:ext cx="155575" cy="155575"/>
          </a:xfrm>
          <a:prstGeom prst="ellipse">
            <a:avLst/>
          </a:prstGeom>
          <a:solidFill>
            <a:schemeClr val="tx2"/>
          </a:solidFill>
          <a:ln w="12700" cap="sq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 altLang="en-US" b="1"/>
          </a:p>
        </p:txBody>
      </p:sp>
      <p:sp>
        <p:nvSpPr>
          <p:cNvPr id="30727" name="Text Box 7"/>
          <p:cNvSpPr txBox="1">
            <a:spLocks noChangeArrowheads="1"/>
          </p:cNvSpPr>
          <p:nvPr/>
        </p:nvSpPr>
        <p:spPr bwMode="auto">
          <a:xfrm>
            <a:off x="3614410" y="2606148"/>
            <a:ext cx="323850" cy="366713"/>
          </a:xfrm>
          <a:prstGeom prst="rect">
            <a:avLst/>
          </a:prstGeom>
          <a:noFill/>
          <a:ln w="25400" cap="sq">
            <a:noFill/>
            <a:miter lim="800000"/>
            <a:headEnd/>
            <a:tailEnd type="none" w="lg" len="med"/>
          </a:ln>
          <a:effectLst/>
        </p:spPr>
        <p:txBody>
          <a:bodyPr wrap="none">
            <a:spAutoFit/>
          </a:bodyPr>
          <a:lstStyle/>
          <a:p>
            <a:r>
              <a:rPr lang="en-US" altLang="en-US" sz="1800" i="1" dirty="0">
                <a:latin typeface="Times New Roman" pitchFamily="18" charset="0"/>
              </a:rPr>
              <a:t>P</a:t>
            </a:r>
            <a:endParaRPr lang="en-US" altLang="en-US" i="1" dirty="0"/>
          </a:p>
        </p:txBody>
      </p:sp>
      <p:sp>
        <p:nvSpPr>
          <p:cNvPr id="30728" name="Text Box 8"/>
          <p:cNvSpPr txBox="1">
            <a:spLocks noChangeArrowheads="1"/>
          </p:cNvSpPr>
          <p:nvPr/>
        </p:nvSpPr>
        <p:spPr bwMode="auto">
          <a:xfrm>
            <a:off x="4376410" y="2529948"/>
            <a:ext cx="298450" cy="366713"/>
          </a:xfrm>
          <a:prstGeom prst="rect">
            <a:avLst/>
          </a:prstGeom>
          <a:noFill/>
          <a:ln w="25400" cap="sq">
            <a:noFill/>
            <a:miter lim="800000"/>
            <a:headEnd/>
            <a:tailEnd type="none" w="lg" len="med"/>
          </a:ln>
          <a:effectLst/>
        </p:spPr>
        <p:txBody>
          <a:bodyPr wrap="none">
            <a:spAutoFit/>
          </a:bodyPr>
          <a:lstStyle/>
          <a:p>
            <a:r>
              <a:rPr lang="en-US" altLang="en-US" sz="1800" b="1" dirty="0">
                <a:latin typeface="Times New Roman" pitchFamily="18" charset="0"/>
              </a:rPr>
              <a:t>v</a:t>
            </a:r>
            <a:endParaRPr lang="en-US" altLang="en-US" b="1" dirty="0"/>
          </a:p>
        </p:txBody>
      </p:sp>
      <p:sp>
        <p:nvSpPr>
          <p:cNvPr id="30729" name="Text Box 9"/>
          <p:cNvSpPr txBox="1">
            <a:spLocks noChangeArrowheads="1"/>
          </p:cNvSpPr>
          <p:nvPr/>
        </p:nvSpPr>
        <p:spPr bwMode="auto">
          <a:xfrm>
            <a:off x="5049510" y="2301348"/>
            <a:ext cx="393700" cy="366713"/>
          </a:xfrm>
          <a:prstGeom prst="rect">
            <a:avLst/>
          </a:prstGeom>
          <a:noFill/>
          <a:ln w="25400" cap="sq">
            <a:noFill/>
            <a:miter lim="800000"/>
            <a:headEnd/>
            <a:tailEnd type="none" w="lg" len="med"/>
          </a:ln>
          <a:effectLst/>
        </p:spPr>
        <p:txBody>
          <a:bodyPr>
            <a:spAutoFit/>
          </a:bodyPr>
          <a:lstStyle/>
          <a:p>
            <a:r>
              <a:rPr lang="en-US" altLang="en-US" sz="1800" i="1" dirty="0">
                <a:latin typeface="Times New Roman" pitchFamily="18" charset="0"/>
              </a:rPr>
              <a:t>Q</a:t>
            </a:r>
            <a:endParaRPr lang="en-US" altLang="en-US" i="1" dirty="0"/>
          </a:p>
        </p:txBody>
      </p:sp>
      <p:sp>
        <p:nvSpPr>
          <p:cNvPr id="30730" name="Oval 10"/>
          <p:cNvSpPr>
            <a:spLocks noChangeAspect="1" noChangeArrowheads="1"/>
          </p:cNvSpPr>
          <p:nvPr/>
        </p:nvSpPr>
        <p:spPr bwMode="auto">
          <a:xfrm>
            <a:off x="3742998" y="2910948"/>
            <a:ext cx="155575" cy="155575"/>
          </a:xfrm>
          <a:prstGeom prst="ellipse">
            <a:avLst/>
          </a:prstGeom>
          <a:solidFill>
            <a:schemeClr val="tx2"/>
          </a:solidFill>
          <a:ln w="12700" cap="sq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 altLang="en-US" b="1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3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Planes</a:t>
            </a:r>
          </a:p>
        </p:txBody>
      </p:sp>
      <p:sp>
        <p:nvSpPr>
          <p:cNvPr id="51204" name="Rectangle 4"/>
          <p:cNvSpPr>
            <a:spLocks noGrp="1" noChangeArrowheads="1"/>
          </p:cNvSpPr>
          <p:nvPr>
            <p:ph idx="1"/>
          </p:nvPr>
        </p:nvSpPr>
        <p:spPr>
          <a:xfrm>
            <a:off x="368490" y="1981200"/>
            <a:ext cx="8567382" cy="1600200"/>
          </a:xfrm>
        </p:spPr>
        <p:txBody>
          <a:bodyPr/>
          <a:lstStyle/>
          <a:p>
            <a:r>
              <a:rPr lang="en-US" altLang="en-US" dirty="0"/>
              <a:t>2 non-collinear vectors </a:t>
            </a:r>
            <a:r>
              <a:rPr lang="en-US" altLang="en-US" i="1" dirty="0"/>
              <a:t>span</a:t>
            </a:r>
            <a:r>
              <a:rPr lang="en-US" altLang="en-US" dirty="0"/>
              <a:t> a plane</a:t>
            </a:r>
          </a:p>
          <a:p>
            <a:r>
              <a:rPr lang="en-US" altLang="en-US" dirty="0"/>
              <a:t>Cross product is </a:t>
            </a:r>
            <a:r>
              <a:rPr lang="en-US" altLang="en-US" i="1" dirty="0"/>
              <a:t>normal</a:t>
            </a:r>
            <a:r>
              <a:rPr lang="en-US" altLang="en-US" dirty="0"/>
              <a:t> </a:t>
            </a:r>
            <a:r>
              <a:rPr lang="en-US" altLang="en-US" b="1" dirty="0">
                <a:latin typeface="Times New Roman" pitchFamily="18" charset="0"/>
              </a:rPr>
              <a:t>n</a:t>
            </a:r>
            <a:r>
              <a:rPr lang="en-US" altLang="en-US" dirty="0"/>
              <a:t> to plane</a:t>
            </a:r>
          </a:p>
        </p:txBody>
      </p:sp>
      <p:sp>
        <p:nvSpPr>
          <p:cNvPr id="51202" name="Freeform 2"/>
          <p:cNvSpPr>
            <a:spLocks/>
          </p:cNvSpPr>
          <p:nvPr/>
        </p:nvSpPr>
        <p:spPr bwMode="auto">
          <a:xfrm>
            <a:off x="2590800" y="4343400"/>
            <a:ext cx="2819400" cy="1676400"/>
          </a:xfrm>
          <a:custGeom>
            <a:avLst/>
            <a:gdLst/>
            <a:ahLst/>
            <a:cxnLst>
              <a:cxn ang="0">
                <a:pos x="528" y="0"/>
              </a:cxn>
              <a:cxn ang="0">
                <a:pos x="1776" y="576"/>
              </a:cxn>
              <a:cxn ang="0">
                <a:pos x="1008" y="1056"/>
              </a:cxn>
              <a:cxn ang="0">
                <a:pos x="0" y="432"/>
              </a:cxn>
              <a:cxn ang="0">
                <a:pos x="528" y="0"/>
              </a:cxn>
            </a:cxnLst>
            <a:rect l="0" t="0" r="r" b="b"/>
            <a:pathLst>
              <a:path w="1776" h="1056">
                <a:moveTo>
                  <a:pt x="528" y="0"/>
                </a:moveTo>
                <a:lnTo>
                  <a:pt x="1776" y="576"/>
                </a:lnTo>
                <a:lnTo>
                  <a:pt x="1008" y="1056"/>
                </a:lnTo>
                <a:lnTo>
                  <a:pt x="0" y="432"/>
                </a:lnTo>
                <a:lnTo>
                  <a:pt x="528" y="0"/>
                </a:lnTo>
                <a:close/>
              </a:path>
            </a:pathLst>
          </a:custGeom>
          <a:solidFill>
            <a:srgbClr val="969696"/>
          </a:solidFill>
          <a:ln w="25400" cap="sq" cmpd="sng">
            <a:noFill/>
            <a:prstDash val="solid"/>
            <a:round/>
            <a:headEnd type="none" w="med" len="med"/>
            <a:tailEnd type="none" w="lg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1205" name="Line 5"/>
          <p:cNvSpPr>
            <a:spLocks noChangeShapeType="1"/>
          </p:cNvSpPr>
          <p:nvPr/>
        </p:nvSpPr>
        <p:spPr bwMode="auto">
          <a:xfrm>
            <a:off x="3657600" y="4800600"/>
            <a:ext cx="1143000" cy="609600"/>
          </a:xfrm>
          <a:prstGeom prst="line">
            <a:avLst/>
          </a:prstGeom>
          <a:noFill/>
          <a:ln w="25400" cap="sq">
            <a:solidFill>
              <a:srgbClr val="92D050"/>
            </a:solidFill>
            <a:round/>
            <a:headEnd/>
            <a:tailEnd type="triangle" w="lg" len="lg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1206" name="Line 6"/>
          <p:cNvSpPr>
            <a:spLocks noChangeShapeType="1"/>
          </p:cNvSpPr>
          <p:nvPr/>
        </p:nvSpPr>
        <p:spPr bwMode="auto">
          <a:xfrm>
            <a:off x="3654425" y="4800600"/>
            <a:ext cx="155575" cy="838200"/>
          </a:xfrm>
          <a:prstGeom prst="line">
            <a:avLst/>
          </a:prstGeom>
          <a:noFill/>
          <a:ln w="25400" cap="sq">
            <a:solidFill>
              <a:srgbClr val="92D050"/>
            </a:solidFill>
            <a:round/>
            <a:headEnd/>
            <a:tailEnd type="triangle" w="lg" len="lg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1207" name="Line 7"/>
          <p:cNvSpPr>
            <a:spLocks noChangeShapeType="1"/>
          </p:cNvSpPr>
          <p:nvPr/>
        </p:nvSpPr>
        <p:spPr bwMode="auto">
          <a:xfrm flipV="1">
            <a:off x="3657600" y="4114800"/>
            <a:ext cx="228600" cy="685800"/>
          </a:xfrm>
          <a:prstGeom prst="line">
            <a:avLst/>
          </a:prstGeom>
          <a:noFill/>
          <a:ln w="25400" cap="sq">
            <a:solidFill>
              <a:srgbClr val="92D050"/>
            </a:solidFill>
            <a:round/>
            <a:headEnd/>
            <a:tailEnd type="triangle" w="lg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1208" name="Text Box 8"/>
          <p:cNvSpPr txBox="1">
            <a:spLocks noChangeArrowheads="1"/>
          </p:cNvSpPr>
          <p:nvPr/>
        </p:nvSpPr>
        <p:spPr bwMode="auto">
          <a:xfrm>
            <a:off x="3886200" y="3886200"/>
            <a:ext cx="354013" cy="457200"/>
          </a:xfrm>
          <a:prstGeom prst="rect">
            <a:avLst/>
          </a:prstGeom>
          <a:noFill/>
          <a:ln w="25400" cap="sq">
            <a:noFill/>
            <a:miter lim="800000"/>
            <a:headEnd/>
            <a:tailEnd type="none" w="lg" len="med"/>
          </a:ln>
          <a:effectLst/>
        </p:spPr>
        <p:txBody>
          <a:bodyPr wrap="none">
            <a:spAutoFit/>
          </a:bodyPr>
          <a:lstStyle/>
          <a:p>
            <a:r>
              <a:rPr lang="en-US" altLang="en-US" sz="2400" b="1" dirty="0">
                <a:latin typeface="Times New Roman" pitchFamily="18" charset="0"/>
              </a:rPr>
              <a:t>n</a:t>
            </a:r>
            <a:endParaRPr lang="en-US" altLang="en-US" b="1" dirty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5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Planes</a:t>
            </a:r>
          </a:p>
        </p:txBody>
      </p:sp>
      <p:sp>
        <p:nvSpPr>
          <p:cNvPr id="42598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Defined by </a:t>
            </a:r>
          </a:p>
          <a:p>
            <a:pPr lvl="1"/>
            <a:r>
              <a:rPr lang="en-US"/>
              <a:t>normal </a:t>
            </a:r>
            <a:r>
              <a:rPr lang="en-US" altLang="en-US" b="1">
                <a:latin typeface="Times New Roman" pitchFamily="18" charset="0"/>
              </a:rPr>
              <a:t>n = </a:t>
            </a:r>
            <a:r>
              <a:rPr lang="en-US" altLang="en-US">
                <a:latin typeface="Times New Roman" pitchFamily="18" charset="0"/>
              </a:rPr>
              <a:t>(</a:t>
            </a:r>
            <a:r>
              <a:rPr lang="en-US" altLang="en-US" i="1">
                <a:latin typeface="Times New Roman" pitchFamily="18" charset="0"/>
              </a:rPr>
              <a:t>A</a:t>
            </a:r>
            <a:r>
              <a:rPr lang="en-US" altLang="en-US">
                <a:latin typeface="Times New Roman" pitchFamily="18" charset="0"/>
              </a:rPr>
              <a:t>, </a:t>
            </a:r>
            <a:r>
              <a:rPr lang="en-US" altLang="en-US" i="1">
                <a:latin typeface="Times New Roman" pitchFamily="18" charset="0"/>
              </a:rPr>
              <a:t>B</a:t>
            </a:r>
            <a:r>
              <a:rPr lang="en-US" altLang="en-US">
                <a:latin typeface="Times New Roman" pitchFamily="18" charset="0"/>
              </a:rPr>
              <a:t>, </a:t>
            </a:r>
            <a:r>
              <a:rPr lang="en-US" altLang="en-US" i="1">
                <a:latin typeface="Times New Roman" pitchFamily="18" charset="0"/>
              </a:rPr>
              <a:t>C</a:t>
            </a:r>
            <a:r>
              <a:rPr lang="en-US" altLang="en-US">
                <a:latin typeface="Times New Roman" pitchFamily="18" charset="0"/>
              </a:rPr>
              <a:t>)</a:t>
            </a:r>
            <a:endParaRPr lang="en-US"/>
          </a:p>
          <a:p>
            <a:pPr lvl="1"/>
            <a:r>
              <a:rPr lang="en-US"/>
              <a:t>point on plane </a:t>
            </a:r>
            <a:r>
              <a:rPr lang="en-US" i="1">
                <a:latin typeface="Times New Roman" pitchFamily="18" charset="0"/>
              </a:rPr>
              <a:t>P0</a:t>
            </a:r>
          </a:p>
          <a:p>
            <a:r>
              <a:rPr lang="en-US"/>
              <a:t>Plane equation</a:t>
            </a:r>
          </a:p>
          <a:p>
            <a:pPr lvl="1"/>
            <a:r>
              <a:rPr lang="en-US" i="1">
                <a:latin typeface="Times New Roman" pitchFamily="18" charset="0"/>
              </a:rPr>
              <a:t>Ax+By+Cz+D = 0</a:t>
            </a:r>
          </a:p>
          <a:p>
            <a:pPr lvl="1"/>
            <a:r>
              <a:rPr lang="en-US" i="1">
                <a:latin typeface="Times New Roman" pitchFamily="18" charset="0"/>
              </a:rPr>
              <a:t>D=-(A</a:t>
            </a:r>
            <a:r>
              <a:rPr lang="en-US" i="1">
                <a:latin typeface="Times New Roman" pitchFamily="18" charset="0"/>
                <a:cs typeface="Times New Roman" pitchFamily="18" charset="0"/>
              </a:rPr>
              <a:t>·</a:t>
            </a:r>
            <a:r>
              <a:rPr lang="en-US" i="1">
                <a:latin typeface="Times New Roman" pitchFamily="18" charset="0"/>
              </a:rPr>
              <a:t>P0</a:t>
            </a:r>
            <a:r>
              <a:rPr lang="en-US" i="1" baseline="-25000">
                <a:latin typeface="Times New Roman" pitchFamily="18" charset="0"/>
              </a:rPr>
              <a:t>x</a:t>
            </a:r>
            <a:r>
              <a:rPr lang="en-US" i="1">
                <a:latin typeface="Times New Roman" pitchFamily="18" charset="0"/>
              </a:rPr>
              <a:t> + B</a:t>
            </a:r>
            <a:r>
              <a:rPr lang="en-US" i="1">
                <a:latin typeface="Times New Roman" pitchFamily="18" charset="0"/>
                <a:cs typeface="Times New Roman" pitchFamily="18" charset="0"/>
              </a:rPr>
              <a:t>·</a:t>
            </a:r>
            <a:r>
              <a:rPr lang="en-US" i="1">
                <a:latin typeface="Times New Roman" pitchFamily="18" charset="0"/>
              </a:rPr>
              <a:t>P0</a:t>
            </a:r>
            <a:r>
              <a:rPr lang="en-US" i="1" baseline="-25000">
                <a:latin typeface="Times New Roman" pitchFamily="18" charset="0"/>
              </a:rPr>
              <a:t>y</a:t>
            </a:r>
            <a:r>
              <a:rPr lang="en-US" i="1">
                <a:latin typeface="Times New Roman" pitchFamily="18" charset="0"/>
              </a:rPr>
              <a:t> + C</a:t>
            </a:r>
            <a:r>
              <a:rPr lang="en-US" i="1">
                <a:latin typeface="Times New Roman" pitchFamily="18" charset="0"/>
                <a:cs typeface="Times New Roman" pitchFamily="18" charset="0"/>
              </a:rPr>
              <a:t>·</a:t>
            </a:r>
            <a:r>
              <a:rPr lang="en-US" i="1">
                <a:latin typeface="Times New Roman" pitchFamily="18" charset="0"/>
              </a:rPr>
              <a:t>P0</a:t>
            </a:r>
            <a:r>
              <a:rPr lang="en-US" i="1" baseline="-25000">
                <a:latin typeface="Times New Roman" pitchFamily="18" charset="0"/>
              </a:rPr>
              <a:t>z</a:t>
            </a:r>
            <a:r>
              <a:rPr lang="en-US" i="1">
                <a:latin typeface="Times New Roman" pitchFamily="18" charset="0"/>
              </a:rPr>
              <a:t>) 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7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Planes</a:t>
            </a:r>
          </a:p>
        </p:txBody>
      </p:sp>
      <p:sp>
        <p:nvSpPr>
          <p:cNvPr id="42701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Can use plane equation to test locality of point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If </a:t>
            </a:r>
            <a:r>
              <a:rPr lang="en-US" b="1" dirty="0">
                <a:latin typeface="Times New Roman" pitchFamily="18" charset="0"/>
              </a:rPr>
              <a:t>n</a:t>
            </a:r>
            <a:r>
              <a:rPr lang="en-US" dirty="0"/>
              <a:t> is normalized, gives distance to plane</a:t>
            </a:r>
          </a:p>
        </p:txBody>
      </p:sp>
      <p:sp>
        <p:nvSpPr>
          <p:cNvPr id="427012" name="Freeform 4"/>
          <p:cNvSpPr>
            <a:spLocks/>
          </p:cNvSpPr>
          <p:nvPr/>
        </p:nvSpPr>
        <p:spPr bwMode="auto">
          <a:xfrm>
            <a:off x="3339295" y="2709365"/>
            <a:ext cx="2819400" cy="1676400"/>
          </a:xfrm>
          <a:custGeom>
            <a:avLst/>
            <a:gdLst/>
            <a:ahLst/>
            <a:cxnLst>
              <a:cxn ang="0">
                <a:pos x="528" y="0"/>
              </a:cxn>
              <a:cxn ang="0">
                <a:pos x="1776" y="576"/>
              </a:cxn>
              <a:cxn ang="0">
                <a:pos x="1008" y="1056"/>
              </a:cxn>
              <a:cxn ang="0">
                <a:pos x="0" y="432"/>
              </a:cxn>
              <a:cxn ang="0">
                <a:pos x="528" y="0"/>
              </a:cxn>
            </a:cxnLst>
            <a:rect l="0" t="0" r="r" b="b"/>
            <a:pathLst>
              <a:path w="1776" h="1056">
                <a:moveTo>
                  <a:pt x="528" y="0"/>
                </a:moveTo>
                <a:lnTo>
                  <a:pt x="1776" y="576"/>
                </a:lnTo>
                <a:lnTo>
                  <a:pt x="1008" y="1056"/>
                </a:lnTo>
                <a:lnTo>
                  <a:pt x="0" y="432"/>
                </a:lnTo>
                <a:lnTo>
                  <a:pt x="528" y="0"/>
                </a:lnTo>
                <a:close/>
              </a:path>
            </a:pathLst>
          </a:custGeom>
          <a:solidFill>
            <a:srgbClr val="969696"/>
          </a:solidFill>
          <a:ln w="25400" cap="sq" cmpd="sng">
            <a:noFill/>
            <a:prstDash val="solid"/>
            <a:round/>
            <a:headEnd type="none" w="med" len="med"/>
            <a:tailEnd type="none" w="lg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27013" name="Line 5"/>
          <p:cNvSpPr>
            <a:spLocks noChangeShapeType="1"/>
          </p:cNvSpPr>
          <p:nvPr/>
        </p:nvSpPr>
        <p:spPr bwMode="auto">
          <a:xfrm flipV="1">
            <a:off x="4406095" y="2480765"/>
            <a:ext cx="228600" cy="685800"/>
          </a:xfrm>
          <a:prstGeom prst="line">
            <a:avLst/>
          </a:prstGeom>
          <a:noFill/>
          <a:ln w="25400" cap="sq">
            <a:solidFill>
              <a:srgbClr val="92D050"/>
            </a:solidFill>
            <a:round/>
            <a:headEnd/>
            <a:tailEnd type="triangle" w="lg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27014" name="Text Box 6"/>
          <p:cNvSpPr txBox="1">
            <a:spLocks noChangeArrowheads="1"/>
          </p:cNvSpPr>
          <p:nvPr/>
        </p:nvSpPr>
        <p:spPr bwMode="auto">
          <a:xfrm>
            <a:off x="4634695" y="2252165"/>
            <a:ext cx="354013" cy="457200"/>
          </a:xfrm>
          <a:prstGeom prst="rect">
            <a:avLst/>
          </a:prstGeom>
          <a:noFill/>
          <a:ln w="25400" cap="sq">
            <a:noFill/>
            <a:miter lim="800000"/>
            <a:headEnd/>
            <a:tailEnd type="none" w="lg" len="med"/>
          </a:ln>
          <a:effectLst/>
        </p:spPr>
        <p:txBody>
          <a:bodyPr wrap="none">
            <a:spAutoFit/>
          </a:bodyPr>
          <a:lstStyle/>
          <a:p>
            <a:r>
              <a:rPr lang="en-US" altLang="en-US" sz="2400" b="1" dirty="0">
                <a:latin typeface="Times New Roman" pitchFamily="18" charset="0"/>
              </a:rPr>
              <a:t>n</a:t>
            </a:r>
            <a:endParaRPr lang="en-US" altLang="en-US" b="1" dirty="0"/>
          </a:p>
        </p:txBody>
      </p:sp>
      <p:sp>
        <p:nvSpPr>
          <p:cNvPr id="427015" name="Text Box 7"/>
          <p:cNvSpPr txBox="1">
            <a:spLocks noChangeArrowheads="1"/>
          </p:cNvSpPr>
          <p:nvPr/>
        </p:nvSpPr>
        <p:spPr bwMode="auto">
          <a:xfrm>
            <a:off x="5676095" y="2399803"/>
            <a:ext cx="1917700" cy="366712"/>
          </a:xfrm>
          <a:prstGeom prst="rect">
            <a:avLst/>
          </a:prstGeom>
          <a:noFill/>
          <a:ln w="19050" cap="sq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kumimoji="1" lang="en-US" sz="1800" i="1" dirty="0" err="1">
                <a:latin typeface="Times New Roman" pitchFamily="18" charset="0"/>
              </a:rPr>
              <a:t>Ax+By+Cz+D</a:t>
            </a:r>
            <a:r>
              <a:rPr kumimoji="1" lang="en-US" sz="1800" i="1" dirty="0">
                <a:latin typeface="Times New Roman" pitchFamily="18" charset="0"/>
              </a:rPr>
              <a:t> &gt; 0</a:t>
            </a:r>
          </a:p>
        </p:txBody>
      </p:sp>
      <p:sp>
        <p:nvSpPr>
          <p:cNvPr id="427016" name="Oval 8"/>
          <p:cNvSpPr>
            <a:spLocks noChangeAspect="1" noChangeArrowheads="1"/>
          </p:cNvSpPr>
          <p:nvPr/>
        </p:nvSpPr>
        <p:spPr bwMode="auto">
          <a:xfrm>
            <a:off x="5493533" y="2674440"/>
            <a:ext cx="155575" cy="155575"/>
          </a:xfrm>
          <a:prstGeom prst="ellipse">
            <a:avLst/>
          </a:prstGeom>
          <a:solidFill>
            <a:srgbClr val="92D050"/>
          </a:solidFill>
          <a:ln w="12700" cap="sq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 altLang="en-US" b="1"/>
          </a:p>
        </p:txBody>
      </p:sp>
      <p:sp>
        <p:nvSpPr>
          <p:cNvPr id="427017" name="Text Box 9"/>
          <p:cNvSpPr txBox="1">
            <a:spLocks noChangeArrowheads="1"/>
          </p:cNvSpPr>
          <p:nvPr/>
        </p:nvSpPr>
        <p:spPr bwMode="auto">
          <a:xfrm>
            <a:off x="5256995" y="3161803"/>
            <a:ext cx="1917700" cy="366712"/>
          </a:xfrm>
          <a:prstGeom prst="rect">
            <a:avLst/>
          </a:prstGeom>
          <a:noFill/>
          <a:ln w="19050" cap="sq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kumimoji="1" lang="en-US" sz="1800" i="1" dirty="0" err="1">
                <a:latin typeface="Times New Roman" pitchFamily="18" charset="0"/>
              </a:rPr>
              <a:t>Ax+By+Cz+D</a:t>
            </a:r>
            <a:r>
              <a:rPr kumimoji="1" lang="en-US" sz="1800" i="1" dirty="0">
                <a:latin typeface="Times New Roman" pitchFamily="18" charset="0"/>
              </a:rPr>
              <a:t> = 0</a:t>
            </a:r>
          </a:p>
        </p:txBody>
      </p:sp>
      <p:sp>
        <p:nvSpPr>
          <p:cNvPr id="427018" name="Oval 10"/>
          <p:cNvSpPr>
            <a:spLocks noChangeAspect="1" noChangeArrowheads="1"/>
          </p:cNvSpPr>
          <p:nvPr/>
        </p:nvSpPr>
        <p:spPr bwMode="auto">
          <a:xfrm>
            <a:off x="5074433" y="3436440"/>
            <a:ext cx="155575" cy="155575"/>
          </a:xfrm>
          <a:prstGeom prst="ellipse">
            <a:avLst/>
          </a:prstGeom>
          <a:solidFill>
            <a:srgbClr val="92D050"/>
          </a:solidFill>
          <a:ln w="12700" cap="sq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 altLang="en-US" b="1"/>
          </a:p>
        </p:txBody>
      </p:sp>
      <p:sp>
        <p:nvSpPr>
          <p:cNvPr id="427019" name="Text Box 11"/>
          <p:cNvSpPr txBox="1">
            <a:spLocks noChangeArrowheads="1"/>
          </p:cNvSpPr>
          <p:nvPr/>
        </p:nvSpPr>
        <p:spPr bwMode="auto">
          <a:xfrm>
            <a:off x="1580345" y="3638053"/>
            <a:ext cx="1917700" cy="366712"/>
          </a:xfrm>
          <a:prstGeom prst="rect">
            <a:avLst/>
          </a:prstGeom>
          <a:noFill/>
          <a:ln w="19050" cap="sq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kumimoji="1" lang="en-US" sz="1800" i="1" dirty="0" err="1">
                <a:latin typeface="Times New Roman" pitchFamily="18" charset="0"/>
              </a:rPr>
              <a:t>Ax+By+Cz+D</a:t>
            </a:r>
            <a:r>
              <a:rPr kumimoji="1" lang="en-US" sz="1800" i="1" dirty="0">
                <a:latin typeface="Times New Roman" pitchFamily="18" charset="0"/>
              </a:rPr>
              <a:t> &lt; 0</a:t>
            </a:r>
          </a:p>
        </p:txBody>
      </p:sp>
      <p:sp>
        <p:nvSpPr>
          <p:cNvPr id="427020" name="Oval 12"/>
          <p:cNvSpPr>
            <a:spLocks noChangeAspect="1" noChangeArrowheads="1"/>
          </p:cNvSpPr>
          <p:nvPr/>
        </p:nvSpPr>
        <p:spPr bwMode="auto">
          <a:xfrm>
            <a:off x="3445658" y="3903165"/>
            <a:ext cx="155575" cy="155575"/>
          </a:xfrm>
          <a:prstGeom prst="ellipse">
            <a:avLst/>
          </a:prstGeom>
          <a:solidFill>
            <a:srgbClr val="92D050"/>
          </a:solidFill>
          <a:ln w="12700" cap="sq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 altLang="en-US" b="1"/>
          </a:p>
        </p:txBody>
      </p:sp>
      <p:sp>
        <p:nvSpPr>
          <p:cNvPr id="427021" name="Rectangle 13"/>
          <p:cNvSpPr>
            <a:spLocks noChangeArrowheads="1"/>
          </p:cNvSpPr>
          <p:nvPr/>
        </p:nvSpPr>
        <p:spPr bwMode="auto">
          <a:xfrm rot="1335319">
            <a:off x="4818845" y="3533278"/>
            <a:ext cx="539750" cy="449262"/>
          </a:xfrm>
          <a:prstGeom prst="rect">
            <a:avLst/>
          </a:prstGeom>
          <a:solidFill>
            <a:srgbClr val="969696"/>
          </a:solidFill>
          <a:ln w="19050" cap="sq">
            <a:solidFill>
              <a:srgbClr val="96969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Transformation</a:t>
            </a:r>
          </a:p>
        </p:txBody>
      </p:sp>
      <p:sp>
        <p:nvSpPr>
          <p:cNvPr id="8704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/>
              <a:t>Have some geometric data</a:t>
            </a:r>
          </a:p>
          <a:p>
            <a:r>
              <a:rPr lang="en-US" altLang="en-US"/>
              <a:t>How to apply functions to it?</a:t>
            </a:r>
          </a:p>
          <a:p>
            <a:r>
              <a:rPr lang="en-US" altLang="en-US"/>
              <a:t>Also desired: combine multiple steps into single operation </a:t>
            </a:r>
          </a:p>
          <a:p>
            <a:r>
              <a:rPr lang="en-US" altLang="en-US"/>
              <a:t>For vectors: linear transformations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Transformations</a:t>
            </a:r>
          </a:p>
        </p:txBody>
      </p:sp>
      <p:sp>
        <p:nvSpPr>
          <p:cNvPr id="9318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800" dirty="0"/>
              <a:t>A </a:t>
            </a:r>
            <a:r>
              <a:rPr lang="en-US" altLang="en-US" sz="2800" b="1" dirty="0"/>
              <a:t>transformation</a:t>
            </a:r>
            <a:r>
              <a:rPr lang="en-US" altLang="en-US" sz="2800" dirty="0"/>
              <a:t> </a:t>
            </a:r>
            <a:r>
              <a:rPr lang="en-US" altLang="en-US" sz="2800" i="1" dirty="0">
                <a:latin typeface="Times New Roman" pitchFamily="18" charset="0"/>
              </a:rPr>
              <a:t>T</a:t>
            </a:r>
            <a:r>
              <a:rPr lang="en-US" altLang="en-US" sz="2800" dirty="0"/>
              <a:t>:</a:t>
            </a:r>
            <a:r>
              <a:rPr lang="en-US" altLang="en-US" sz="2800" i="1" dirty="0">
                <a:latin typeface="Times New Roman" pitchFamily="18" charset="0"/>
              </a:rPr>
              <a:t>V</a:t>
            </a:r>
            <a:r>
              <a:rPr lang="en-US" altLang="en-US" sz="2800" dirty="0">
                <a:sym typeface="Symbol" pitchFamily="18" charset="2"/>
              </a:rPr>
              <a:t></a:t>
            </a:r>
            <a:r>
              <a:rPr lang="en-US" altLang="en-US" sz="2800" i="1" dirty="0">
                <a:latin typeface="Times New Roman" pitchFamily="18" charset="0"/>
                <a:sym typeface="Symbol" pitchFamily="18" charset="2"/>
              </a:rPr>
              <a:t>W </a:t>
            </a:r>
            <a:r>
              <a:rPr lang="en-US" altLang="en-US" sz="2800" dirty="0"/>
              <a:t>is a function that maps elements from </a:t>
            </a:r>
            <a:r>
              <a:rPr lang="en-US" sz="2800" dirty="0"/>
              <a:t>vector space </a:t>
            </a:r>
            <a:r>
              <a:rPr lang="en-US" sz="2800" i="1" dirty="0">
                <a:latin typeface="Times New Roman" pitchFamily="18" charset="0"/>
              </a:rPr>
              <a:t>V</a:t>
            </a:r>
            <a:r>
              <a:rPr lang="en-US" sz="2800" dirty="0"/>
              <a:t> to </a:t>
            </a:r>
            <a:r>
              <a:rPr lang="en-US" sz="2800" i="1" dirty="0">
                <a:latin typeface="Times New Roman" pitchFamily="18" charset="0"/>
              </a:rPr>
              <a:t>W</a:t>
            </a:r>
            <a:endParaRPr lang="en-US" altLang="en-US" sz="2800" i="1" baseline="30000" dirty="0">
              <a:latin typeface="Times New Roman" pitchFamily="18" charset="0"/>
            </a:endParaRPr>
          </a:p>
          <a:p>
            <a:r>
              <a:rPr lang="en-US" altLang="en-US" sz="2800" dirty="0"/>
              <a:t>The function </a:t>
            </a:r>
          </a:p>
          <a:p>
            <a:endParaRPr lang="en-US" altLang="en-US" sz="2800" dirty="0"/>
          </a:p>
          <a:p>
            <a:pPr>
              <a:buFontTx/>
              <a:buNone/>
            </a:pPr>
            <a:r>
              <a:rPr lang="en-US" altLang="en-US" sz="2800" dirty="0"/>
              <a:t>		</a:t>
            </a:r>
            <a:r>
              <a:rPr lang="en-US" altLang="en-US" sz="2800" i="1" dirty="0">
                <a:latin typeface="Times New Roman" pitchFamily="18" charset="0"/>
              </a:rPr>
              <a:t>f</a:t>
            </a:r>
            <a:r>
              <a:rPr lang="en-US" altLang="en-US" sz="2800" dirty="0">
                <a:latin typeface="Times New Roman" pitchFamily="18" charset="0"/>
              </a:rPr>
              <a:t>(</a:t>
            </a:r>
            <a:r>
              <a:rPr lang="en-US" altLang="en-US" sz="2800" i="1" dirty="0">
                <a:latin typeface="Times New Roman" pitchFamily="18" charset="0"/>
              </a:rPr>
              <a:t>x</a:t>
            </a:r>
            <a:r>
              <a:rPr lang="en-US" altLang="en-US" sz="2800" b="1" dirty="0">
                <a:latin typeface="Times New Roman" pitchFamily="18" charset="0"/>
              </a:rPr>
              <a:t>,</a:t>
            </a:r>
            <a:r>
              <a:rPr lang="en-US" altLang="en-US" sz="2800" b="1" i="1" dirty="0">
                <a:latin typeface="Times New Roman" pitchFamily="18" charset="0"/>
              </a:rPr>
              <a:t> </a:t>
            </a:r>
            <a:r>
              <a:rPr lang="en-US" altLang="en-US" sz="2800" i="1" dirty="0">
                <a:latin typeface="Times New Roman" pitchFamily="18" charset="0"/>
              </a:rPr>
              <a:t>y</a:t>
            </a:r>
            <a:r>
              <a:rPr lang="en-US" altLang="en-US" sz="2800" dirty="0">
                <a:latin typeface="Times New Roman" pitchFamily="18" charset="0"/>
              </a:rPr>
              <a:t>) = </a:t>
            </a:r>
            <a:r>
              <a:rPr lang="en-US" altLang="en-US" sz="2800" i="1" dirty="0">
                <a:latin typeface="Times New Roman" pitchFamily="18" charset="0"/>
              </a:rPr>
              <a:t>x</a:t>
            </a:r>
            <a:r>
              <a:rPr lang="en-US" altLang="en-US" sz="2800" baseline="30000" dirty="0">
                <a:latin typeface="Times New Roman" pitchFamily="18" charset="0"/>
              </a:rPr>
              <a:t>2</a:t>
            </a:r>
            <a:r>
              <a:rPr lang="en-US" altLang="en-US" sz="2800" dirty="0">
                <a:latin typeface="Times New Roman" pitchFamily="18" charset="0"/>
              </a:rPr>
              <a:t> + 2</a:t>
            </a:r>
            <a:r>
              <a:rPr lang="en-US" altLang="en-US" sz="2800" i="1" dirty="0">
                <a:latin typeface="Times New Roman" pitchFamily="18" charset="0"/>
              </a:rPr>
              <a:t>y</a:t>
            </a:r>
            <a:endParaRPr lang="en-US" altLang="en-US" sz="2800" dirty="0">
              <a:latin typeface="Times New Roman" pitchFamily="18" charset="0"/>
            </a:endParaRPr>
          </a:p>
          <a:p>
            <a:endParaRPr lang="en-US" altLang="en-US" sz="2800" dirty="0">
              <a:latin typeface="Times New Roman" pitchFamily="18" charset="0"/>
            </a:endParaRPr>
          </a:p>
          <a:p>
            <a:pPr>
              <a:buFontTx/>
              <a:buNone/>
            </a:pPr>
            <a:r>
              <a:rPr lang="en-US" altLang="en-US" sz="2800" dirty="0"/>
              <a:t>	is a transformation because it maps </a:t>
            </a:r>
            <a:r>
              <a:rPr lang="en-US" altLang="en-US" sz="2800" b="1" i="1" dirty="0">
                <a:latin typeface="Times New Roman" pitchFamily="18" charset="0"/>
              </a:rPr>
              <a:t>R</a:t>
            </a:r>
            <a:r>
              <a:rPr lang="en-US" altLang="en-US" sz="2800" baseline="30000" dirty="0">
                <a:latin typeface="Times New Roman" pitchFamily="18" charset="0"/>
              </a:rPr>
              <a:t>2</a:t>
            </a:r>
            <a:r>
              <a:rPr lang="en-US" altLang="en-US" sz="2800" baseline="30000" dirty="0"/>
              <a:t> </a:t>
            </a:r>
            <a:r>
              <a:rPr lang="en-US" altLang="en-US" sz="2800" dirty="0"/>
              <a:t>into </a:t>
            </a:r>
            <a:r>
              <a:rPr lang="en-US" altLang="en-US" sz="2800" b="1" i="1" dirty="0">
                <a:latin typeface="Times New Roman" pitchFamily="18" charset="0"/>
              </a:rPr>
              <a:t>R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6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Vector Space</a:t>
            </a:r>
          </a:p>
        </p:txBody>
      </p:sp>
      <p:sp>
        <p:nvSpPr>
          <p:cNvPr id="416771" name="Rectangle 3"/>
          <p:cNvSpPr>
            <a:spLocks noGrp="1" noChangeArrowheads="1"/>
          </p:cNvSpPr>
          <p:nvPr>
            <p:ph idx="1"/>
          </p:nvPr>
        </p:nvSpPr>
        <p:spPr>
          <a:xfrm>
            <a:off x="832495" y="1981200"/>
            <a:ext cx="7018361" cy="3352800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90000"/>
              </a:lnSpc>
            </a:pPr>
            <a:r>
              <a:rPr lang="en-US" dirty="0"/>
              <a:t>Set of vectors related by +,</a:t>
            </a:r>
            <a:r>
              <a:rPr lang="en-US" dirty="0">
                <a:cs typeface="Arial" charset="0"/>
              </a:rPr>
              <a:t>·</a:t>
            </a:r>
            <a:endParaRPr lang="en-US" dirty="0"/>
          </a:p>
          <a:p>
            <a:pPr>
              <a:lnSpc>
                <a:spcPct val="90000"/>
              </a:lnSpc>
            </a:pPr>
            <a:r>
              <a:rPr lang="en-US" dirty="0"/>
              <a:t>Meet rules</a:t>
            </a:r>
          </a:p>
          <a:p>
            <a:pPr lvl="1">
              <a:lnSpc>
                <a:spcPct val="90000"/>
              </a:lnSpc>
            </a:pPr>
            <a:r>
              <a:rPr lang="en-US" sz="2400" b="1" dirty="0">
                <a:latin typeface="Times New Roman" pitchFamily="18" charset="0"/>
              </a:rPr>
              <a:t>v + w = w + v 			(commutative +)</a:t>
            </a:r>
          </a:p>
          <a:p>
            <a:pPr lvl="1">
              <a:lnSpc>
                <a:spcPct val="90000"/>
              </a:lnSpc>
            </a:pPr>
            <a:r>
              <a:rPr lang="en-US" sz="2400" b="1" dirty="0">
                <a:latin typeface="Times New Roman" pitchFamily="18" charset="0"/>
              </a:rPr>
              <a:t>(v + w) + u = v + (w + u) 	(associative +)</a:t>
            </a:r>
          </a:p>
          <a:p>
            <a:pPr lvl="1">
              <a:lnSpc>
                <a:spcPct val="90000"/>
              </a:lnSpc>
            </a:pPr>
            <a:r>
              <a:rPr lang="en-US" sz="2400" b="1" dirty="0">
                <a:latin typeface="Times New Roman" pitchFamily="18" charset="0"/>
              </a:rPr>
              <a:t>v + 0 = v			</a:t>
            </a:r>
            <a:r>
              <a:rPr lang="en-US" sz="2400" b="1" dirty="0" smtClean="0">
                <a:latin typeface="Times New Roman" pitchFamily="18" charset="0"/>
              </a:rPr>
              <a:t>	(</a:t>
            </a:r>
            <a:r>
              <a:rPr lang="en-US" sz="2400" b="1" dirty="0">
                <a:latin typeface="Times New Roman" pitchFamily="18" charset="0"/>
              </a:rPr>
              <a:t>identity +)</a:t>
            </a:r>
          </a:p>
          <a:p>
            <a:pPr lvl="1">
              <a:lnSpc>
                <a:spcPct val="90000"/>
              </a:lnSpc>
            </a:pPr>
            <a:r>
              <a:rPr lang="en-US" sz="2400" b="1" dirty="0">
                <a:latin typeface="Times New Roman" pitchFamily="18" charset="0"/>
              </a:rPr>
              <a:t>v + (-v) = 0			(inverse +)</a:t>
            </a:r>
            <a:endParaRPr lang="en-US" sz="2400" dirty="0"/>
          </a:p>
          <a:p>
            <a:pPr lvl="1">
              <a:lnSpc>
                <a:spcPct val="90000"/>
              </a:lnSpc>
            </a:pPr>
            <a:r>
              <a:rPr lang="en-US" sz="2400" b="1" dirty="0">
                <a:latin typeface="Times New Roman" pitchFamily="18" charset="0"/>
              </a:rPr>
              <a:t>(</a:t>
            </a:r>
            <a:r>
              <a:rPr lang="en-US" sz="2400" b="1" dirty="0">
                <a:latin typeface="Times New Roman" pitchFamily="18" charset="0"/>
                <a:sym typeface="Symbol" pitchFamily="18" charset="2"/>
              </a:rPr>
              <a:t></a:t>
            </a:r>
            <a:r>
              <a:rPr lang="en-US" sz="2400" b="1" dirty="0">
                <a:latin typeface="Times New Roman" pitchFamily="18" charset="0"/>
              </a:rPr>
              <a:t>) v = </a:t>
            </a:r>
            <a:r>
              <a:rPr lang="en-US" sz="2400" b="1" dirty="0">
                <a:latin typeface="Times New Roman" pitchFamily="18" charset="0"/>
                <a:sym typeface="Symbol" pitchFamily="18" charset="2"/>
              </a:rPr>
              <a:t></a:t>
            </a:r>
            <a:r>
              <a:rPr lang="en-US" sz="2400" b="1" dirty="0">
                <a:latin typeface="Times New Roman" pitchFamily="18" charset="0"/>
              </a:rPr>
              <a:t> (</a:t>
            </a:r>
            <a:r>
              <a:rPr lang="en-US" sz="2400" b="1" dirty="0">
                <a:latin typeface="Times New Roman" pitchFamily="18" charset="0"/>
                <a:sym typeface="Symbol" pitchFamily="18" charset="2"/>
              </a:rPr>
              <a:t></a:t>
            </a:r>
            <a:r>
              <a:rPr lang="en-US" sz="2400" b="1" dirty="0">
                <a:latin typeface="Times New Roman" pitchFamily="18" charset="0"/>
              </a:rPr>
              <a:t>v)			(associative 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·)</a:t>
            </a:r>
            <a:endParaRPr lang="en-US" sz="2400" dirty="0"/>
          </a:p>
          <a:p>
            <a:pPr lvl="1">
              <a:lnSpc>
                <a:spcPct val="90000"/>
              </a:lnSpc>
            </a:pPr>
            <a:r>
              <a:rPr lang="en-US" sz="2400" b="1" dirty="0">
                <a:latin typeface="Times New Roman" pitchFamily="18" charset="0"/>
              </a:rPr>
              <a:t>(</a:t>
            </a:r>
            <a:r>
              <a:rPr lang="en-US" sz="2400" b="1" dirty="0">
                <a:latin typeface="Times New Roman" pitchFamily="18" charset="0"/>
                <a:sym typeface="Symbol" pitchFamily="18" charset="2"/>
              </a:rPr>
              <a:t></a:t>
            </a:r>
            <a:r>
              <a:rPr lang="en-US" sz="2400" b="1" dirty="0">
                <a:latin typeface="Times New Roman" pitchFamily="18" charset="0"/>
              </a:rPr>
              <a:t>+</a:t>
            </a:r>
            <a:r>
              <a:rPr lang="en-US" sz="2400" b="1" dirty="0">
                <a:latin typeface="Times New Roman" pitchFamily="18" charset="0"/>
                <a:sym typeface="Symbol" pitchFamily="18" charset="2"/>
              </a:rPr>
              <a:t></a:t>
            </a:r>
            <a:r>
              <a:rPr lang="en-US" sz="2400" b="1" dirty="0">
                <a:latin typeface="Times New Roman" pitchFamily="18" charset="0"/>
              </a:rPr>
              <a:t>)v = </a:t>
            </a:r>
            <a:r>
              <a:rPr lang="en-US" sz="2400" b="1" dirty="0">
                <a:latin typeface="Times New Roman" pitchFamily="18" charset="0"/>
                <a:sym typeface="Symbol" pitchFamily="18" charset="2"/>
              </a:rPr>
              <a:t></a:t>
            </a:r>
            <a:r>
              <a:rPr lang="en-US" sz="2400" b="1" dirty="0">
                <a:latin typeface="Times New Roman" pitchFamily="18" charset="0"/>
              </a:rPr>
              <a:t>v + </a:t>
            </a:r>
            <a:r>
              <a:rPr lang="en-US" sz="2400" b="1" dirty="0">
                <a:latin typeface="Times New Roman" pitchFamily="18" charset="0"/>
                <a:sym typeface="Symbol" pitchFamily="18" charset="2"/>
              </a:rPr>
              <a:t></a:t>
            </a:r>
            <a:r>
              <a:rPr lang="en-US" sz="2400" b="1" dirty="0">
                <a:latin typeface="Times New Roman" pitchFamily="18" charset="0"/>
              </a:rPr>
              <a:t>v		(distributive 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·)</a:t>
            </a:r>
            <a:endParaRPr lang="en-US" sz="2400" b="1" dirty="0">
              <a:latin typeface="Times New Roman" pitchFamily="18" charset="0"/>
            </a:endParaRPr>
          </a:p>
          <a:p>
            <a:pPr lvl="1">
              <a:lnSpc>
                <a:spcPct val="90000"/>
              </a:lnSpc>
            </a:pPr>
            <a:r>
              <a:rPr lang="en-US" sz="2400" b="1" dirty="0">
                <a:latin typeface="Times New Roman" pitchFamily="18" charset="0"/>
                <a:sym typeface="Symbol" pitchFamily="18" charset="2"/>
              </a:rPr>
              <a:t></a:t>
            </a:r>
            <a:r>
              <a:rPr lang="en-US" sz="2400" b="1" dirty="0">
                <a:latin typeface="Times New Roman" pitchFamily="18" charset="0"/>
              </a:rPr>
              <a:t>(v + w) = </a:t>
            </a:r>
            <a:r>
              <a:rPr lang="en-US" sz="2400" b="1" dirty="0">
                <a:latin typeface="Times New Roman" pitchFamily="18" charset="0"/>
                <a:sym typeface="Symbol" pitchFamily="18" charset="2"/>
              </a:rPr>
              <a:t></a:t>
            </a:r>
            <a:r>
              <a:rPr lang="en-US" sz="2400" b="1" dirty="0">
                <a:latin typeface="Times New Roman" pitchFamily="18" charset="0"/>
              </a:rPr>
              <a:t>v + </a:t>
            </a:r>
            <a:r>
              <a:rPr lang="en-US" sz="2400" b="1" dirty="0">
                <a:latin typeface="Times New Roman" pitchFamily="18" charset="0"/>
                <a:sym typeface="Symbol" pitchFamily="18" charset="2"/>
              </a:rPr>
              <a:t></a:t>
            </a:r>
            <a:r>
              <a:rPr lang="en-US" sz="2400" b="1" dirty="0">
                <a:latin typeface="Times New Roman" pitchFamily="18" charset="0"/>
              </a:rPr>
              <a:t>w</a:t>
            </a:r>
            <a:r>
              <a:rPr lang="en-US" dirty="0"/>
              <a:t> 		</a:t>
            </a:r>
            <a:r>
              <a:rPr lang="en-US" sz="2400" b="1" dirty="0">
                <a:latin typeface="Times New Roman" pitchFamily="18" charset="0"/>
              </a:rPr>
              <a:t>(distributive 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·)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1106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Linear Transformation</a:t>
            </a:r>
          </a:p>
        </p:txBody>
      </p:sp>
      <p:sp>
        <p:nvSpPr>
          <p:cNvPr id="431107" name="Rectangle 1027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Two basic properties:</a:t>
            </a:r>
          </a:p>
          <a:p>
            <a:pPr lvl="1"/>
            <a:r>
              <a:rPr lang="en-US" i="1" dirty="0">
                <a:latin typeface="Times New Roman" pitchFamily="18" charset="0"/>
              </a:rPr>
              <a:t>T</a:t>
            </a:r>
            <a:r>
              <a:rPr lang="en-US" dirty="0">
                <a:latin typeface="Times New Roman" pitchFamily="18" charset="0"/>
              </a:rPr>
              <a:t>(</a:t>
            </a:r>
            <a:r>
              <a:rPr lang="en-US" i="1" dirty="0">
                <a:latin typeface="Times New Roman" pitchFamily="18" charset="0"/>
              </a:rPr>
              <a:t>x</a:t>
            </a:r>
            <a:r>
              <a:rPr lang="en-US" dirty="0">
                <a:latin typeface="Times New Roman" pitchFamily="18" charset="0"/>
              </a:rPr>
              <a:t> + </a:t>
            </a:r>
            <a:r>
              <a:rPr lang="en-US" i="1" dirty="0">
                <a:latin typeface="Times New Roman" pitchFamily="18" charset="0"/>
              </a:rPr>
              <a:t>y</a:t>
            </a:r>
            <a:r>
              <a:rPr lang="en-US" dirty="0">
                <a:latin typeface="Times New Roman" pitchFamily="18" charset="0"/>
              </a:rPr>
              <a:t>) = </a:t>
            </a:r>
            <a:r>
              <a:rPr lang="en-US" i="1" dirty="0">
                <a:latin typeface="Times New Roman" pitchFamily="18" charset="0"/>
              </a:rPr>
              <a:t>T</a:t>
            </a:r>
            <a:r>
              <a:rPr lang="en-US" dirty="0">
                <a:latin typeface="Times New Roman" pitchFamily="18" charset="0"/>
              </a:rPr>
              <a:t>(</a:t>
            </a:r>
            <a:r>
              <a:rPr lang="en-US" i="1" dirty="0">
                <a:latin typeface="Times New Roman" pitchFamily="18" charset="0"/>
              </a:rPr>
              <a:t>x</a:t>
            </a:r>
            <a:r>
              <a:rPr lang="en-US" dirty="0">
                <a:latin typeface="Times New Roman" pitchFamily="18" charset="0"/>
              </a:rPr>
              <a:t>) + </a:t>
            </a:r>
            <a:r>
              <a:rPr lang="en-US" i="1" dirty="0">
                <a:latin typeface="Times New Roman" pitchFamily="18" charset="0"/>
              </a:rPr>
              <a:t>T</a:t>
            </a:r>
            <a:r>
              <a:rPr lang="en-US" dirty="0">
                <a:latin typeface="Times New Roman" pitchFamily="18" charset="0"/>
              </a:rPr>
              <a:t>(</a:t>
            </a:r>
            <a:r>
              <a:rPr lang="en-US" i="1" dirty="0">
                <a:latin typeface="Times New Roman" pitchFamily="18" charset="0"/>
              </a:rPr>
              <a:t>y</a:t>
            </a:r>
            <a:r>
              <a:rPr lang="en-US" dirty="0">
                <a:latin typeface="Times New Roman" pitchFamily="18" charset="0"/>
              </a:rPr>
              <a:t>)</a:t>
            </a:r>
          </a:p>
          <a:p>
            <a:pPr lvl="1"/>
            <a:r>
              <a:rPr lang="en-US" i="1" dirty="0">
                <a:latin typeface="Times New Roman" pitchFamily="18" charset="0"/>
              </a:rPr>
              <a:t>T</a:t>
            </a:r>
            <a:r>
              <a:rPr lang="en-US" dirty="0">
                <a:latin typeface="Times New Roman" pitchFamily="18" charset="0"/>
              </a:rPr>
              <a:t>(</a:t>
            </a:r>
            <a:r>
              <a:rPr lang="en-US" i="1" dirty="0">
                <a:latin typeface="Times New Roman" pitchFamily="18" charset="0"/>
              </a:rPr>
              <a:t>ax</a:t>
            </a:r>
            <a:r>
              <a:rPr lang="en-US" dirty="0">
                <a:latin typeface="Times New Roman" pitchFamily="18" charset="0"/>
              </a:rPr>
              <a:t>) = </a:t>
            </a:r>
            <a:r>
              <a:rPr lang="en-US" i="1" dirty="0" err="1">
                <a:latin typeface="Times New Roman" pitchFamily="18" charset="0"/>
              </a:rPr>
              <a:t>aT</a:t>
            </a:r>
            <a:r>
              <a:rPr lang="en-US" dirty="0">
                <a:latin typeface="Times New Roman" pitchFamily="18" charset="0"/>
              </a:rPr>
              <a:t>(</a:t>
            </a:r>
            <a:r>
              <a:rPr lang="en-US" i="1" dirty="0">
                <a:latin typeface="Times New Roman" pitchFamily="18" charset="0"/>
              </a:rPr>
              <a:t>x</a:t>
            </a:r>
            <a:r>
              <a:rPr lang="en-US" dirty="0">
                <a:latin typeface="Times New Roman" pitchFamily="18" charset="0"/>
              </a:rPr>
              <a:t>)</a:t>
            </a:r>
          </a:p>
          <a:p>
            <a:r>
              <a:rPr lang="en-US" dirty="0"/>
              <a:t>Follows that</a:t>
            </a:r>
          </a:p>
          <a:p>
            <a:pPr lvl="1"/>
            <a:r>
              <a:rPr lang="en-US" i="1" dirty="0">
                <a:latin typeface="Times New Roman" pitchFamily="18" charset="0"/>
              </a:rPr>
              <a:t>T</a:t>
            </a:r>
            <a:r>
              <a:rPr lang="en-US" dirty="0">
                <a:latin typeface="Times New Roman" pitchFamily="18" charset="0"/>
              </a:rPr>
              <a:t>(0) = 0</a:t>
            </a:r>
          </a:p>
          <a:p>
            <a:pPr lvl="1"/>
            <a:r>
              <a:rPr lang="en-US" i="1" dirty="0">
                <a:latin typeface="Times New Roman" pitchFamily="18" charset="0"/>
              </a:rPr>
              <a:t>T</a:t>
            </a:r>
            <a:r>
              <a:rPr lang="en-US" dirty="0">
                <a:latin typeface="Times New Roman" pitchFamily="18" charset="0"/>
              </a:rPr>
              <a:t>(</a:t>
            </a:r>
            <a:r>
              <a:rPr lang="en-US" i="1" dirty="0" err="1">
                <a:latin typeface="Times New Roman" pitchFamily="18" charset="0"/>
              </a:rPr>
              <a:t>ax+y</a:t>
            </a:r>
            <a:r>
              <a:rPr lang="en-US" dirty="0">
                <a:latin typeface="Times New Roman" pitchFamily="18" charset="0"/>
              </a:rPr>
              <a:t>) = </a:t>
            </a:r>
            <a:r>
              <a:rPr lang="en-US" i="1" dirty="0" err="1">
                <a:latin typeface="Times New Roman" pitchFamily="18" charset="0"/>
              </a:rPr>
              <a:t>aT</a:t>
            </a:r>
            <a:r>
              <a:rPr lang="en-US" dirty="0">
                <a:latin typeface="Times New Roman" pitchFamily="18" charset="0"/>
              </a:rPr>
              <a:t>(</a:t>
            </a:r>
            <a:r>
              <a:rPr lang="en-US" i="1" dirty="0">
                <a:latin typeface="Times New Roman" pitchFamily="18" charset="0"/>
              </a:rPr>
              <a:t>x</a:t>
            </a:r>
            <a:r>
              <a:rPr lang="en-US" dirty="0">
                <a:latin typeface="Times New Roman" pitchFamily="18" charset="0"/>
              </a:rPr>
              <a:t>) + </a:t>
            </a:r>
            <a:r>
              <a:rPr lang="en-US" i="1" dirty="0">
                <a:latin typeface="Times New Roman" pitchFamily="18" charset="0"/>
              </a:rPr>
              <a:t>T</a:t>
            </a:r>
            <a:r>
              <a:rPr lang="en-US" dirty="0">
                <a:latin typeface="Times New Roman" pitchFamily="18" charset="0"/>
              </a:rPr>
              <a:t>(</a:t>
            </a:r>
            <a:r>
              <a:rPr lang="en-US" i="1" dirty="0">
                <a:latin typeface="Times New Roman" pitchFamily="18" charset="0"/>
              </a:rPr>
              <a:t>y</a:t>
            </a:r>
            <a:r>
              <a:rPr lang="en-US" dirty="0">
                <a:latin typeface="Times New Roman" pitchFamily="18" charset="0"/>
              </a:rPr>
              <a:t>)</a:t>
            </a:r>
          </a:p>
          <a:p>
            <a:pPr lvl="1"/>
            <a:endParaRPr lang="en-US" dirty="0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31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Linear Transformations</a:t>
            </a:r>
          </a:p>
        </p:txBody>
      </p:sp>
      <p:sp>
        <p:nvSpPr>
          <p:cNvPr id="43315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Basis vectors span vector space</a:t>
            </a:r>
          </a:p>
          <a:p>
            <a:r>
              <a:rPr lang="en-US"/>
              <a:t>Know where basis goes, know where rest goes</a:t>
            </a:r>
          </a:p>
          <a:p>
            <a:r>
              <a:rPr lang="en-US"/>
              <a:t>So we can do the following:</a:t>
            </a:r>
          </a:p>
          <a:p>
            <a:pPr lvl="1"/>
            <a:r>
              <a:rPr lang="en-US"/>
              <a:t>Transform basis</a:t>
            </a:r>
          </a:p>
          <a:p>
            <a:pPr lvl="1"/>
            <a:r>
              <a:rPr lang="en-US"/>
              <a:t>Store as columns in a matrix</a:t>
            </a:r>
          </a:p>
          <a:p>
            <a:pPr lvl="1"/>
            <a:r>
              <a:rPr lang="en-US"/>
              <a:t>Use matrix to perform linear transforms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72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Linear Transforms</a:t>
            </a:r>
          </a:p>
        </p:txBody>
      </p:sp>
      <p:sp>
        <p:nvSpPr>
          <p:cNvPr id="43725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Example:</a:t>
            </a:r>
          </a:p>
          <a:p>
            <a:endParaRPr lang="en-US"/>
          </a:p>
          <a:p>
            <a:r>
              <a:rPr lang="en-US"/>
              <a:t>(1,0) maps to (1,2)</a:t>
            </a:r>
          </a:p>
          <a:p>
            <a:r>
              <a:rPr lang="en-US"/>
              <a:t>(0,1) maps to (2,1)</a:t>
            </a:r>
          </a:p>
          <a:p>
            <a:r>
              <a:rPr lang="en-US"/>
              <a:t>Matrix is</a:t>
            </a:r>
          </a:p>
        </p:txBody>
      </p:sp>
      <p:graphicFrame>
        <p:nvGraphicFramePr>
          <p:cNvPr id="437252" name="Object 4"/>
          <p:cNvGraphicFramePr>
            <a:graphicFrameLocks noChangeAspect="1"/>
          </p:cNvGraphicFramePr>
          <p:nvPr/>
        </p:nvGraphicFramePr>
        <p:xfrm>
          <a:off x="1467429" y="2287369"/>
          <a:ext cx="3532187" cy="471488"/>
        </p:xfrm>
        <a:graphic>
          <a:graphicData uri="http://schemas.openxmlformats.org/presentationml/2006/ole">
            <p:oleObj spid="_x0000_s571394" name="Equation" r:id="rId3" imgW="1523880" imgH="203040" progId="Equation.3">
              <p:embed/>
            </p:oleObj>
          </a:graphicData>
        </a:graphic>
      </p:graphicFrame>
      <p:graphicFrame>
        <p:nvGraphicFramePr>
          <p:cNvPr id="437253" name="Object 5"/>
          <p:cNvGraphicFramePr>
            <a:graphicFrameLocks noChangeAspect="1"/>
          </p:cNvGraphicFramePr>
          <p:nvPr/>
        </p:nvGraphicFramePr>
        <p:xfrm>
          <a:off x="2716294" y="4359294"/>
          <a:ext cx="1119187" cy="1060450"/>
        </p:xfrm>
        <a:graphic>
          <a:graphicData uri="http://schemas.openxmlformats.org/presentationml/2006/ole">
            <p:oleObj spid="_x0000_s571395" name="Equation" r:id="rId4" imgW="482400" imgH="457200" progId="Equation.3">
              <p:embed/>
            </p:oleObj>
          </a:graphicData>
        </a:graphic>
      </p:graphicFrame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What is a Matrix?</a:t>
            </a:r>
          </a:p>
        </p:txBody>
      </p:sp>
      <p:sp>
        <p:nvSpPr>
          <p:cNvPr id="13414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/>
              <a:t>Rectangular m x n array of numbers</a:t>
            </a:r>
          </a:p>
          <a:p>
            <a:r>
              <a:rPr lang="en-US" altLang="en-US" dirty="0"/>
              <a:t>M </a:t>
            </a:r>
            <a:r>
              <a:rPr lang="en-US" altLang="en-US" i="1" dirty="0"/>
              <a:t>rows</a:t>
            </a:r>
            <a:r>
              <a:rPr lang="en-US" altLang="en-US" dirty="0"/>
              <a:t> by n </a:t>
            </a:r>
            <a:r>
              <a:rPr lang="en-US" altLang="en-US" i="1" dirty="0"/>
              <a:t>columns</a:t>
            </a:r>
          </a:p>
          <a:p>
            <a:endParaRPr lang="en-US" altLang="en-US" i="1" dirty="0"/>
          </a:p>
          <a:p>
            <a:endParaRPr lang="en-US" altLang="en-US" i="1" dirty="0"/>
          </a:p>
          <a:p>
            <a:endParaRPr lang="en-US" altLang="en-US" i="1" dirty="0"/>
          </a:p>
          <a:p>
            <a:endParaRPr lang="en-US" altLang="en-US" dirty="0" smtClean="0"/>
          </a:p>
          <a:p>
            <a:r>
              <a:rPr lang="en-US" altLang="en-US" dirty="0" smtClean="0"/>
              <a:t>If </a:t>
            </a:r>
            <a:r>
              <a:rPr lang="en-US" altLang="en-US" dirty="0"/>
              <a:t>n=m, matrix is </a:t>
            </a:r>
            <a:r>
              <a:rPr lang="en-US" altLang="en-US" i="1" dirty="0"/>
              <a:t>square</a:t>
            </a:r>
            <a:endParaRPr lang="en-US" altLang="en-US" dirty="0"/>
          </a:p>
          <a:p>
            <a:endParaRPr lang="en-US" altLang="en-US" dirty="0"/>
          </a:p>
        </p:txBody>
      </p:sp>
      <p:graphicFrame>
        <p:nvGraphicFramePr>
          <p:cNvPr id="134148" name="Object 4"/>
          <p:cNvGraphicFramePr>
            <a:graphicFrameLocks noChangeAspect="1"/>
          </p:cNvGraphicFramePr>
          <p:nvPr/>
        </p:nvGraphicFramePr>
        <p:xfrm>
          <a:off x="1891965" y="3173097"/>
          <a:ext cx="2560637" cy="1649413"/>
        </p:xfrm>
        <a:graphic>
          <a:graphicData uri="http://schemas.openxmlformats.org/presentationml/2006/ole">
            <p:oleObj spid="_x0000_s572418" name="Equation" r:id="rId4" imgW="1104840" imgH="711000" progId="Equation.3">
              <p:embed/>
            </p:oleObj>
          </a:graphicData>
        </a:graphic>
      </p:graphicFrame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Matrix Concepts</a:t>
            </a:r>
          </a:p>
        </p:txBody>
      </p:sp>
      <p:sp>
        <p:nvSpPr>
          <p:cNvPr id="13619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/>
              <a:t>Number at row i and column j of matrix </a:t>
            </a:r>
            <a:r>
              <a:rPr lang="en-US" altLang="en-US" b="1">
                <a:latin typeface="Times New Roman" pitchFamily="18" charset="0"/>
              </a:rPr>
              <a:t>A</a:t>
            </a:r>
            <a:r>
              <a:rPr lang="en-US" altLang="en-US"/>
              <a:t> is </a:t>
            </a:r>
            <a:r>
              <a:rPr lang="en-US" altLang="en-US" i="1"/>
              <a:t>element</a:t>
            </a:r>
            <a:r>
              <a:rPr lang="en-US" altLang="en-US"/>
              <a:t> </a:t>
            </a:r>
            <a:r>
              <a:rPr lang="en-US" altLang="en-US" b="1">
                <a:latin typeface="Times New Roman" pitchFamily="18" charset="0"/>
              </a:rPr>
              <a:t>A</a:t>
            </a:r>
            <a:r>
              <a:rPr lang="en-US" altLang="en-US" b="1" baseline="-25000">
                <a:latin typeface="Times New Roman" pitchFamily="18" charset="0"/>
              </a:rPr>
              <a:t>ij</a:t>
            </a:r>
          </a:p>
          <a:p>
            <a:r>
              <a:rPr lang="en-US" altLang="en-US"/>
              <a:t>Elements in row i make row vector</a:t>
            </a:r>
          </a:p>
          <a:p>
            <a:r>
              <a:rPr lang="en-US" altLang="en-US"/>
              <a:t>Elems in column j make column vector</a:t>
            </a:r>
          </a:p>
          <a:p>
            <a:r>
              <a:rPr lang="en-US" altLang="en-US"/>
              <a:t>If at least one </a:t>
            </a:r>
            <a:r>
              <a:rPr lang="en-US" altLang="en-US" b="1">
                <a:latin typeface="Times New Roman" pitchFamily="18" charset="0"/>
              </a:rPr>
              <a:t>A</a:t>
            </a:r>
            <a:r>
              <a:rPr lang="en-US" altLang="en-US" b="1" baseline="-25000">
                <a:latin typeface="Times New Roman" pitchFamily="18" charset="0"/>
              </a:rPr>
              <a:t>ii</a:t>
            </a:r>
            <a:r>
              <a:rPr lang="en-US" altLang="en-US"/>
              <a:t> (diagonal from upper left to lower right) are non-zero and all others are zero, is </a:t>
            </a:r>
            <a:r>
              <a:rPr lang="en-US" altLang="en-US" i="1"/>
              <a:t>diagonal</a:t>
            </a:r>
            <a:r>
              <a:rPr lang="en-US" altLang="en-US"/>
              <a:t> matrix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6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Transpose</a:t>
            </a:r>
          </a:p>
        </p:txBody>
      </p:sp>
      <p:sp>
        <p:nvSpPr>
          <p:cNvPr id="396291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altLang="en-US" dirty="0"/>
              <a:t>Represented by </a:t>
            </a:r>
            <a:r>
              <a:rPr lang="en-US" altLang="en-US" b="1" dirty="0">
                <a:latin typeface="Times New Roman" pitchFamily="18" charset="0"/>
              </a:rPr>
              <a:t>A</a:t>
            </a:r>
            <a:r>
              <a:rPr lang="en-US" altLang="en-US" baseline="30000" dirty="0">
                <a:latin typeface="Times New Roman" pitchFamily="18" charset="0"/>
              </a:rPr>
              <a:t>T</a:t>
            </a:r>
            <a:r>
              <a:rPr lang="en-US" altLang="en-US" dirty="0"/>
              <a:t> </a:t>
            </a:r>
          </a:p>
          <a:p>
            <a:r>
              <a:rPr lang="en-US" altLang="en-US" dirty="0"/>
              <a:t>Swap rows and columns along diagonal </a:t>
            </a:r>
          </a:p>
          <a:p>
            <a:endParaRPr lang="en-US" altLang="en-US" dirty="0"/>
          </a:p>
          <a:p>
            <a:endParaRPr lang="en-US" altLang="en-US" dirty="0"/>
          </a:p>
          <a:p>
            <a:endParaRPr lang="en-US" altLang="en-US" dirty="0"/>
          </a:p>
          <a:p>
            <a:endParaRPr lang="en-US" altLang="en-US" b="1" dirty="0" smtClean="0">
              <a:latin typeface="Times New Roman" pitchFamily="18" charset="0"/>
            </a:endParaRPr>
          </a:p>
          <a:p>
            <a:r>
              <a:rPr lang="en-US" altLang="en-US" b="1" dirty="0" err="1" smtClean="0">
                <a:latin typeface="Times New Roman" pitchFamily="18" charset="0"/>
              </a:rPr>
              <a:t>A</a:t>
            </a:r>
            <a:r>
              <a:rPr lang="en-US" altLang="en-US" b="1" baseline="30000" dirty="0" err="1" smtClean="0">
                <a:latin typeface="Times New Roman" pitchFamily="18" charset="0"/>
              </a:rPr>
              <a:t>T</a:t>
            </a:r>
            <a:r>
              <a:rPr lang="en-US" altLang="en-US" b="1" baseline="-25000" dirty="0" err="1" smtClean="0">
                <a:latin typeface="Times New Roman" pitchFamily="18" charset="0"/>
              </a:rPr>
              <a:t>ij</a:t>
            </a:r>
            <a:r>
              <a:rPr lang="en-US" altLang="en-US" dirty="0" smtClean="0"/>
              <a:t> </a:t>
            </a:r>
            <a:r>
              <a:rPr lang="en-US" altLang="en-US" dirty="0"/>
              <a:t>= </a:t>
            </a:r>
            <a:r>
              <a:rPr lang="en-US" altLang="en-US" b="1" dirty="0" err="1">
                <a:latin typeface="Times New Roman" pitchFamily="18" charset="0"/>
              </a:rPr>
              <a:t>A</a:t>
            </a:r>
            <a:r>
              <a:rPr lang="en-US" altLang="en-US" b="1" baseline="-25000" dirty="0" err="1">
                <a:latin typeface="Times New Roman" pitchFamily="18" charset="0"/>
              </a:rPr>
              <a:t>ji</a:t>
            </a:r>
            <a:endParaRPr lang="en-US" altLang="en-US" dirty="0"/>
          </a:p>
          <a:p>
            <a:r>
              <a:rPr lang="en-US" altLang="en-US" dirty="0"/>
              <a:t>Diagonal is invariant</a:t>
            </a:r>
          </a:p>
        </p:txBody>
      </p:sp>
      <p:graphicFrame>
        <p:nvGraphicFramePr>
          <p:cNvPr id="396292" name="Object 4"/>
          <p:cNvGraphicFramePr>
            <a:graphicFrameLocks noChangeAspect="1"/>
          </p:cNvGraphicFramePr>
          <p:nvPr/>
        </p:nvGraphicFramePr>
        <p:xfrm>
          <a:off x="1513779" y="2960416"/>
          <a:ext cx="3719513" cy="1724025"/>
        </p:xfrm>
        <a:graphic>
          <a:graphicData uri="http://schemas.openxmlformats.org/presentationml/2006/ole">
            <p:oleObj spid="_x0000_s573442" name="Equation" r:id="rId3" imgW="1587240" imgH="736560" progId="Equation.3">
              <p:embed/>
            </p:oleObj>
          </a:graphicData>
        </a:graphic>
      </p:graphicFrame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5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Transpose</a:t>
            </a:r>
          </a:p>
        </p:txBody>
      </p:sp>
      <p:sp>
        <p:nvSpPr>
          <p:cNvPr id="55501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/>
              <a:t>Transpose swaps transformed basis vectors from columns to rows </a:t>
            </a:r>
          </a:p>
          <a:p>
            <a:r>
              <a:rPr lang="en-US" altLang="en-US"/>
              <a:t>Useful identity</a:t>
            </a:r>
          </a:p>
          <a:p>
            <a:pPr lvl="1"/>
            <a:endParaRPr lang="en-US" altLang="en-US"/>
          </a:p>
          <a:p>
            <a:endParaRPr lang="en-US" altLang="en-US"/>
          </a:p>
        </p:txBody>
      </p:sp>
      <p:graphicFrame>
        <p:nvGraphicFramePr>
          <p:cNvPr id="555012" name="Object 4"/>
          <p:cNvGraphicFramePr>
            <a:graphicFrameLocks noChangeAspect="1"/>
          </p:cNvGraphicFramePr>
          <p:nvPr/>
        </p:nvGraphicFramePr>
        <p:xfrm>
          <a:off x="2685568" y="3643027"/>
          <a:ext cx="2232025" cy="534987"/>
        </p:xfrm>
        <a:graphic>
          <a:graphicData uri="http://schemas.openxmlformats.org/presentationml/2006/ole">
            <p:oleObj spid="_x0000_s574466" name="Equation" r:id="rId3" imgW="952200" imgH="228600" progId="Equation.3">
              <p:embed/>
            </p:oleObj>
          </a:graphicData>
        </a:graphic>
      </p:graphicFrame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41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Transforming Vectors</a:t>
            </a:r>
          </a:p>
        </p:txBody>
      </p:sp>
      <p:sp>
        <p:nvSpPr>
          <p:cNvPr id="43417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/>
              <a:t>Represent vector as matrix with one column </a:t>
            </a:r>
          </a:p>
          <a:p>
            <a:r>
              <a:rPr lang="en-US" altLang="en-US"/>
              <a:t># of components = columns in matrix</a:t>
            </a:r>
          </a:p>
          <a:p>
            <a:r>
              <a:rPr lang="en-US" altLang="en-US"/>
              <a:t>Take dot product of vector w/each row</a:t>
            </a:r>
          </a:p>
          <a:p>
            <a:r>
              <a:rPr lang="en-US" altLang="en-US"/>
              <a:t>Store results in new vector</a:t>
            </a:r>
          </a:p>
        </p:txBody>
      </p:sp>
      <p:graphicFrame>
        <p:nvGraphicFramePr>
          <p:cNvPr id="434181" name="Object 5"/>
          <p:cNvGraphicFramePr>
            <a:graphicFrameLocks noChangeAspect="1"/>
          </p:cNvGraphicFramePr>
          <p:nvPr/>
        </p:nvGraphicFramePr>
        <p:xfrm>
          <a:off x="3709585" y="4242535"/>
          <a:ext cx="939800" cy="344487"/>
        </p:xfrm>
        <a:graphic>
          <a:graphicData uri="http://schemas.openxmlformats.org/presentationml/2006/ole">
            <p:oleObj spid="_x0000_s575490" name="Equation" r:id="rId3" imgW="482400" imgH="177480" progId="Equation.3">
              <p:embed/>
            </p:oleObj>
          </a:graphicData>
        </a:graphic>
      </p:graphicFrame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Transforming Vectors</a:t>
            </a:r>
          </a:p>
        </p:txBody>
      </p:sp>
      <p:sp>
        <p:nvSpPr>
          <p:cNvPr id="14745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/>
              <a:t>Example: 2D vector</a:t>
            </a:r>
          </a:p>
          <a:p>
            <a:endParaRPr lang="en-US" altLang="en-US" dirty="0"/>
          </a:p>
          <a:p>
            <a:endParaRPr lang="en-US" altLang="en-US" dirty="0"/>
          </a:p>
          <a:p>
            <a:endParaRPr lang="en-US" altLang="en-US" dirty="0" smtClean="0"/>
          </a:p>
          <a:p>
            <a:r>
              <a:rPr lang="en-US" altLang="en-US" dirty="0" smtClean="0"/>
              <a:t>Example</a:t>
            </a:r>
            <a:r>
              <a:rPr lang="en-US" altLang="en-US" dirty="0"/>
              <a:t>: 3D vector to 2D vector</a:t>
            </a:r>
          </a:p>
          <a:p>
            <a:endParaRPr lang="en-US" altLang="en-US" dirty="0"/>
          </a:p>
          <a:p>
            <a:pPr>
              <a:buFontTx/>
              <a:buNone/>
            </a:pPr>
            <a:endParaRPr lang="en-US" altLang="en-US" dirty="0"/>
          </a:p>
        </p:txBody>
      </p:sp>
      <p:graphicFrame>
        <p:nvGraphicFramePr>
          <p:cNvPr id="147460" name="Object 4"/>
          <p:cNvGraphicFramePr>
            <a:graphicFrameLocks noChangeAspect="1"/>
          </p:cNvGraphicFramePr>
          <p:nvPr/>
        </p:nvGraphicFramePr>
        <p:xfrm>
          <a:off x="1389113" y="2615271"/>
          <a:ext cx="3960813" cy="936625"/>
        </p:xfrm>
        <a:graphic>
          <a:graphicData uri="http://schemas.openxmlformats.org/presentationml/2006/ole">
            <p:oleObj spid="_x0000_s576514" name="Equation" r:id="rId3" imgW="2031840" imgH="482400" progId="Equation.3">
              <p:embed/>
            </p:oleObj>
          </a:graphicData>
        </a:graphic>
      </p:graphicFrame>
      <p:graphicFrame>
        <p:nvGraphicFramePr>
          <p:cNvPr id="147461" name="Object 5"/>
          <p:cNvGraphicFramePr>
            <a:graphicFrameLocks noChangeAspect="1"/>
          </p:cNvGraphicFramePr>
          <p:nvPr/>
        </p:nvGraphicFramePr>
        <p:xfrm>
          <a:off x="1389113" y="4504301"/>
          <a:ext cx="5692775" cy="1381125"/>
        </p:xfrm>
        <a:graphic>
          <a:graphicData uri="http://schemas.openxmlformats.org/presentationml/2006/ole">
            <p:oleObj spid="_x0000_s576515" name="Equation" r:id="rId4" imgW="2920680" imgH="711000" progId="Equation.3">
              <p:embed/>
            </p:oleObj>
          </a:graphicData>
        </a:graphic>
      </p:graphicFrame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52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Row Vectors</a:t>
            </a:r>
          </a:p>
        </p:txBody>
      </p:sp>
      <p:sp>
        <p:nvSpPr>
          <p:cNvPr id="43520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Can also use row vectors</a:t>
            </a:r>
          </a:p>
          <a:p>
            <a:r>
              <a:rPr lang="en-US" sz="2800" dirty="0"/>
              <a:t>Transformed basis stored as rows</a:t>
            </a:r>
          </a:p>
          <a:p>
            <a:r>
              <a:rPr lang="en-US" sz="2800" dirty="0"/>
              <a:t>Dot product with columns</a:t>
            </a:r>
          </a:p>
          <a:p>
            <a:r>
              <a:rPr lang="en-US" sz="2800" dirty="0"/>
              <a:t>Pre-multiply instead of post-multiply</a:t>
            </a:r>
          </a:p>
          <a:p>
            <a:endParaRPr lang="en-US" sz="2800" dirty="0"/>
          </a:p>
          <a:p>
            <a:endParaRPr lang="en-US" sz="2800" dirty="0"/>
          </a:p>
          <a:p>
            <a:r>
              <a:rPr lang="en-US" sz="2800" dirty="0"/>
              <a:t>If column default, represent row vector by </a:t>
            </a:r>
            <a:r>
              <a:rPr lang="en-US" sz="2800" b="1" dirty="0" err="1">
                <a:latin typeface="Times New Roman" pitchFamily="18" charset="0"/>
              </a:rPr>
              <a:t>v</a:t>
            </a:r>
            <a:r>
              <a:rPr lang="en-US" sz="2800" i="1" baseline="30000" dirty="0" err="1">
                <a:latin typeface="Times New Roman" pitchFamily="18" charset="0"/>
              </a:rPr>
              <a:t>T</a:t>
            </a:r>
            <a:endParaRPr lang="en-US" sz="2800" i="1" dirty="0">
              <a:latin typeface="Times New Roman" pitchFamily="18" charset="0"/>
            </a:endParaRPr>
          </a:p>
        </p:txBody>
      </p:sp>
      <p:graphicFrame>
        <p:nvGraphicFramePr>
          <p:cNvPr id="435204" name="Object 4"/>
          <p:cNvGraphicFramePr>
            <a:graphicFrameLocks noChangeAspect="1"/>
          </p:cNvGraphicFramePr>
          <p:nvPr/>
        </p:nvGraphicFramePr>
        <p:xfrm>
          <a:off x="1294659" y="3733292"/>
          <a:ext cx="4381500" cy="936625"/>
        </p:xfrm>
        <a:graphic>
          <a:graphicData uri="http://schemas.openxmlformats.org/presentationml/2006/ole">
            <p:oleObj spid="_x0000_s577538" name="Equation" r:id="rId3" imgW="2247840" imgH="482400" progId="Equation.3">
              <p:embed/>
            </p:oleObj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21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Real Vector Spaces</a:t>
            </a:r>
          </a:p>
        </p:txBody>
      </p:sp>
      <p:sp>
        <p:nvSpPr>
          <p:cNvPr id="43213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Usually only work in these</a:t>
            </a:r>
          </a:p>
          <a:p>
            <a:r>
              <a:rPr lang="en-US" altLang="en-US" b="1" i="1">
                <a:latin typeface="Times New Roman" pitchFamily="18" charset="0"/>
              </a:rPr>
              <a:t>R</a:t>
            </a:r>
            <a:r>
              <a:rPr lang="en-US" altLang="en-US" i="1" baseline="30000">
                <a:latin typeface="Times New Roman" pitchFamily="18" charset="0"/>
              </a:rPr>
              <a:t>n</a:t>
            </a:r>
            <a:r>
              <a:rPr lang="en-US" altLang="en-US"/>
              <a:t> is an </a:t>
            </a:r>
            <a:r>
              <a:rPr lang="en-US" altLang="en-US" i="1"/>
              <a:t>n</a:t>
            </a:r>
            <a:r>
              <a:rPr lang="en-US" altLang="en-US"/>
              <a:t>-dimensional system of real numbers</a:t>
            </a:r>
            <a:r>
              <a:rPr lang="en-US"/>
              <a:t> </a:t>
            </a:r>
          </a:p>
          <a:p>
            <a:pPr lvl="1"/>
            <a:r>
              <a:rPr lang="en-US"/>
              <a:t>Represented as ordered list of real numbers </a:t>
            </a:r>
            <a:r>
              <a:rPr lang="en-US">
                <a:latin typeface="Times New Roman" pitchFamily="18" charset="0"/>
              </a:rPr>
              <a:t>(</a:t>
            </a:r>
            <a:r>
              <a:rPr lang="en-US" i="1">
                <a:latin typeface="Times New Roman" pitchFamily="18" charset="0"/>
              </a:rPr>
              <a:t>a</a:t>
            </a:r>
            <a:r>
              <a:rPr lang="en-US" baseline="-25000">
                <a:latin typeface="Times New Roman" pitchFamily="18" charset="0"/>
              </a:rPr>
              <a:t>1</a:t>
            </a:r>
            <a:r>
              <a:rPr lang="en-US">
                <a:latin typeface="Times New Roman" pitchFamily="18" charset="0"/>
              </a:rPr>
              <a:t>,…,</a:t>
            </a:r>
            <a:r>
              <a:rPr lang="en-US" i="1">
                <a:latin typeface="Times New Roman" pitchFamily="18" charset="0"/>
              </a:rPr>
              <a:t>a</a:t>
            </a:r>
            <a:r>
              <a:rPr lang="en-US" baseline="-25000">
                <a:latin typeface="Times New Roman" pitchFamily="18" charset="0"/>
              </a:rPr>
              <a:t>n</a:t>
            </a:r>
            <a:r>
              <a:rPr lang="en-US">
                <a:latin typeface="Times New Roman" pitchFamily="18" charset="0"/>
              </a:rPr>
              <a:t>)</a:t>
            </a:r>
            <a:endParaRPr lang="en-US"/>
          </a:p>
          <a:p>
            <a:r>
              <a:rPr lang="en-US" altLang="en-US" b="1" i="1">
                <a:latin typeface="Times New Roman" pitchFamily="18" charset="0"/>
              </a:rPr>
              <a:t>R</a:t>
            </a:r>
            <a:r>
              <a:rPr lang="en-US" altLang="en-US" baseline="30000">
                <a:latin typeface="Times New Roman" pitchFamily="18" charset="0"/>
              </a:rPr>
              <a:t>3</a:t>
            </a:r>
            <a:r>
              <a:rPr lang="en-US" altLang="en-US">
                <a:latin typeface="Times New Roman" pitchFamily="18" charset="0"/>
              </a:rPr>
              <a:t> </a:t>
            </a:r>
            <a:r>
              <a:rPr lang="en-US" altLang="en-US"/>
              <a:t>is the 3D world, </a:t>
            </a:r>
            <a:r>
              <a:rPr lang="en-US" altLang="en-US" b="1" i="1">
                <a:latin typeface="Times New Roman" pitchFamily="18" charset="0"/>
              </a:rPr>
              <a:t>R</a:t>
            </a:r>
            <a:r>
              <a:rPr lang="en-US" altLang="en-US" baseline="30000">
                <a:latin typeface="Times New Roman" pitchFamily="18" charset="0"/>
              </a:rPr>
              <a:t>2</a:t>
            </a:r>
            <a:r>
              <a:rPr lang="en-US" altLang="en-US">
                <a:latin typeface="Times New Roman" pitchFamily="18" charset="0"/>
              </a:rPr>
              <a:t> </a:t>
            </a:r>
            <a:r>
              <a:rPr lang="en-US" altLang="en-US"/>
              <a:t>is the 2D world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Row vs. Column</a:t>
            </a:r>
          </a:p>
        </p:txBody>
      </p:sp>
      <p:sp>
        <p:nvSpPr>
          <p:cNvPr id="14848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dirty="0"/>
              <a:t>Using column vectors, others use row vectors</a:t>
            </a:r>
          </a:p>
          <a:p>
            <a:pPr lvl="1">
              <a:lnSpc>
                <a:spcPct val="90000"/>
              </a:lnSpc>
            </a:pPr>
            <a:r>
              <a:rPr lang="en-US" altLang="en-US" dirty="0"/>
              <a:t>Keep your order straight!</a:t>
            </a:r>
          </a:p>
          <a:p>
            <a:pPr lvl="1">
              <a:lnSpc>
                <a:spcPct val="90000"/>
              </a:lnSpc>
              <a:buFont typeface="Wingdings" pitchFamily="2" charset="2"/>
              <a:buNone/>
            </a:pPr>
            <a:endParaRPr lang="en-US" altLang="en-US" dirty="0"/>
          </a:p>
          <a:p>
            <a:pPr lvl="1">
              <a:lnSpc>
                <a:spcPct val="90000"/>
              </a:lnSpc>
            </a:pPr>
            <a:endParaRPr lang="en-US" altLang="en-US" dirty="0"/>
          </a:p>
          <a:p>
            <a:pPr lvl="1">
              <a:lnSpc>
                <a:spcPct val="90000"/>
              </a:lnSpc>
            </a:pPr>
            <a:endParaRPr lang="en-US" altLang="en-US" dirty="0"/>
          </a:p>
          <a:p>
            <a:pPr>
              <a:lnSpc>
                <a:spcPct val="90000"/>
              </a:lnSpc>
            </a:pPr>
            <a:endParaRPr lang="en-US" altLang="en-US" dirty="0" smtClean="0"/>
          </a:p>
          <a:p>
            <a:pPr>
              <a:lnSpc>
                <a:spcPct val="90000"/>
              </a:lnSpc>
            </a:pPr>
            <a:r>
              <a:rPr lang="en-US" altLang="en-US" dirty="0" smtClean="0"/>
              <a:t>Transpose </a:t>
            </a:r>
            <a:r>
              <a:rPr lang="en-US" altLang="en-US" dirty="0"/>
              <a:t>to convert from row to column (and vice versa)</a:t>
            </a:r>
          </a:p>
        </p:txBody>
      </p:sp>
      <p:graphicFrame>
        <p:nvGraphicFramePr>
          <p:cNvPr id="148484" name="Object 4"/>
          <p:cNvGraphicFramePr>
            <a:graphicFrameLocks noChangeAspect="1"/>
          </p:cNvGraphicFramePr>
          <p:nvPr/>
        </p:nvGraphicFramePr>
        <p:xfrm>
          <a:off x="1536692" y="3632381"/>
          <a:ext cx="1993900" cy="457200"/>
        </p:xfrm>
        <a:graphic>
          <a:graphicData uri="http://schemas.openxmlformats.org/presentationml/2006/ole">
            <p:oleObj spid="_x0000_s578562" name="Equation" r:id="rId3" imgW="1054080" imgH="241200" progId="Equation.3">
              <p:embed/>
            </p:oleObj>
          </a:graphicData>
        </a:graphic>
      </p:graphicFrame>
      <p:graphicFrame>
        <p:nvGraphicFramePr>
          <p:cNvPr id="148485" name="Object 5"/>
          <p:cNvGraphicFramePr>
            <a:graphicFrameLocks noChangeAspect="1"/>
          </p:cNvGraphicFramePr>
          <p:nvPr/>
        </p:nvGraphicFramePr>
        <p:xfrm>
          <a:off x="1536692" y="3104051"/>
          <a:ext cx="1811337" cy="422275"/>
        </p:xfrm>
        <a:graphic>
          <a:graphicData uri="http://schemas.openxmlformats.org/presentationml/2006/ole">
            <p:oleObj spid="_x0000_s578563" name="Equation" r:id="rId4" imgW="977760" imgH="228600" progId="Equation.3">
              <p:embed/>
            </p:oleObj>
          </a:graphicData>
        </a:graphic>
      </p:graphicFrame>
      <p:sp>
        <p:nvSpPr>
          <p:cNvPr id="148486" name="Text Box 6"/>
          <p:cNvSpPr txBox="1">
            <a:spLocks noChangeArrowheads="1"/>
          </p:cNvSpPr>
          <p:nvPr/>
        </p:nvSpPr>
        <p:spPr bwMode="auto">
          <a:xfrm>
            <a:off x="3637120" y="3672376"/>
            <a:ext cx="3794125" cy="4572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en-US" sz="2400" dirty="0">
                <a:solidFill>
                  <a:schemeClr val="accent4">
                    <a:lumMod val="10000"/>
                  </a:schemeClr>
                </a:solidFill>
              </a:rPr>
              <a:t>Row vector order (DirectX)</a:t>
            </a:r>
          </a:p>
        </p:txBody>
      </p:sp>
      <p:sp>
        <p:nvSpPr>
          <p:cNvPr id="148487" name="Text Box 7"/>
          <p:cNvSpPr txBox="1">
            <a:spLocks noChangeArrowheads="1"/>
          </p:cNvSpPr>
          <p:nvPr/>
        </p:nvSpPr>
        <p:spPr bwMode="auto">
          <a:xfrm>
            <a:off x="3637120" y="3062776"/>
            <a:ext cx="4878388" cy="4572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en-US" sz="2400" dirty="0">
                <a:solidFill>
                  <a:schemeClr val="accent4">
                    <a:lumMod val="10000"/>
                  </a:schemeClr>
                </a:solidFill>
              </a:rPr>
              <a:t>Column vector order (us, OpenGL)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62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Matrix Product</a:t>
            </a:r>
          </a:p>
        </p:txBody>
      </p:sp>
      <p:sp>
        <p:nvSpPr>
          <p:cNvPr id="436227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Want to combine transforms</a:t>
            </a:r>
          </a:p>
          <a:p>
            <a:endParaRPr lang="en-US" dirty="0"/>
          </a:p>
          <a:p>
            <a:r>
              <a:rPr lang="en-US" dirty="0"/>
              <a:t>What matrix represents         ?</a:t>
            </a:r>
          </a:p>
          <a:p>
            <a:endParaRPr lang="en-US" dirty="0" smtClean="0"/>
          </a:p>
          <a:p>
            <a:r>
              <a:rPr lang="en-US" dirty="0" smtClean="0"/>
              <a:t>Idea</a:t>
            </a:r>
            <a:r>
              <a:rPr lang="en-US" dirty="0"/>
              <a:t>:</a:t>
            </a:r>
          </a:p>
          <a:p>
            <a:pPr lvl="1"/>
            <a:r>
              <a:rPr lang="en-US" dirty="0"/>
              <a:t>Columns of matrix for </a:t>
            </a:r>
            <a:r>
              <a:rPr lang="en-US" i="1" dirty="0">
                <a:latin typeface="Times New Roman" pitchFamily="18" charset="0"/>
              </a:rPr>
              <a:t>S</a:t>
            </a:r>
            <a:r>
              <a:rPr lang="en-US" dirty="0"/>
              <a:t> are </a:t>
            </a:r>
            <a:r>
              <a:rPr lang="en-US" dirty="0" err="1"/>
              <a:t>xformed</a:t>
            </a:r>
            <a:r>
              <a:rPr lang="en-US" dirty="0"/>
              <a:t> basis</a:t>
            </a:r>
          </a:p>
          <a:p>
            <a:pPr lvl="1"/>
            <a:r>
              <a:rPr lang="en-US" dirty="0"/>
              <a:t>Transform again by </a:t>
            </a:r>
            <a:r>
              <a:rPr lang="en-US" i="1" dirty="0">
                <a:latin typeface="Times New Roman" pitchFamily="18" charset="0"/>
              </a:rPr>
              <a:t>T</a:t>
            </a:r>
            <a:endParaRPr lang="en-US" dirty="0">
              <a:latin typeface="Times New Roman" pitchFamily="18" charset="0"/>
            </a:endParaRPr>
          </a:p>
          <a:p>
            <a:pPr>
              <a:buFontTx/>
              <a:buNone/>
            </a:pPr>
            <a:r>
              <a:rPr lang="en-US" dirty="0"/>
              <a:t>	</a:t>
            </a:r>
          </a:p>
        </p:txBody>
      </p:sp>
      <p:graphicFrame>
        <p:nvGraphicFramePr>
          <p:cNvPr id="436228" name="Object 4"/>
          <p:cNvGraphicFramePr>
            <a:graphicFrameLocks noChangeAspect="1"/>
          </p:cNvGraphicFramePr>
          <p:nvPr/>
        </p:nvGraphicFramePr>
        <p:xfrm>
          <a:off x="1317616" y="2293433"/>
          <a:ext cx="2451100" cy="395288"/>
        </p:xfrm>
        <a:graphic>
          <a:graphicData uri="http://schemas.openxmlformats.org/presentationml/2006/ole">
            <p:oleObj spid="_x0000_s579586" name="Equation" r:id="rId3" imgW="1257120" imgH="203040" progId="Equation.3">
              <p:embed/>
            </p:oleObj>
          </a:graphicData>
        </a:graphic>
      </p:graphicFrame>
      <p:graphicFrame>
        <p:nvGraphicFramePr>
          <p:cNvPr id="436229" name="Object 5"/>
          <p:cNvGraphicFramePr>
            <a:graphicFrameLocks noChangeAspect="1"/>
          </p:cNvGraphicFramePr>
          <p:nvPr/>
        </p:nvGraphicFramePr>
        <p:xfrm>
          <a:off x="4760475" y="2723694"/>
          <a:ext cx="954088" cy="434975"/>
        </p:xfrm>
        <a:graphic>
          <a:graphicData uri="http://schemas.openxmlformats.org/presentationml/2006/ole">
            <p:oleObj spid="_x0000_s579587" name="Equation" r:id="rId4" imgW="444240" imgH="203040" progId="Equation.3">
              <p:embed/>
            </p:oleObj>
          </a:graphicData>
        </a:graphic>
      </p:graphicFrame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Matrix Product</a:t>
            </a:r>
          </a:p>
        </p:txBody>
      </p:sp>
      <p:sp>
        <p:nvSpPr>
          <p:cNvPr id="141315" name="Rectangle 3"/>
          <p:cNvSpPr>
            <a:spLocks noGrp="1" noChangeArrowheads="1"/>
          </p:cNvSpPr>
          <p:nvPr>
            <p:ph idx="1"/>
          </p:nvPr>
        </p:nvSpPr>
        <p:spPr>
          <a:xfrm>
            <a:off x="300252" y="4724400"/>
            <a:ext cx="8584442" cy="1371600"/>
          </a:xfrm>
        </p:spPr>
        <p:txBody>
          <a:bodyPr/>
          <a:lstStyle/>
          <a:p>
            <a:r>
              <a:rPr lang="en-US" altLang="en-US" dirty="0"/>
              <a:t>In general, element </a:t>
            </a:r>
            <a:r>
              <a:rPr lang="en-US" altLang="en-US" b="1" dirty="0" err="1">
                <a:latin typeface="Times New Roman" pitchFamily="18" charset="0"/>
              </a:rPr>
              <a:t>AB</a:t>
            </a:r>
            <a:r>
              <a:rPr lang="en-US" altLang="en-US" b="1" baseline="-25000" dirty="0" err="1">
                <a:latin typeface="Times New Roman" pitchFamily="18" charset="0"/>
              </a:rPr>
              <a:t>ij</a:t>
            </a:r>
            <a:r>
              <a:rPr lang="en-US" altLang="en-US" dirty="0"/>
              <a:t> is dot product of row </a:t>
            </a:r>
            <a:r>
              <a:rPr lang="en-US" altLang="en-US" dirty="0" err="1"/>
              <a:t>i</a:t>
            </a:r>
            <a:r>
              <a:rPr lang="en-US" altLang="en-US" dirty="0"/>
              <a:t> from </a:t>
            </a:r>
            <a:r>
              <a:rPr lang="en-US" altLang="en-US" b="1" dirty="0">
                <a:latin typeface="Times New Roman" pitchFamily="18" charset="0"/>
              </a:rPr>
              <a:t>A</a:t>
            </a:r>
            <a:r>
              <a:rPr lang="en-US" altLang="en-US" dirty="0"/>
              <a:t> and column j from </a:t>
            </a:r>
            <a:r>
              <a:rPr lang="en-US" altLang="en-US" b="1" dirty="0">
                <a:latin typeface="Times New Roman" pitchFamily="18" charset="0"/>
              </a:rPr>
              <a:t>B</a:t>
            </a:r>
            <a:endParaRPr lang="en-US" altLang="en-US" dirty="0"/>
          </a:p>
        </p:txBody>
      </p:sp>
      <p:graphicFrame>
        <p:nvGraphicFramePr>
          <p:cNvPr id="141316" name="Object 4"/>
          <p:cNvGraphicFramePr>
            <a:graphicFrameLocks noChangeAspect="1"/>
          </p:cNvGraphicFramePr>
          <p:nvPr/>
        </p:nvGraphicFramePr>
        <p:xfrm>
          <a:off x="1227009" y="3255347"/>
          <a:ext cx="5308600" cy="1212850"/>
        </p:xfrm>
        <a:graphic>
          <a:graphicData uri="http://schemas.openxmlformats.org/presentationml/2006/ole">
            <p:oleObj spid="_x0000_s580610" name="Equation" r:id="rId3" imgW="2209680" imgH="507960" progId="Equation.3">
              <p:embed/>
            </p:oleObj>
          </a:graphicData>
        </a:graphic>
      </p:graphicFrame>
      <p:graphicFrame>
        <p:nvGraphicFramePr>
          <p:cNvPr id="141317" name="Object 5"/>
          <p:cNvGraphicFramePr>
            <a:graphicFrameLocks noChangeAspect="1"/>
          </p:cNvGraphicFramePr>
          <p:nvPr/>
        </p:nvGraphicFramePr>
        <p:xfrm>
          <a:off x="1227009" y="1774209"/>
          <a:ext cx="7343775" cy="936625"/>
        </p:xfrm>
        <a:graphic>
          <a:graphicData uri="http://schemas.openxmlformats.org/presentationml/2006/ole">
            <p:oleObj spid="_x0000_s580611" name="Equation" r:id="rId4" imgW="3771720" imgH="482400" progId="Equation.3">
              <p:embed/>
            </p:oleObj>
          </a:graphicData>
        </a:graphic>
      </p:graphicFrame>
      <p:sp>
        <p:nvSpPr>
          <p:cNvPr id="141318" name="Text Box 6"/>
          <p:cNvSpPr txBox="1">
            <a:spLocks noChangeArrowheads="1"/>
          </p:cNvSpPr>
          <p:nvPr/>
        </p:nvSpPr>
        <p:spPr bwMode="auto">
          <a:xfrm>
            <a:off x="3794125" y="2808288"/>
            <a:ext cx="501650" cy="5191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en-US" sz="2800" dirty="0">
                <a:solidFill>
                  <a:schemeClr val="accent4">
                    <a:lumMod val="10000"/>
                  </a:schemeClr>
                </a:solidFill>
              </a:rPr>
              <a:t>or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Matrix product (cont’d)</a:t>
            </a:r>
          </a:p>
        </p:txBody>
      </p:sp>
      <p:sp>
        <p:nvSpPr>
          <p:cNvPr id="14233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/>
              <a:t>Number of rows in </a:t>
            </a:r>
            <a:r>
              <a:rPr lang="en-US" altLang="en-US" b="1">
                <a:latin typeface="Times New Roman" pitchFamily="18" charset="0"/>
              </a:rPr>
              <a:t>A</a:t>
            </a:r>
            <a:r>
              <a:rPr lang="en-US" altLang="en-US"/>
              <a:t> must equal number of columns in </a:t>
            </a:r>
            <a:r>
              <a:rPr lang="en-US" altLang="en-US" b="1">
                <a:latin typeface="Times New Roman" pitchFamily="18" charset="0"/>
              </a:rPr>
              <a:t>B</a:t>
            </a:r>
            <a:endParaRPr lang="en-US" altLang="en-US"/>
          </a:p>
          <a:p>
            <a:r>
              <a:rPr lang="en-US" altLang="en-US"/>
              <a:t>Generally not commutative</a:t>
            </a:r>
          </a:p>
          <a:p>
            <a:endParaRPr lang="en-US" altLang="en-US"/>
          </a:p>
          <a:p>
            <a:r>
              <a:rPr lang="en-US" altLang="en-US"/>
              <a:t>Is associative</a:t>
            </a:r>
          </a:p>
        </p:txBody>
      </p:sp>
      <p:graphicFrame>
        <p:nvGraphicFramePr>
          <p:cNvPr id="142340" name="Object 4"/>
          <p:cNvGraphicFramePr>
            <a:graphicFrameLocks noChangeAspect="1"/>
          </p:cNvGraphicFramePr>
          <p:nvPr/>
        </p:nvGraphicFramePr>
        <p:xfrm>
          <a:off x="2544747" y="3336421"/>
          <a:ext cx="1995487" cy="417512"/>
        </p:xfrm>
        <a:graphic>
          <a:graphicData uri="http://schemas.openxmlformats.org/presentationml/2006/ole">
            <p:oleObj spid="_x0000_s581634" name="Equation" r:id="rId3" imgW="787320" imgH="164880" progId="Equation.3">
              <p:embed/>
            </p:oleObj>
          </a:graphicData>
        </a:graphic>
      </p:graphicFrame>
      <p:graphicFrame>
        <p:nvGraphicFramePr>
          <p:cNvPr id="142341" name="Object 5"/>
          <p:cNvGraphicFramePr>
            <a:graphicFrameLocks noChangeAspect="1"/>
          </p:cNvGraphicFramePr>
          <p:nvPr/>
        </p:nvGraphicFramePr>
        <p:xfrm>
          <a:off x="2208197" y="4426416"/>
          <a:ext cx="2668587" cy="549275"/>
        </p:xfrm>
        <a:graphic>
          <a:graphicData uri="http://schemas.openxmlformats.org/presentationml/2006/ole">
            <p:oleObj spid="_x0000_s581635" name="Equation" r:id="rId4" imgW="1041120" imgH="215640" progId="Equation.3">
              <p:embed/>
            </p:oleObj>
          </a:graphicData>
        </a:graphic>
      </p:graphicFrame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7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Block Matrices</a:t>
            </a:r>
          </a:p>
        </p:txBody>
      </p:sp>
      <p:sp>
        <p:nvSpPr>
          <p:cNvPr id="39731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/>
              <a:t>Can represent matrix with </a:t>
            </a:r>
            <a:r>
              <a:rPr lang="en-US" altLang="en-US" dirty="0" err="1"/>
              <a:t>submatrices</a:t>
            </a:r>
            <a:endParaRPr lang="en-US" altLang="en-US" dirty="0"/>
          </a:p>
          <a:p>
            <a:endParaRPr lang="en-US" altLang="en-US" dirty="0"/>
          </a:p>
          <a:p>
            <a:endParaRPr lang="en-US" altLang="en-US" dirty="0"/>
          </a:p>
          <a:p>
            <a:r>
              <a:rPr lang="en-US" altLang="en-US" dirty="0"/>
              <a:t>Product of block matrix contains sums of products of </a:t>
            </a:r>
            <a:r>
              <a:rPr lang="en-US" altLang="en-US" dirty="0" err="1"/>
              <a:t>submatrices</a:t>
            </a:r>
            <a:endParaRPr lang="en-US" altLang="en-US" dirty="0"/>
          </a:p>
        </p:txBody>
      </p:sp>
      <p:graphicFrame>
        <p:nvGraphicFramePr>
          <p:cNvPr id="397316" name="Object 4"/>
          <p:cNvGraphicFramePr>
            <a:graphicFrameLocks noChangeAspect="1"/>
          </p:cNvGraphicFramePr>
          <p:nvPr/>
        </p:nvGraphicFramePr>
        <p:xfrm>
          <a:off x="3913982" y="2259763"/>
          <a:ext cx="1316037" cy="1076325"/>
        </p:xfrm>
        <a:graphic>
          <a:graphicData uri="http://schemas.openxmlformats.org/presentationml/2006/ole">
            <p:oleObj spid="_x0000_s582658" name="Equation" r:id="rId3" imgW="558720" imgH="457200" progId="Equation.3">
              <p:embed/>
            </p:oleObj>
          </a:graphicData>
        </a:graphic>
      </p:graphicFrame>
      <p:graphicFrame>
        <p:nvGraphicFramePr>
          <p:cNvPr id="397317" name="Object 5"/>
          <p:cNvGraphicFramePr>
            <a:graphicFrameLocks noChangeAspect="1"/>
          </p:cNvGraphicFramePr>
          <p:nvPr/>
        </p:nvGraphicFramePr>
        <p:xfrm>
          <a:off x="1687879" y="4607319"/>
          <a:ext cx="5340350" cy="887412"/>
        </p:xfrm>
        <a:graphic>
          <a:graphicData uri="http://schemas.openxmlformats.org/presentationml/2006/ole">
            <p:oleObj spid="_x0000_s582659" name="Equation" r:id="rId4" imgW="2743200" imgH="457200" progId="Equation.3">
              <p:embed/>
            </p:oleObj>
          </a:graphicData>
        </a:graphic>
      </p:graphicFrame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8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Identity</a:t>
            </a:r>
          </a:p>
        </p:txBody>
      </p:sp>
      <p:sp>
        <p:nvSpPr>
          <p:cNvPr id="55808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/>
              <a:t>Identity matrix </a:t>
            </a:r>
            <a:r>
              <a:rPr lang="en-US" altLang="en-US" b="1" dirty="0">
                <a:latin typeface="Times New Roman" pitchFamily="18" charset="0"/>
              </a:rPr>
              <a:t>I</a:t>
            </a:r>
            <a:r>
              <a:rPr lang="en-US" altLang="en-US" dirty="0"/>
              <a:t> is square matrix with main diagonal of all 1s </a:t>
            </a:r>
          </a:p>
          <a:p>
            <a:endParaRPr lang="en-US" altLang="en-US" dirty="0"/>
          </a:p>
          <a:p>
            <a:endParaRPr lang="en-US" altLang="en-US" dirty="0"/>
          </a:p>
          <a:p>
            <a:endParaRPr lang="en-US" altLang="en-US" dirty="0"/>
          </a:p>
          <a:p>
            <a:endParaRPr lang="en-US" altLang="en-US" dirty="0" smtClean="0"/>
          </a:p>
          <a:p>
            <a:r>
              <a:rPr lang="en-US" altLang="en-US" dirty="0" smtClean="0"/>
              <a:t>Multiplying </a:t>
            </a:r>
            <a:r>
              <a:rPr lang="en-US" altLang="en-US" dirty="0"/>
              <a:t>by </a:t>
            </a:r>
            <a:r>
              <a:rPr lang="en-US" altLang="en-US" b="1" dirty="0">
                <a:latin typeface="Times New Roman" pitchFamily="18" charset="0"/>
              </a:rPr>
              <a:t>I</a:t>
            </a:r>
            <a:r>
              <a:rPr lang="en-US" altLang="en-US" dirty="0"/>
              <a:t> has no effect</a:t>
            </a:r>
          </a:p>
          <a:p>
            <a:pPr lvl="1"/>
            <a:r>
              <a:rPr lang="en-US" altLang="en-US" b="1" dirty="0">
                <a:latin typeface="Times New Roman" pitchFamily="18" charset="0"/>
              </a:rPr>
              <a:t>A </a:t>
            </a:r>
            <a:r>
              <a:rPr lang="en-US" altLang="en-US" b="1" dirty="0">
                <a:latin typeface="Times New Roman" pitchFamily="18" charset="0"/>
                <a:sym typeface="Symbol" pitchFamily="18" charset="2"/>
              </a:rPr>
              <a:t> </a:t>
            </a:r>
            <a:r>
              <a:rPr lang="en-US" altLang="en-US" b="1" dirty="0">
                <a:latin typeface="Times New Roman" pitchFamily="18" charset="0"/>
              </a:rPr>
              <a:t>I</a:t>
            </a:r>
            <a:r>
              <a:rPr lang="en-US" altLang="en-US" dirty="0"/>
              <a:t> = </a:t>
            </a:r>
            <a:r>
              <a:rPr lang="en-US" altLang="en-US" b="1" dirty="0">
                <a:latin typeface="Times New Roman" pitchFamily="18" charset="0"/>
              </a:rPr>
              <a:t>A</a:t>
            </a:r>
            <a:endParaRPr lang="en-US" altLang="en-US" dirty="0"/>
          </a:p>
        </p:txBody>
      </p:sp>
      <p:graphicFrame>
        <p:nvGraphicFramePr>
          <p:cNvPr id="558084" name="Object 4"/>
          <p:cNvGraphicFramePr>
            <a:graphicFrameLocks noChangeAspect="1"/>
          </p:cNvGraphicFramePr>
          <p:nvPr/>
        </p:nvGraphicFramePr>
        <p:xfrm>
          <a:off x="2479344" y="2994998"/>
          <a:ext cx="1646238" cy="1674812"/>
        </p:xfrm>
        <a:graphic>
          <a:graphicData uri="http://schemas.openxmlformats.org/presentationml/2006/ole">
            <p:oleObj spid="_x0000_s583682" name="Equation" r:id="rId3" imgW="698400" imgH="711000" progId="Equation.3">
              <p:embed/>
            </p:oleObj>
          </a:graphicData>
        </a:graphic>
      </p:graphicFrame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8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Inverse</a:t>
            </a:r>
          </a:p>
        </p:txBody>
      </p:sp>
      <p:sp>
        <p:nvSpPr>
          <p:cNvPr id="39833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b="1" dirty="0">
                <a:latin typeface="Times New Roman" pitchFamily="18" charset="0"/>
              </a:rPr>
              <a:t>A</a:t>
            </a:r>
            <a:r>
              <a:rPr lang="en-US" altLang="en-US" baseline="30000" dirty="0">
                <a:latin typeface="Times New Roman" pitchFamily="18" charset="0"/>
              </a:rPr>
              <a:t>-1</a:t>
            </a:r>
            <a:r>
              <a:rPr lang="en-US" altLang="en-US" dirty="0"/>
              <a:t> is inverse of matrix </a:t>
            </a:r>
            <a:r>
              <a:rPr lang="en-US" altLang="en-US" b="1" dirty="0">
                <a:latin typeface="Times New Roman" pitchFamily="18" charset="0"/>
              </a:rPr>
              <a:t>A</a:t>
            </a:r>
            <a:r>
              <a:rPr lang="en-US" altLang="en-US" dirty="0"/>
              <a:t> such that</a:t>
            </a:r>
          </a:p>
          <a:p>
            <a:endParaRPr lang="en-US" altLang="en-US" dirty="0"/>
          </a:p>
          <a:p>
            <a:r>
              <a:rPr lang="en-US" altLang="en-US" b="1" dirty="0">
                <a:latin typeface="Times New Roman" pitchFamily="18" charset="0"/>
              </a:rPr>
              <a:t>A</a:t>
            </a:r>
            <a:r>
              <a:rPr lang="en-US" altLang="en-US" baseline="30000" dirty="0">
                <a:latin typeface="Times New Roman" pitchFamily="18" charset="0"/>
              </a:rPr>
              <a:t>-1</a:t>
            </a:r>
            <a:r>
              <a:rPr lang="en-US" altLang="en-US" dirty="0"/>
              <a:t> reverses what </a:t>
            </a:r>
            <a:r>
              <a:rPr lang="en-US" altLang="en-US" b="1" dirty="0">
                <a:latin typeface="Times New Roman" pitchFamily="18" charset="0"/>
              </a:rPr>
              <a:t>A</a:t>
            </a:r>
            <a:r>
              <a:rPr lang="en-US" altLang="en-US" dirty="0"/>
              <a:t> does</a:t>
            </a:r>
          </a:p>
          <a:p>
            <a:r>
              <a:rPr lang="en-US" altLang="en-US" b="1" dirty="0">
                <a:latin typeface="Times New Roman" pitchFamily="18" charset="0"/>
              </a:rPr>
              <a:t>A</a:t>
            </a:r>
            <a:r>
              <a:rPr lang="en-US" altLang="en-US" dirty="0"/>
              <a:t> is </a:t>
            </a:r>
            <a:r>
              <a:rPr lang="en-US" altLang="en-US" i="1" dirty="0"/>
              <a:t>orthogonal</a:t>
            </a:r>
            <a:r>
              <a:rPr lang="en-US" altLang="en-US" dirty="0"/>
              <a:t> if </a:t>
            </a:r>
            <a:r>
              <a:rPr lang="en-US" altLang="en-US" b="1" dirty="0">
                <a:latin typeface="Times New Roman" pitchFamily="18" charset="0"/>
              </a:rPr>
              <a:t>A</a:t>
            </a:r>
            <a:r>
              <a:rPr lang="en-US" altLang="en-US" baseline="30000" dirty="0">
                <a:latin typeface="Times New Roman" pitchFamily="18" charset="0"/>
              </a:rPr>
              <a:t>T</a:t>
            </a:r>
            <a:r>
              <a:rPr lang="en-US" altLang="en-US" dirty="0">
                <a:latin typeface="Times New Roman" pitchFamily="18" charset="0"/>
              </a:rPr>
              <a:t> = </a:t>
            </a:r>
            <a:r>
              <a:rPr lang="en-US" altLang="en-US" b="1" dirty="0">
                <a:latin typeface="Times New Roman" pitchFamily="18" charset="0"/>
              </a:rPr>
              <a:t>A</a:t>
            </a:r>
            <a:r>
              <a:rPr lang="en-US" altLang="en-US" baseline="30000" dirty="0">
                <a:latin typeface="Times New Roman" pitchFamily="18" charset="0"/>
              </a:rPr>
              <a:t>-1</a:t>
            </a:r>
          </a:p>
          <a:p>
            <a:pPr lvl="1"/>
            <a:r>
              <a:rPr lang="en-US" altLang="en-US" sz="3200" dirty="0"/>
              <a:t>Component vectors are at right angles and unit length</a:t>
            </a:r>
          </a:p>
          <a:p>
            <a:pPr lvl="1"/>
            <a:r>
              <a:rPr lang="en-US" altLang="en-US" sz="3200" dirty="0"/>
              <a:t>I.e. </a:t>
            </a:r>
            <a:r>
              <a:rPr lang="en-US" altLang="en-US" sz="3200" dirty="0" err="1"/>
              <a:t>orthonormal</a:t>
            </a:r>
            <a:r>
              <a:rPr lang="en-US" altLang="en-US" sz="3200" dirty="0"/>
              <a:t> basis</a:t>
            </a:r>
            <a:endParaRPr lang="en-US" altLang="en-US" sz="3200" baseline="30000" dirty="0"/>
          </a:p>
        </p:txBody>
      </p:sp>
      <p:graphicFrame>
        <p:nvGraphicFramePr>
          <p:cNvPr id="398340" name="Object 4"/>
          <p:cNvGraphicFramePr>
            <a:graphicFrameLocks noChangeAspect="1"/>
          </p:cNvGraphicFramePr>
          <p:nvPr/>
        </p:nvGraphicFramePr>
        <p:xfrm>
          <a:off x="1735991" y="2187054"/>
          <a:ext cx="1981200" cy="552450"/>
        </p:xfrm>
        <a:graphic>
          <a:graphicData uri="http://schemas.openxmlformats.org/presentationml/2006/ole">
            <p:oleObj spid="_x0000_s584706" name="Equation" r:id="rId3" imgW="685800" imgH="190440" progId="Equation.3">
              <p:embed/>
            </p:oleObj>
          </a:graphicData>
        </a:graphic>
      </p:graphicFrame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Computing Inverse</a:t>
            </a:r>
          </a:p>
        </p:txBody>
      </p:sp>
      <p:sp>
        <p:nvSpPr>
          <p:cNvPr id="39936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/>
              <a:t>Only square matrices have inverse</a:t>
            </a:r>
          </a:p>
          <a:p>
            <a:r>
              <a:rPr lang="en-US" altLang="en-US"/>
              <a:t>Inverse doesn’t always exist</a:t>
            </a:r>
          </a:p>
          <a:p>
            <a:r>
              <a:rPr lang="en-US" altLang="en-US"/>
              <a:t>Zero row, column means no inverse</a:t>
            </a:r>
          </a:p>
          <a:p>
            <a:r>
              <a:rPr lang="en-US" altLang="en-US"/>
              <a:t>Use Gaussian elimination or Cramer’s rule (see references)</a:t>
            </a: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70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Computing Inverses</a:t>
            </a:r>
          </a:p>
        </p:txBody>
      </p:sp>
      <p:sp>
        <p:nvSpPr>
          <p:cNvPr id="55705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/>
              <a:t>Most interactive apps avoid ever computing a general inverse</a:t>
            </a:r>
          </a:p>
          <a:p>
            <a:r>
              <a:rPr lang="en-US" altLang="en-US"/>
              <a:t>Properties of the matrices used in most apps can simplify inverse</a:t>
            </a:r>
          </a:p>
          <a:p>
            <a:r>
              <a:rPr lang="en-US" altLang="en-US"/>
              <a:t>If you know the underlying structure of the matrix, you can use the following:</a:t>
            </a: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60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Computing Inverse</a:t>
            </a:r>
          </a:p>
        </p:txBody>
      </p:sp>
      <p:sp>
        <p:nvSpPr>
          <p:cNvPr id="55603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/>
              <a:t>If orthogonal, </a:t>
            </a:r>
            <a:r>
              <a:rPr lang="en-US" altLang="en-US" b="1" dirty="0">
                <a:latin typeface="Times New Roman" pitchFamily="18" charset="0"/>
              </a:rPr>
              <a:t>A</a:t>
            </a:r>
            <a:r>
              <a:rPr lang="en-US" altLang="en-US" baseline="30000" dirty="0">
                <a:latin typeface="Times New Roman" pitchFamily="18" charset="0"/>
              </a:rPr>
              <a:t>-1</a:t>
            </a:r>
            <a:r>
              <a:rPr lang="en-US" altLang="en-US" dirty="0"/>
              <a:t> =</a:t>
            </a:r>
            <a:r>
              <a:rPr lang="en-US" altLang="en-US" b="1" dirty="0">
                <a:latin typeface="Times New Roman" pitchFamily="18" charset="0"/>
              </a:rPr>
              <a:t>A</a:t>
            </a:r>
            <a:r>
              <a:rPr lang="en-US" altLang="en-US" baseline="30000" dirty="0">
                <a:latin typeface="Times New Roman" pitchFamily="18" charset="0"/>
              </a:rPr>
              <a:t>T</a:t>
            </a:r>
            <a:endParaRPr lang="en-US" altLang="en-US" dirty="0"/>
          </a:p>
          <a:p>
            <a:r>
              <a:rPr lang="en-US" altLang="en-US" dirty="0"/>
              <a:t>Inverse of diagonal matrix is diagonal matrix with </a:t>
            </a:r>
            <a:r>
              <a:rPr lang="en-US" altLang="en-US" b="1" dirty="0">
                <a:latin typeface="Times New Roman" pitchFamily="18" charset="0"/>
              </a:rPr>
              <a:t>A</a:t>
            </a:r>
            <a:r>
              <a:rPr lang="en-US" altLang="en-US" baseline="30000" dirty="0">
                <a:latin typeface="Times New Roman" pitchFamily="18" charset="0"/>
              </a:rPr>
              <a:t>-1</a:t>
            </a:r>
            <a:r>
              <a:rPr lang="en-US" altLang="en-US" baseline="-25000" dirty="0">
                <a:latin typeface="Times New Roman" pitchFamily="18" charset="0"/>
              </a:rPr>
              <a:t>ii</a:t>
            </a:r>
            <a:r>
              <a:rPr lang="en-US" altLang="en-US" dirty="0"/>
              <a:t> = </a:t>
            </a:r>
            <a:r>
              <a:rPr lang="en-US" altLang="en-US" dirty="0">
                <a:latin typeface="Times New Roman" pitchFamily="18" charset="0"/>
              </a:rPr>
              <a:t>1/</a:t>
            </a:r>
            <a:r>
              <a:rPr lang="en-US" altLang="en-US" b="1" dirty="0" err="1">
                <a:latin typeface="Times New Roman" pitchFamily="18" charset="0"/>
              </a:rPr>
              <a:t>A</a:t>
            </a:r>
            <a:r>
              <a:rPr lang="en-US" altLang="en-US" baseline="-25000" dirty="0" err="1">
                <a:latin typeface="Times New Roman" pitchFamily="18" charset="0"/>
              </a:rPr>
              <a:t>ii</a:t>
            </a:r>
            <a:endParaRPr lang="en-US" altLang="en-US" baseline="-25000" dirty="0">
              <a:latin typeface="Times New Roman" pitchFamily="18" charset="0"/>
            </a:endParaRPr>
          </a:p>
          <a:p>
            <a:r>
              <a:rPr lang="en-US" altLang="en-US" dirty="0"/>
              <a:t>If know underlying structure can use</a:t>
            </a:r>
          </a:p>
          <a:p>
            <a:endParaRPr lang="en-US" altLang="en-US" dirty="0"/>
          </a:p>
          <a:p>
            <a:endParaRPr lang="en-US" altLang="en-US" dirty="0"/>
          </a:p>
          <a:p>
            <a:r>
              <a:rPr lang="en-US" altLang="en-US" dirty="0"/>
              <a:t>We’ll use this to avoid explicit inverses</a:t>
            </a:r>
          </a:p>
          <a:p>
            <a:endParaRPr lang="en-US" altLang="en-US" dirty="0"/>
          </a:p>
        </p:txBody>
      </p:sp>
      <p:graphicFrame>
        <p:nvGraphicFramePr>
          <p:cNvPr id="556036" name="Object 4"/>
          <p:cNvGraphicFramePr>
            <a:graphicFrameLocks noChangeAspect="1"/>
          </p:cNvGraphicFramePr>
          <p:nvPr/>
        </p:nvGraphicFramePr>
        <p:xfrm>
          <a:off x="1688536" y="4188223"/>
          <a:ext cx="2439987" cy="534987"/>
        </p:xfrm>
        <a:graphic>
          <a:graphicData uri="http://schemas.openxmlformats.org/presentationml/2006/ole">
            <p:oleObj spid="_x0000_s585730" name="Equation" r:id="rId3" imgW="1041120" imgH="228600" progId="Equation.3">
              <p:embed/>
            </p:oleObj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7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Linear Combination</a:t>
            </a:r>
          </a:p>
        </p:txBody>
      </p:sp>
      <p:sp>
        <p:nvSpPr>
          <p:cNvPr id="41779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/>
              <a:t>Combine set of </a:t>
            </a:r>
            <a:r>
              <a:rPr lang="en-US" i="1"/>
              <a:t>n</a:t>
            </a:r>
            <a:r>
              <a:rPr lang="en-US"/>
              <a:t> vectors using addition and scalar multiplication</a:t>
            </a:r>
          </a:p>
          <a:p>
            <a:pPr lvl="1">
              <a:lnSpc>
                <a:spcPct val="90000"/>
              </a:lnSpc>
            </a:pPr>
            <a:r>
              <a:rPr lang="en-US" b="1">
                <a:latin typeface="Times New Roman" pitchFamily="18" charset="0"/>
                <a:sym typeface="Symbol" pitchFamily="18" charset="2"/>
              </a:rPr>
              <a:t>v = </a:t>
            </a:r>
            <a:r>
              <a:rPr lang="en-US" b="1" baseline="-25000">
                <a:latin typeface="Times New Roman" pitchFamily="18" charset="0"/>
                <a:sym typeface="Symbol" pitchFamily="18" charset="2"/>
              </a:rPr>
              <a:t>1</a:t>
            </a:r>
            <a:r>
              <a:rPr lang="en-US" b="1">
                <a:latin typeface="Times New Roman" pitchFamily="18" charset="0"/>
              </a:rPr>
              <a:t>v</a:t>
            </a:r>
            <a:r>
              <a:rPr lang="en-US" b="1" baseline="-25000">
                <a:latin typeface="Times New Roman" pitchFamily="18" charset="0"/>
                <a:sym typeface="Symbol" pitchFamily="18" charset="2"/>
              </a:rPr>
              <a:t>1</a:t>
            </a:r>
            <a:r>
              <a:rPr lang="en-US" i="1">
                <a:latin typeface="Times New Roman" pitchFamily="18" charset="0"/>
              </a:rPr>
              <a:t> + </a:t>
            </a:r>
            <a:r>
              <a:rPr lang="en-US" b="1">
                <a:latin typeface="Times New Roman" pitchFamily="18" charset="0"/>
                <a:sym typeface="Symbol" pitchFamily="18" charset="2"/>
              </a:rPr>
              <a:t></a:t>
            </a:r>
            <a:r>
              <a:rPr lang="en-US" b="1" baseline="-25000">
                <a:latin typeface="Times New Roman" pitchFamily="18" charset="0"/>
                <a:sym typeface="Symbol" pitchFamily="18" charset="2"/>
              </a:rPr>
              <a:t>2</a:t>
            </a:r>
            <a:r>
              <a:rPr lang="en-US" b="1">
                <a:latin typeface="Times New Roman" pitchFamily="18" charset="0"/>
              </a:rPr>
              <a:t>v</a:t>
            </a:r>
            <a:r>
              <a:rPr lang="en-US" b="1" baseline="-25000">
                <a:latin typeface="Times New Roman" pitchFamily="18" charset="0"/>
                <a:sym typeface="Symbol" pitchFamily="18" charset="2"/>
              </a:rPr>
              <a:t>2</a:t>
            </a:r>
            <a:r>
              <a:rPr lang="en-US" i="1">
                <a:latin typeface="Times New Roman" pitchFamily="18" charset="0"/>
              </a:rPr>
              <a:t> + … + </a:t>
            </a:r>
            <a:r>
              <a:rPr lang="en-US" b="1">
                <a:latin typeface="Times New Roman" pitchFamily="18" charset="0"/>
                <a:sym typeface="Symbol" pitchFamily="18" charset="2"/>
              </a:rPr>
              <a:t></a:t>
            </a:r>
            <a:r>
              <a:rPr lang="en-US" b="1" baseline="-25000">
                <a:latin typeface="Times New Roman" pitchFamily="18" charset="0"/>
                <a:sym typeface="Symbol" pitchFamily="18" charset="2"/>
              </a:rPr>
              <a:t>n</a:t>
            </a:r>
            <a:r>
              <a:rPr lang="en-US" b="1">
                <a:latin typeface="Times New Roman" pitchFamily="18" charset="0"/>
              </a:rPr>
              <a:t>v</a:t>
            </a:r>
            <a:r>
              <a:rPr lang="en-US" b="1" baseline="-25000">
                <a:latin typeface="Times New Roman" pitchFamily="18" charset="0"/>
                <a:sym typeface="Symbol" pitchFamily="18" charset="2"/>
              </a:rPr>
              <a:t>n</a:t>
            </a:r>
            <a:r>
              <a:rPr lang="en-US" i="1">
                <a:latin typeface="Times New Roman" pitchFamily="18" charset="0"/>
              </a:rPr>
              <a:t> </a:t>
            </a:r>
          </a:p>
          <a:p>
            <a:pPr>
              <a:lnSpc>
                <a:spcPct val="90000"/>
              </a:lnSpc>
            </a:pPr>
            <a:r>
              <a:rPr lang="en-US"/>
              <a:t>Collection of all possible linear combinations for given </a:t>
            </a:r>
            <a:r>
              <a:rPr lang="en-US" b="1">
                <a:latin typeface="Times New Roman" pitchFamily="18" charset="0"/>
              </a:rPr>
              <a:t>v</a:t>
            </a:r>
            <a:r>
              <a:rPr lang="en-US" b="1" baseline="-25000">
                <a:latin typeface="Times New Roman" pitchFamily="18" charset="0"/>
                <a:sym typeface="Symbol" pitchFamily="18" charset="2"/>
              </a:rPr>
              <a:t>1</a:t>
            </a:r>
            <a:r>
              <a:rPr lang="en-US"/>
              <a:t>… </a:t>
            </a:r>
            <a:r>
              <a:rPr lang="en-US" b="1">
                <a:latin typeface="Times New Roman" pitchFamily="18" charset="0"/>
              </a:rPr>
              <a:t>v</a:t>
            </a:r>
            <a:r>
              <a:rPr lang="en-US" b="1" baseline="-25000">
                <a:latin typeface="Times New Roman" pitchFamily="18" charset="0"/>
                <a:sym typeface="Symbol" pitchFamily="18" charset="2"/>
              </a:rPr>
              <a:t>n</a:t>
            </a:r>
            <a:r>
              <a:rPr lang="en-US"/>
              <a:t> is called a </a:t>
            </a:r>
            <a:r>
              <a:rPr lang="en-US" i="1"/>
              <a:t>span</a:t>
            </a:r>
          </a:p>
          <a:p>
            <a:pPr>
              <a:lnSpc>
                <a:spcPct val="90000"/>
              </a:lnSpc>
            </a:pPr>
            <a:r>
              <a:rPr lang="en-US"/>
              <a:t>Linear combination of 2 perpendicular vectors span a plane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3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Storage Format</a:t>
            </a:r>
          </a:p>
        </p:txBody>
      </p:sp>
      <p:sp>
        <p:nvSpPr>
          <p:cNvPr id="39321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dirty="0"/>
              <a:t>Row major</a:t>
            </a:r>
          </a:p>
          <a:p>
            <a:pPr lvl="1">
              <a:lnSpc>
                <a:spcPct val="90000"/>
              </a:lnSpc>
            </a:pPr>
            <a:r>
              <a:rPr lang="en-US" altLang="en-US" dirty="0"/>
              <a:t>Stored in order of rows</a:t>
            </a:r>
          </a:p>
          <a:p>
            <a:pPr lvl="1">
              <a:lnSpc>
                <a:spcPct val="90000"/>
              </a:lnSpc>
            </a:pPr>
            <a:endParaRPr lang="en-US" altLang="en-US" dirty="0"/>
          </a:p>
          <a:p>
            <a:pPr lvl="1">
              <a:lnSpc>
                <a:spcPct val="90000"/>
              </a:lnSpc>
            </a:pPr>
            <a:endParaRPr lang="en-US" altLang="en-US" dirty="0"/>
          </a:p>
          <a:p>
            <a:pPr lvl="1">
              <a:lnSpc>
                <a:spcPct val="90000"/>
              </a:lnSpc>
            </a:pPr>
            <a:endParaRPr lang="en-US" altLang="en-US" dirty="0"/>
          </a:p>
          <a:p>
            <a:pPr lvl="1">
              <a:lnSpc>
                <a:spcPct val="90000"/>
              </a:lnSpc>
            </a:pPr>
            <a:endParaRPr lang="en-US" altLang="en-US" dirty="0"/>
          </a:p>
          <a:p>
            <a:pPr lvl="1">
              <a:lnSpc>
                <a:spcPct val="90000"/>
              </a:lnSpc>
            </a:pPr>
            <a:endParaRPr lang="en-US" altLang="en-US" dirty="0"/>
          </a:p>
          <a:p>
            <a:pPr lvl="1">
              <a:lnSpc>
                <a:spcPct val="90000"/>
              </a:lnSpc>
            </a:pPr>
            <a:endParaRPr lang="en-US" altLang="en-US" dirty="0" smtClean="0"/>
          </a:p>
          <a:p>
            <a:pPr lvl="1">
              <a:lnSpc>
                <a:spcPct val="90000"/>
              </a:lnSpc>
            </a:pPr>
            <a:r>
              <a:rPr lang="en-US" altLang="en-US" dirty="0" smtClean="0"/>
              <a:t>Used </a:t>
            </a:r>
            <a:r>
              <a:rPr lang="en-US" altLang="en-US" dirty="0"/>
              <a:t>by DirectX</a:t>
            </a:r>
          </a:p>
        </p:txBody>
      </p:sp>
      <p:graphicFrame>
        <p:nvGraphicFramePr>
          <p:cNvPr id="393220" name="Object 4"/>
          <p:cNvGraphicFramePr>
            <a:graphicFrameLocks noChangeAspect="1"/>
          </p:cNvGraphicFramePr>
          <p:nvPr/>
        </p:nvGraphicFramePr>
        <p:xfrm>
          <a:off x="2217744" y="2829632"/>
          <a:ext cx="2863850" cy="2265363"/>
        </p:xfrm>
        <a:graphic>
          <a:graphicData uri="http://schemas.openxmlformats.org/presentationml/2006/ole">
            <p:oleObj spid="_x0000_s586754" name="Equation" r:id="rId4" imgW="1155600" imgH="914400" progId="Equation.3">
              <p:embed/>
            </p:oleObj>
          </a:graphicData>
        </a:graphic>
      </p:graphicFrame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4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Storage Format (cont’d)</a:t>
            </a:r>
          </a:p>
        </p:txBody>
      </p:sp>
      <p:sp>
        <p:nvSpPr>
          <p:cNvPr id="39424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dirty="0"/>
              <a:t>Column Major Order</a:t>
            </a:r>
          </a:p>
          <a:p>
            <a:pPr lvl="1">
              <a:lnSpc>
                <a:spcPct val="90000"/>
              </a:lnSpc>
            </a:pPr>
            <a:r>
              <a:rPr lang="en-US" altLang="en-US" dirty="0"/>
              <a:t>Stored in order of columns</a:t>
            </a:r>
          </a:p>
          <a:p>
            <a:pPr lvl="1">
              <a:lnSpc>
                <a:spcPct val="90000"/>
              </a:lnSpc>
            </a:pPr>
            <a:endParaRPr lang="en-US" altLang="en-US" dirty="0"/>
          </a:p>
          <a:p>
            <a:pPr lvl="1">
              <a:lnSpc>
                <a:spcPct val="90000"/>
              </a:lnSpc>
            </a:pPr>
            <a:endParaRPr lang="en-US" altLang="en-US" dirty="0"/>
          </a:p>
          <a:p>
            <a:pPr lvl="1">
              <a:lnSpc>
                <a:spcPct val="90000"/>
              </a:lnSpc>
            </a:pPr>
            <a:endParaRPr lang="en-US" altLang="en-US" dirty="0"/>
          </a:p>
          <a:p>
            <a:pPr lvl="1">
              <a:lnSpc>
                <a:spcPct val="90000"/>
              </a:lnSpc>
            </a:pPr>
            <a:endParaRPr lang="en-US" altLang="en-US" dirty="0"/>
          </a:p>
          <a:p>
            <a:pPr lvl="1">
              <a:lnSpc>
                <a:spcPct val="90000"/>
              </a:lnSpc>
            </a:pPr>
            <a:endParaRPr lang="en-US" altLang="en-US" dirty="0"/>
          </a:p>
          <a:p>
            <a:pPr lvl="1">
              <a:lnSpc>
                <a:spcPct val="90000"/>
              </a:lnSpc>
            </a:pPr>
            <a:endParaRPr lang="en-US" altLang="en-US" dirty="0" smtClean="0"/>
          </a:p>
          <a:p>
            <a:pPr lvl="1">
              <a:lnSpc>
                <a:spcPct val="90000"/>
              </a:lnSpc>
            </a:pPr>
            <a:r>
              <a:rPr lang="en-US" altLang="en-US" dirty="0" smtClean="0"/>
              <a:t>Used </a:t>
            </a:r>
            <a:r>
              <a:rPr lang="en-US" altLang="en-US" dirty="0"/>
              <a:t>by OpenGL, and us </a:t>
            </a:r>
          </a:p>
        </p:txBody>
      </p:sp>
      <p:graphicFrame>
        <p:nvGraphicFramePr>
          <p:cNvPr id="394244" name="Object 4"/>
          <p:cNvGraphicFramePr>
            <a:graphicFrameLocks noChangeAspect="1"/>
          </p:cNvGraphicFramePr>
          <p:nvPr/>
        </p:nvGraphicFramePr>
        <p:xfrm>
          <a:off x="1855671" y="2870577"/>
          <a:ext cx="2578100" cy="2265363"/>
        </p:xfrm>
        <a:graphic>
          <a:graphicData uri="http://schemas.openxmlformats.org/presentationml/2006/ole">
            <p:oleObj spid="_x0000_s587778" name="Equation" r:id="rId3" imgW="1041120" imgH="914400" progId="Equation.3">
              <p:embed/>
            </p:oleObj>
          </a:graphicData>
        </a:graphic>
      </p:graphicFrame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5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Storage Format (cont’d)</a:t>
            </a:r>
          </a:p>
        </p:txBody>
      </p:sp>
      <p:sp>
        <p:nvSpPr>
          <p:cNvPr id="39526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Note: storage format </a:t>
            </a:r>
            <a:r>
              <a:rPr lang="en-US" u="sng"/>
              <a:t>not</a:t>
            </a:r>
            <a:r>
              <a:rPr lang="en-US"/>
              <a:t> the same as multiplying by row vector</a:t>
            </a:r>
          </a:p>
          <a:p>
            <a:r>
              <a:rPr lang="en-US"/>
              <a:t>Same memory footprint:</a:t>
            </a:r>
          </a:p>
          <a:p>
            <a:pPr lvl="1"/>
            <a:r>
              <a:rPr lang="en-US"/>
              <a:t>Matrix for multiplying column vectors in column major format </a:t>
            </a:r>
          </a:p>
          <a:p>
            <a:pPr lvl="1"/>
            <a:r>
              <a:rPr lang="en-US"/>
              <a:t>Matrix for multiplying row vectors in row major format</a:t>
            </a:r>
          </a:p>
          <a:p>
            <a:r>
              <a:rPr lang="en-US"/>
              <a:t>I.e. two transposes return same matrix</a:t>
            </a:r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63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System of Linear Equations</a:t>
            </a:r>
          </a:p>
        </p:txBody>
      </p:sp>
      <p:sp>
        <p:nvSpPr>
          <p:cNvPr id="35635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/>
              <a:t>Define system of </a:t>
            </a:r>
            <a:r>
              <a:rPr lang="en-US" altLang="en-US" i="1"/>
              <a:t>m</a:t>
            </a:r>
            <a:r>
              <a:rPr lang="en-US" altLang="en-US"/>
              <a:t> linear equations with </a:t>
            </a:r>
            <a:r>
              <a:rPr lang="en-US" altLang="en-US" i="1"/>
              <a:t>n</a:t>
            </a:r>
            <a:r>
              <a:rPr lang="en-US" altLang="en-US"/>
              <a:t> unknowns</a:t>
            </a:r>
          </a:p>
          <a:p>
            <a:pPr>
              <a:buFontTx/>
              <a:buNone/>
            </a:pPr>
            <a:r>
              <a:rPr lang="en-US" altLang="en-US" i="1"/>
              <a:t>    	</a:t>
            </a:r>
            <a:r>
              <a:rPr lang="en-US" altLang="en-US" i="1">
                <a:latin typeface="Times New Roman" pitchFamily="18" charset="0"/>
              </a:rPr>
              <a:t>b</a:t>
            </a:r>
            <a:r>
              <a:rPr lang="en-US" altLang="en-US" i="1" baseline="-25000">
                <a:latin typeface="Times New Roman" pitchFamily="18" charset="0"/>
              </a:rPr>
              <a:t>1 </a:t>
            </a:r>
            <a:r>
              <a:rPr lang="en-US" altLang="en-US">
                <a:latin typeface="Times New Roman" pitchFamily="18" charset="0"/>
              </a:rPr>
              <a:t>= </a:t>
            </a:r>
            <a:r>
              <a:rPr lang="en-US" altLang="en-US" i="1">
                <a:latin typeface="Times New Roman" pitchFamily="18" charset="0"/>
              </a:rPr>
              <a:t>a</a:t>
            </a:r>
            <a:r>
              <a:rPr lang="en-US" altLang="en-US" i="1" baseline="-25000">
                <a:latin typeface="Times New Roman" pitchFamily="18" charset="0"/>
              </a:rPr>
              <a:t>11</a:t>
            </a:r>
            <a:r>
              <a:rPr lang="en-US" altLang="en-US" i="1">
                <a:latin typeface="Times New Roman" pitchFamily="18" charset="0"/>
              </a:rPr>
              <a:t>x</a:t>
            </a:r>
            <a:r>
              <a:rPr lang="en-US" altLang="en-US" i="1" baseline="-25000">
                <a:latin typeface="Times New Roman" pitchFamily="18" charset="0"/>
              </a:rPr>
              <a:t>1</a:t>
            </a:r>
            <a:r>
              <a:rPr lang="en-US" altLang="en-US">
                <a:latin typeface="Times New Roman" pitchFamily="18" charset="0"/>
              </a:rPr>
              <a:t> + </a:t>
            </a:r>
            <a:r>
              <a:rPr lang="en-US" altLang="en-US" i="1">
                <a:latin typeface="Times New Roman" pitchFamily="18" charset="0"/>
              </a:rPr>
              <a:t>a</a:t>
            </a:r>
            <a:r>
              <a:rPr lang="en-US" altLang="en-US" i="1" baseline="-25000">
                <a:latin typeface="Times New Roman" pitchFamily="18" charset="0"/>
              </a:rPr>
              <a:t>12</a:t>
            </a:r>
            <a:r>
              <a:rPr lang="en-US" altLang="en-US">
                <a:latin typeface="Times New Roman" pitchFamily="18" charset="0"/>
              </a:rPr>
              <a:t> </a:t>
            </a:r>
            <a:r>
              <a:rPr lang="en-US" altLang="en-US" i="1">
                <a:latin typeface="Times New Roman" pitchFamily="18" charset="0"/>
              </a:rPr>
              <a:t>x</a:t>
            </a:r>
            <a:r>
              <a:rPr lang="en-US" altLang="en-US" i="1" baseline="-25000">
                <a:latin typeface="Times New Roman" pitchFamily="18" charset="0"/>
              </a:rPr>
              <a:t>2 </a:t>
            </a:r>
            <a:r>
              <a:rPr lang="en-US" altLang="en-US">
                <a:latin typeface="Times New Roman" pitchFamily="18" charset="0"/>
              </a:rPr>
              <a:t> + … + </a:t>
            </a:r>
            <a:r>
              <a:rPr lang="en-US" altLang="en-US" i="1">
                <a:latin typeface="Times New Roman" pitchFamily="18" charset="0"/>
              </a:rPr>
              <a:t>a</a:t>
            </a:r>
            <a:r>
              <a:rPr lang="en-US" altLang="en-US" i="1" baseline="-25000">
                <a:latin typeface="Times New Roman" pitchFamily="18" charset="0"/>
              </a:rPr>
              <a:t>1n</a:t>
            </a:r>
            <a:r>
              <a:rPr lang="en-US" altLang="en-US">
                <a:latin typeface="Times New Roman" pitchFamily="18" charset="0"/>
              </a:rPr>
              <a:t> </a:t>
            </a:r>
            <a:r>
              <a:rPr lang="en-US" altLang="en-US" i="1">
                <a:latin typeface="Times New Roman" pitchFamily="18" charset="0"/>
              </a:rPr>
              <a:t>x</a:t>
            </a:r>
            <a:r>
              <a:rPr lang="en-US" altLang="en-US" i="1" baseline="-25000">
                <a:latin typeface="Times New Roman" pitchFamily="18" charset="0"/>
              </a:rPr>
              <a:t>n</a:t>
            </a:r>
          </a:p>
          <a:p>
            <a:pPr>
              <a:buFontTx/>
              <a:buNone/>
            </a:pPr>
            <a:r>
              <a:rPr lang="en-US" altLang="en-US" i="1">
                <a:latin typeface="Times New Roman" pitchFamily="18" charset="0"/>
              </a:rPr>
              <a:t>		b</a:t>
            </a:r>
            <a:r>
              <a:rPr lang="en-US" altLang="en-US" i="1" baseline="-25000">
                <a:latin typeface="Times New Roman" pitchFamily="18" charset="0"/>
              </a:rPr>
              <a:t>2 </a:t>
            </a:r>
            <a:r>
              <a:rPr lang="en-US" altLang="en-US">
                <a:latin typeface="Times New Roman" pitchFamily="18" charset="0"/>
              </a:rPr>
              <a:t>= </a:t>
            </a:r>
            <a:r>
              <a:rPr lang="en-US" altLang="en-US" i="1">
                <a:latin typeface="Times New Roman" pitchFamily="18" charset="0"/>
              </a:rPr>
              <a:t>a</a:t>
            </a:r>
            <a:r>
              <a:rPr lang="en-US" altLang="en-US" i="1" baseline="-25000">
                <a:latin typeface="Times New Roman" pitchFamily="18" charset="0"/>
              </a:rPr>
              <a:t>21</a:t>
            </a:r>
            <a:r>
              <a:rPr lang="en-US" altLang="en-US" i="1">
                <a:latin typeface="Times New Roman" pitchFamily="18" charset="0"/>
              </a:rPr>
              <a:t>x</a:t>
            </a:r>
            <a:r>
              <a:rPr lang="en-US" altLang="en-US" i="1" baseline="-25000">
                <a:latin typeface="Times New Roman" pitchFamily="18" charset="0"/>
              </a:rPr>
              <a:t>1</a:t>
            </a:r>
            <a:r>
              <a:rPr lang="en-US" altLang="en-US">
                <a:latin typeface="Times New Roman" pitchFamily="18" charset="0"/>
              </a:rPr>
              <a:t> + </a:t>
            </a:r>
            <a:r>
              <a:rPr lang="en-US" altLang="en-US" i="1">
                <a:latin typeface="Times New Roman" pitchFamily="18" charset="0"/>
              </a:rPr>
              <a:t>a</a:t>
            </a:r>
            <a:r>
              <a:rPr lang="en-US" altLang="en-US" i="1" baseline="-25000">
                <a:latin typeface="Times New Roman" pitchFamily="18" charset="0"/>
              </a:rPr>
              <a:t>22</a:t>
            </a:r>
            <a:r>
              <a:rPr lang="en-US" altLang="en-US">
                <a:latin typeface="Times New Roman" pitchFamily="18" charset="0"/>
              </a:rPr>
              <a:t> </a:t>
            </a:r>
            <a:r>
              <a:rPr lang="en-US" altLang="en-US" i="1">
                <a:latin typeface="Times New Roman" pitchFamily="18" charset="0"/>
              </a:rPr>
              <a:t>x</a:t>
            </a:r>
            <a:r>
              <a:rPr lang="en-US" altLang="en-US" i="1" baseline="-25000">
                <a:latin typeface="Times New Roman" pitchFamily="18" charset="0"/>
              </a:rPr>
              <a:t>2 </a:t>
            </a:r>
            <a:r>
              <a:rPr lang="en-US" altLang="en-US">
                <a:latin typeface="Times New Roman" pitchFamily="18" charset="0"/>
              </a:rPr>
              <a:t> + … + </a:t>
            </a:r>
            <a:r>
              <a:rPr lang="en-US" altLang="en-US" i="1">
                <a:latin typeface="Times New Roman" pitchFamily="18" charset="0"/>
              </a:rPr>
              <a:t>a</a:t>
            </a:r>
            <a:r>
              <a:rPr lang="en-US" altLang="en-US" i="1" baseline="-25000">
                <a:latin typeface="Times New Roman" pitchFamily="18" charset="0"/>
              </a:rPr>
              <a:t>2n</a:t>
            </a:r>
            <a:r>
              <a:rPr lang="en-US" altLang="en-US">
                <a:latin typeface="Times New Roman" pitchFamily="18" charset="0"/>
              </a:rPr>
              <a:t> </a:t>
            </a:r>
            <a:r>
              <a:rPr lang="en-US" altLang="en-US" i="1">
                <a:latin typeface="Times New Roman" pitchFamily="18" charset="0"/>
              </a:rPr>
              <a:t>x</a:t>
            </a:r>
            <a:r>
              <a:rPr lang="en-US" altLang="en-US" i="1" baseline="-25000">
                <a:latin typeface="Times New Roman" pitchFamily="18" charset="0"/>
              </a:rPr>
              <a:t>n</a:t>
            </a:r>
            <a:endParaRPr lang="en-US" altLang="en-US">
              <a:latin typeface="Times New Roman" pitchFamily="18" charset="0"/>
            </a:endParaRPr>
          </a:p>
          <a:p>
            <a:pPr>
              <a:buFontTx/>
              <a:buNone/>
            </a:pPr>
            <a:r>
              <a:rPr lang="en-US" altLang="en-US" i="1"/>
              <a:t>				…</a:t>
            </a:r>
          </a:p>
          <a:p>
            <a:pPr>
              <a:buFontTx/>
              <a:buNone/>
            </a:pPr>
            <a:r>
              <a:rPr lang="en-US" altLang="en-US" i="1">
                <a:latin typeface="Times New Roman" pitchFamily="18" charset="0"/>
              </a:rPr>
              <a:t>		b</a:t>
            </a:r>
            <a:r>
              <a:rPr lang="en-US" altLang="en-US" i="1" baseline="-25000">
                <a:latin typeface="Times New Roman" pitchFamily="18" charset="0"/>
              </a:rPr>
              <a:t>m </a:t>
            </a:r>
            <a:r>
              <a:rPr lang="en-US" altLang="en-US">
                <a:latin typeface="Times New Roman" pitchFamily="18" charset="0"/>
              </a:rPr>
              <a:t>= </a:t>
            </a:r>
            <a:r>
              <a:rPr lang="en-US" altLang="en-US" i="1">
                <a:latin typeface="Times New Roman" pitchFamily="18" charset="0"/>
              </a:rPr>
              <a:t>a</a:t>
            </a:r>
            <a:r>
              <a:rPr lang="en-US" altLang="en-US" i="1" baseline="-25000">
                <a:latin typeface="Times New Roman" pitchFamily="18" charset="0"/>
              </a:rPr>
              <a:t>m1</a:t>
            </a:r>
            <a:r>
              <a:rPr lang="en-US" altLang="en-US" i="1">
                <a:latin typeface="Times New Roman" pitchFamily="18" charset="0"/>
              </a:rPr>
              <a:t>x</a:t>
            </a:r>
            <a:r>
              <a:rPr lang="en-US" altLang="en-US" i="1" baseline="-25000">
                <a:latin typeface="Times New Roman" pitchFamily="18" charset="0"/>
              </a:rPr>
              <a:t>1</a:t>
            </a:r>
            <a:r>
              <a:rPr lang="en-US" altLang="en-US">
                <a:latin typeface="Times New Roman" pitchFamily="18" charset="0"/>
              </a:rPr>
              <a:t> + </a:t>
            </a:r>
            <a:r>
              <a:rPr lang="en-US" altLang="en-US" i="1">
                <a:latin typeface="Times New Roman" pitchFamily="18" charset="0"/>
              </a:rPr>
              <a:t>a</a:t>
            </a:r>
            <a:r>
              <a:rPr lang="en-US" altLang="en-US" i="1" baseline="-25000">
                <a:latin typeface="Times New Roman" pitchFamily="18" charset="0"/>
              </a:rPr>
              <a:t>m2 </a:t>
            </a:r>
            <a:r>
              <a:rPr lang="en-US" altLang="en-US" i="1">
                <a:latin typeface="Times New Roman" pitchFamily="18" charset="0"/>
              </a:rPr>
              <a:t>x</a:t>
            </a:r>
            <a:r>
              <a:rPr lang="en-US" altLang="en-US" i="1" baseline="-25000">
                <a:latin typeface="Times New Roman" pitchFamily="18" charset="0"/>
              </a:rPr>
              <a:t>2</a:t>
            </a:r>
            <a:r>
              <a:rPr lang="en-US" altLang="en-US">
                <a:latin typeface="Times New Roman" pitchFamily="18" charset="0"/>
              </a:rPr>
              <a:t>+ … + </a:t>
            </a:r>
            <a:r>
              <a:rPr lang="en-US" altLang="en-US" i="1">
                <a:latin typeface="Times New Roman" pitchFamily="18" charset="0"/>
              </a:rPr>
              <a:t>a</a:t>
            </a:r>
            <a:r>
              <a:rPr lang="en-US" altLang="en-US" i="1" baseline="-25000">
                <a:latin typeface="Times New Roman" pitchFamily="18" charset="0"/>
              </a:rPr>
              <a:t>mn </a:t>
            </a:r>
            <a:r>
              <a:rPr lang="en-US" altLang="en-US" i="1">
                <a:latin typeface="Times New Roman" pitchFamily="18" charset="0"/>
              </a:rPr>
              <a:t>x</a:t>
            </a:r>
            <a:r>
              <a:rPr lang="en-US" altLang="en-US" i="1" baseline="-25000">
                <a:latin typeface="Times New Roman" pitchFamily="18" charset="0"/>
              </a:rPr>
              <a:t>n</a:t>
            </a:r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References</a:t>
            </a:r>
          </a:p>
        </p:txBody>
      </p:sp>
      <p:sp>
        <p:nvSpPr>
          <p:cNvPr id="440323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altLang="en-US" dirty="0"/>
              <a:t>Anton, Howard and Chris </a:t>
            </a:r>
            <a:r>
              <a:rPr lang="en-US" altLang="en-US" dirty="0" err="1"/>
              <a:t>Rorres</a:t>
            </a:r>
            <a:r>
              <a:rPr lang="en-US" altLang="en-US" dirty="0"/>
              <a:t>,  </a:t>
            </a:r>
            <a:r>
              <a:rPr lang="en-US" altLang="en-US" i="1" dirty="0"/>
              <a:t>Elementary Linear Algebra, </a:t>
            </a:r>
            <a:r>
              <a:rPr lang="en-US" altLang="en-US" dirty="0"/>
              <a:t>7</a:t>
            </a:r>
            <a:r>
              <a:rPr lang="en-US" altLang="en-US" baseline="30000" dirty="0"/>
              <a:t>th</a:t>
            </a:r>
            <a:r>
              <a:rPr lang="en-US" altLang="en-US" dirty="0"/>
              <a:t> Ed, Wiley &amp; Sons, 1994.</a:t>
            </a:r>
          </a:p>
          <a:p>
            <a:r>
              <a:rPr lang="en-US" altLang="en-US" dirty="0" err="1"/>
              <a:t>Axler</a:t>
            </a:r>
            <a:r>
              <a:rPr lang="en-US" altLang="en-US" dirty="0"/>
              <a:t>, Sheldon, </a:t>
            </a:r>
            <a:r>
              <a:rPr lang="en-US" altLang="en-US" i="1" dirty="0"/>
              <a:t>Linear Algebra Done Right, </a:t>
            </a:r>
            <a:r>
              <a:rPr lang="en-US" altLang="en-US" dirty="0"/>
              <a:t>Springer </a:t>
            </a:r>
            <a:r>
              <a:rPr lang="en-US" altLang="en-US" dirty="0" err="1"/>
              <a:t>Verlag</a:t>
            </a:r>
            <a:r>
              <a:rPr lang="en-US" altLang="en-US" dirty="0"/>
              <a:t>, 1997.</a:t>
            </a:r>
          </a:p>
          <a:p>
            <a:r>
              <a:rPr lang="en-US" altLang="en-US" dirty="0" err="1"/>
              <a:t>Blinn</a:t>
            </a:r>
            <a:r>
              <a:rPr lang="en-US" altLang="en-US" dirty="0"/>
              <a:t>, Jim, </a:t>
            </a:r>
            <a:r>
              <a:rPr lang="en-US" altLang="en-US" i="1" dirty="0"/>
              <a:t>Notation, Notation, Notation</a:t>
            </a:r>
            <a:r>
              <a:rPr lang="en-US" altLang="en-US" dirty="0"/>
              <a:t>, Morgan Kaufmann, 2002</a:t>
            </a:r>
            <a:r>
              <a:rPr lang="en-US" altLang="en-US" dirty="0" smtClean="0"/>
              <a:t>.</a:t>
            </a:r>
          </a:p>
          <a:p>
            <a:r>
              <a:rPr lang="en-US" altLang="en-US" dirty="0" smtClean="0"/>
              <a:t>Van </a:t>
            </a:r>
            <a:r>
              <a:rPr lang="en-US" altLang="en-US" dirty="0" err="1" smtClean="0"/>
              <a:t>Verth</a:t>
            </a:r>
            <a:r>
              <a:rPr lang="en-US" altLang="en-US" dirty="0" smtClean="0"/>
              <a:t>, James M. and Lars M. Bishop, </a:t>
            </a:r>
            <a:r>
              <a:rPr lang="en-US" altLang="en-US" i="1" dirty="0" smtClean="0"/>
              <a:t>Essential Mathematics For Games &amp; Interactive Applications</a:t>
            </a:r>
            <a:r>
              <a:rPr lang="en-US" altLang="en-US" dirty="0" smtClean="0"/>
              <a:t>, Morgan Kaufmann, San Francisco, 2004.</a:t>
            </a:r>
          </a:p>
          <a:p>
            <a:endParaRPr lang="en-US" alt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8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Linear Dependence</a:t>
            </a:r>
          </a:p>
        </p:txBody>
      </p:sp>
      <p:sp>
        <p:nvSpPr>
          <p:cNvPr id="41881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/>
              <a:t>A </a:t>
            </a:r>
            <a:r>
              <a:rPr lang="en-US" i="1"/>
              <a:t>system </a:t>
            </a:r>
            <a:r>
              <a:rPr lang="en-US"/>
              <a:t>of vectors </a:t>
            </a:r>
            <a:r>
              <a:rPr lang="en-US" b="1">
                <a:latin typeface="Times New Roman" pitchFamily="18" charset="0"/>
              </a:rPr>
              <a:t>v</a:t>
            </a:r>
            <a:r>
              <a:rPr lang="en-US" b="1" baseline="-25000">
                <a:latin typeface="Times New Roman" pitchFamily="18" charset="0"/>
                <a:sym typeface="Symbol" pitchFamily="18" charset="2"/>
              </a:rPr>
              <a:t>1</a:t>
            </a:r>
            <a:r>
              <a:rPr lang="en-US" i="1">
                <a:latin typeface="Times New Roman" pitchFamily="18" charset="0"/>
              </a:rPr>
              <a:t>, … ,</a:t>
            </a:r>
            <a:r>
              <a:rPr lang="en-US" b="1">
                <a:latin typeface="Times New Roman" pitchFamily="18" charset="0"/>
              </a:rPr>
              <a:t>v</a:t>
            </a:r>
            <a:r>
              <a:rPr lang="en-US" b="1" baseline="-25000">
                <a:latin typeface="Times New Roman" pitchFamily="18" charset="0"/>
                <a:sym typeface="Symbol" pitchFamily="18" charset="2"/>
              </a:rPr>
              <a:t>n</a:t>
            </a:r>
            <a:r>
              <a:rPr lang="en-US" i="1">
                <a:latin typeface="Times New Roman" pitchFamily="18" charset="0"/>
              </a:rPr>
              <a:t> </a:t>
            </a:r>
            <a:r>
              <a:rPr lang="en-US"/>
              <a:t>is called </a:t>
            </a:r>
            <a:r>
              <a:rPr lang="en-US" i="1"/>
              <a:t>linearly dependant</a:t>
            </a:r>
            <a:r>
              <a:rPr lang="en-US"/>
              <a:t> if for at least one</a:t>
            </a:r>
            <a:r>
              <a:rPr lang="en-US" b="1">
                <a:latin typeface="Times New Roman" pitchFamily="18" charset="0"/>
              </a:rPr>
              <a:t> v</a:t>
            </a:r>
            <a:r>
              <a:rPr lang="en-US" b="1" baseline="-25000">
                <a:latin typeface="Times New Roman" pitchFamily="18" charset="0"/>
              </a:rPr>
              <a:t>i</a:t>
            </a:r>
            <a:endParaRPr lang="en-US"/>
          </a:p>
          <a:p>
            <a:pPr lvl="1">
              <a:lnSpc>
                <a:spcPct val="90000"/>
              </a:lnSpc>
            </a:pPr>
            <a:r>
              <a:rPr lang="en-US" b="1">
                <a:latin typeface="Times New Roman" pitchFamily="18" charset="0"/>
                <a:sym typeface="Symbol" pitchFamily="18" charset="2"/>
              </a:rPr>
              <a:t>v</a:t>
            </a:r>
            <a:r>
              <a:rPr lang="en-US" b="1" baseline="-25000">
                <a:latin typeface="Times New Roman" pitchFamily="18" charset="0"/>
                <a:sym typeface="Symbol" pitchFamily="18" charset="2"/>
              </a:rPr>
              <a:t>i</a:t>
            </a:r>
            <a:r>
              <a:rPr lang="en-US" b="1">
                <a:latin typeface="Times New Roman" pitchFamily="18" charset="0"/>
                <a:sym typeface="Symbol" pitchFamily="18" charset="2"/>
              </a:rPr>
              <a:t> = </a:t>
            </a:r>
            <a:r>
              <a:rPr lang="en-US" b="1" baseline="-25000">
                <a:latin typeface="Times New Roman" pitchFamily="18" charset="0"/>
                <a:sym typeface="Symbol" pitchFamily="18" charset="2"/>
              </a:rPr>
              <a:t>1</a:t>
            </a:r>
            <a:r>
              <a:rPr lang="en-US" b="1">
                <a:latin typeface="Times New Roman" pitchFamily="18" charset="0"/>
              </a:rPr>
              <a:t>v</a:t>
            </a:r>
            <a:r>
              <a:rPr lang="en-US" b="1" baseline="-25000">
                <a:latin typeface="Times New Roman" pitchFamily="18" charset="0"/>
                <a:sym typeface="Symbol" pitchFamily="18" charset="2"/>
              </a:rPr>
              <a:t>1</a:t>
            </a:r>
            <a:r>
              <a:rPr lang="en-US" i="1">
                <a:latin typeface="Times New Roman" pitchFamily="18" charset="0"/>
              </a:rPr>
              <a:t> +…+ </a:t>
            </a:r>
            <a:r>
              <a:rPr lang="en-US" b="1">
                <a:latin typeface="Times New Roman" pitchFamily="18" charset="0"/>
                <a:sym typeface="Symbol" pitchFamily="18" charset="2"/>
              </a:rPr>
              <a:t></a:t>
            </a:r>
            <a:r>
              <a:rPr lang="en-US" b="1" baseline="-25000">
                <a:latin typeface="Times New Roman" pitchFamily="18" charset="0"/>
                <a:sym typeface="Symbol" pitchFamily="18" charset="2"/>
              </a:rPr>
              <a:t>i-1</a:t>
            </a:r>
            <a:r>
              <a:rPr lang="en-US" b="1">
                <a:latin typeface="Times New Roman" pitchFamily="18" charset="0"/>
              </a:rPr>
              <a:t>v</a:t>
            </a:r>
            <a:r>
              <a:rPr lang="en-US" b="1" baseline="-25000">
                <a:latin typeface="Times New Roman" pitchFamily="18" charset="0"/>
                <a:sym typeface="Symbol" pitchFamily="18" charset="2"/>
              </a:rPr>
              <a:t>i-1</a:t>
            </a:r>
            <a:r>
              <a:rPr lang="en-US" i="1">
                <a:latin typeface="Times New Roman" pitchFamily="18" charset="0"/>
              </a:rPr>
              <a:t> + </a:t>
            </a:r>
            <a:r>
              <a:rPr lang="en-US" b="1">
                <a:latin typeface="Times New Roman" pitchFamily="18" charset="0"/>
                <a:sym typeface="Symbol" pitchFamily="18" charset="2"/>
              </a:rPr>
              <a:t></a:t>
            </a:r>
            <a:r>
              <a:rPr lang="en-US" b="1" baseline="-25000">
                <a:latin typeface="Times New Roman" pitchFamily="18" charset="0"/>
                <a:sym typeface="Symbol" pitchFamily="18" charset="2"/>
              </a:rPr>
              <a:t>i+1</a:t>
            </a:r>
            <a:r>
              <a:rPr lang="en-US" b="1">
                <a:latin typeface="Times New Roman" pitchFamily="18" charset="0"/>
              </a:rPr>
              <a:t>v</a:t>
            </a:r>
            <a:r>
              <a:rPr lang="en-US" b="1" baseline="-25000">
                <a:latin typeface="Times New Roman" pitchFamily="18" charset="0"/>
                <a:sym typeface="Symbol" pitchFamily="18" charset="2"/>
              </a:rPr>
              <a:t>i+1</a:t>
            </a:r>
            <a:r>
              <a:rPr lang="en-US" i="1">
                <a:latin typeface="Times New Roman" pitchFamily="18" charset="0"/>
              </a:rPr>
              <a:t> +…+ </a:t>
            </a:r>
            <a:r>
              <a:rPr lang="en-US" b="1">
                <a:latin typeface="Times New Roman" pitchFamily="18" charset="0"/>
                <a:sym typeface="Symbol" pitchFamily="18" charset="2"/>
              </a:rPr>
              <a:t></a:t>
            </a:r>
            <a:r>
              <a:rPr lang="en-US" b="1" baseline="-25000">
                <a:latin typeface="Times New Roman" pitchFamily="18" charset="0"/>
                <a:sym typeface="Symbol" pitchFamily="18" charset="2"/>
              </a:rPr>
              <a:t>n</a:t>
            </a:r>
            <a:r>
              <a:rPr lang="en-US" b="1">
                <a:latin typeface="Times New Roman" pitchFamily="18" charset="0"/>
              </a:rPr>
              <a:t>v</a:t>
            </a:r>
            <a:r>
              <a:rPr lang="en-US" b="1" baseline="-25000">
                <a:latin typeface="Times New Roman" pitchFamily="18" charset="0"/>
                <a:sym typeface="Symbol" pitchFamily="18" charset="2"/>
              </a:rPr>
              <a:t>n</a:t>
            </a:r>
            <a:endParaRPr lang="en-US"/>
          </a:p>
          <a:p>
            <a:pPr>
              <a:lnSpc>
                <a:spcPct val="90000"/>
              </a:lnSpc>
            </a:pPr>
            <a:r>
              <a:rPr lang="en-US"/>
              <a:t>Otherwise, </a:t>
            </a:r>
            <a:r>
              <a:rPr lang="en-US" i="1"/>
              <a:t>linearly independent</a:t>
            </a:r>
          </a:p>
          <a:p>
            <a:pPr>
              <a:lnSpc>
                <a:spcPct val="90000"/>
              </a:lnSpc>
            </a:pPr>
            <a:r>
              <a:rPr lang="en-US"/>
              <a:t>Two linearly dependant vectors are said to be </a:t>
            </a:r>
            <a:r>
              <a:rPr lang="en-US" i="1"/>
              <a:t>collinear</a:t>
            </a:r>
          </a:p>
          <a:p>
            <a:pPr lvl="1">
              <a:lnSpc>
                <a:spcPct val="90000"/>
              </a:lnSpc>
            </a:pPr>
            <a:r>
              <a:rPr lang="en-US"/>
              <a:t>I.e. </a:t>
            </a:r>
            <a:r>
              <a:rPr lang="en-US" b="1">
                <a:latin typeface="Times New Roman" pitchFamily="18" charset="0"/>
              </a:rPr>
              <a:t>w</a:t>
            </a:r>
            <a:r>
              <a:rPr lang="en-US"/>
              <a:t> = </a:t>
            </a:r>
            <a:r>
              <a:rPr lang="en-US">
                <a:sym typeface="Symbol" pitchFamily="18" charset="2"/>
              </a:rPr>
              <a:t></a:t>
            </a:r>
            <a:r>
              <a:rPr lang="en-US" baseline="30000">
                <a:sym typeface="Symbol" pitchFamily="18" charset="2"/>
              </a:rPr>
              <a:t>.</a:t>
            </a:r>
            <a:r>
              <a:rPr lang="en-US" b="1">
                <a:latin typeface="Times New Roman" pitchFamily="18" charset="0"/>
              </a:rPr>
              <a:t>v</a:t>
            </a:r>
          </a:p>
          <a:p>
            <a:pPr lvl="1">
              <a:lnSpc>
                <a:spcPct val="90000"/>
              </a:lnSpc>
            </a:pPr>
            <a:r>
              <a:rPr lang="en-US"/>
              <a:t>I.e. they point the “same” direction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11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Linear Dependence</a:t>
            </a:r>
          </a:p>
        </p:txBody>
      </p:sp>
      <p:sp>
        <p:nvSpPr>
          <p:cNvPr id="56115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Example</a:t>
            </a:r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r>
              <a:rPr lang="en-US"/>
              <a:t>Center vector can be constructed from outer vectors</a:t>
            </a:r>
          </a:p>
        </p:txBody>
      </p:sp>
      <p:grpSp>
        <p:nvGrpSpPr>
          <p:cNvPr id="9" name="Group 8"/>
          <p:cNvGrpSpPr/>
          <p:nvPr/>
        </p:nvGrpSpPr>
        <p:grpSpPr>
          <a:xfrm>
            <a:off x="3025955" y="2740732"/>
            <a:ext cx="1139825" cy="1236663"/>
            <a:chOff x="3571875" y="2959100"/>
            <a:chExt cx="1139825" cy="1236663"/>
          </a:xfrm>
        </p:grpSpPr>
        <p:sp>
          <p:nvSpPr>
            <p:cNvPr id="561156" name="Line 4"/>
            <p:cNvSpPr>
              <a:spLocks noChangeShapeType="1"/>
            </p:cNvSpPr>
            <p:nvPr/>
          </p:nvSpPr>
          <p:spPr bwMode="auto">
            <a:xfrm flipV="1">
              <a:off x="3582988" y="2959100"/>
              <a:ext cx="0" cy="1225550"/>
            </a:xfrm>
            <a:prstGeom prst="line">
              <a:avLst/>
            </a:prstGeom>
            <a:noFill/>
            <a:ln w="38100" cap="sq">
              <a:solidFill>
                <a:schemeClr val="accent1">
                  <a:lumMod val="75000"/>
                </a:schemeClr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561157" name="Line 5"/>
            <p:cNvSpPr>
              <a:spLocks noChangeShapeType="1"/>
            </p:cNvSpPr>
            <p:nvPr/>
          </p:nvSpPr>
          <p:spPr bwMode="auto">
            <a:xfrm>
              <a:off x="3582988" y="4184650"/>
              <a:ext cx="1128712" cy="0"/>
            </a:xfrm>
            <a:prstGeom prst="line">
              <a:avLst/>
            </a:prstGeom>
            <a:noFill/>
            <a:ln w="38100" cap="sq">
              <a:solidFill>
                <a:schemeClr val="accent1">
                  <a:lumMod val="75000"/>
                </a:schemeClr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561158" name="Line 6"/>
            <p:cNvSpPr>
              <a:spLocks noChangeShapeType="1"/>
            </p:cNvSpPr>
            <p:nvPr/>
          </p:nvSpPr>
          <p:spPr bwMode="auto">
            <a:xfrm flipV="1">
              <a:off x="3571875" y="3044825"/>
              <a:ext cx="1054100" cy="1150938"/>
            </a:xfrm>
            <a:prstGeom prst="line">
              <a:avLst/>
            </a:prstGeom>
            <a:noFill/>
            <a:ln w="38100" cap="sq">
              <a:solidFill>
                <a:schemeClr val="accent1">
                  <a:lumMod val="75000"/>
                </a:schemeClr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561159" name="Text Box 7"/>
          <p:cNvSpPr txBox="1">
            <a:spLocks noChangeArrowheads="1"/>
          </p:cNvSpPr>
          <p:nvPr/>
        </p:nvSpPr>
        <p:spPr bwMode="auto">
          <a:xfrm>
            <a:off x="241300" y="165100"/>
            <a:ext cx="2654300" cy="396875"/>
          </a:xfrm>
          <a:prstGeom prst="rect">
            <a:avLst/>
          </a:prstGeom>
          <a:noFill/>
          <a:ln w="19050" cap="sq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000"/>
              <a:t>Vector Prerequisites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Vector Basis</a:t>
            </a:r>
          </a:p>
        </p:txBody>
      </p:sp>
      <p:sp>
        <p:nvSpPr>
          <p:cNvPr id="7987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/>
              <a:t>Ordered set of </a:t>
            </a:r>
            <a:r>
              <a:rPr lang="en-US" altLang="en-US" i="1"/>
              <a:t>n</a:t>
            </a:r>
            <a:r>
              <a:rPr lang="en-US" altLang="en-US"/>
              <a:t> lin. ind. vectors </a:t>
            </a:r>
          </a:p>
          <a:p>
            <a:pPr lvl="1"/>
            <a:r>
              <a:rPr lang="en-US" altLang="en-US">
                <a:latin typeface="Times New Roman" pitchFamily="18" charset="0"/>
                <a:sym typeface="Symbol" pitchFamily="18" charset="2"/>
              </a:rPr>
              <a:t> = </a:t>
            </a:r>
            <a:r>
              <a:rPr lang="en-US" altLang="en-US">
                <a:latin typeface="Times New Roman" pitchFamily="18" charset="0"/>
              </a:rPr>
              <a:t>{</a:t>
            </a:r>
            <a:r>
              <a:rPr lang="en-US" altLang="en-US" b="1" baseline="-25000">
                <a:latin typeface="Times New Roman" pitchFamily="18" charset="0"/>
                <a:sym typeface="Symbol" pitchFamily="18" charset="2"/>
              </a:rPr>
              <a:t> </a:t>
            </a:r>
            <a:r>
              <a:rPr lang="en-US" b="1">
                <a:latin typeface="Times New Roman" pitchFamily="18" charset="0"/>
              </a:rPr>
              <a:t>v</a:t>
            </a:r>
            <a:r>
              <a:rPr lang="en-US" b="1" baseline="-25000">
                <a:latin typeface="Times New Roman" pitchFamily="18" charset="0"/>
                <a:sym typeface="Symbol" pitchFamily="18" charset="2"/>
              </a:rPr>
              <a:t>1</a:t>
            </a:r>
            <a:r>
              <a:rPr lang="en-US" i="1">
                <a:latin typeface="Times New Roman" pitchFamily="18" charset="0"/>
              </a:rPr>
              <a:t>,</a:t>
            </a:r>
            <a:r>
              <a:rPr lang="en-US" b="1" baseline="-25000">
                <a:latin typeface="Times New Roman" pitchFamily="18" charset="0"/>
                <a:sym typeface="Symbol" pitchFamily="18" charset="2"/>
              </a:rPr>
              <a:t> </a:t>
            </a:r>
            <a:r>
              <a:rPr lang="en-US" b="1">
                <a:latin typeface="Times New Roman" pitchFamily="18" charset="0"/>
              </a:rPr>
              <a:t>v</a:t>
            </a:r>
            <a:r>
              <a:rPr lang="en-US" b="1" baseline="-25000">
                <a:latin typeface="Times New Roman" pitchFamily="18" charset="0"/>
                <a:sym typeface="Symbol" pitchFamily="18" charset="2"/>
              </a:rPr>
              <a:t>2</a:t>
            </a:r>
            <a:r>
              <a:rPr lang="en-US" i="1">
                <a:latin typeface="Times New Roman" pitchFamily="18" charset="0"/>
              </a:rPr>
              <a:t>, …, </a:t>
            </a:r>
            <a:r>
              <a:rPr lang="en-US" b="1">
                <a:latin typeface="Times New Roman" pitchFamily="18" charset="0"/>
              </a:rPr>
              <a:t>v</a:t>
            </a:r>
            <a:r>
              <a:rPr lang="en-US" b="1" baseline="-25000">
                <a:latin typeface="Times New Roman" pitchFamily="18" charset="0"/>
                <a:sym typeface="Symbol" pitchFamily="18" charset="2"/>
              </a:rPr>
              <a:t>n</a:t>
            </a:r>
            <a:r>
              <a:rPr lang="en-US">
                <a:latin typeface="Times New Roman" pitchFamily="18" charset="0"/>
                <a:sym typeface="Symbol" pitchFamily="18" charset="2"/>
              </a:rPr>
              <a:t>}</a:t>
            </a:r>
            <a:endParaRPr lang="en-US" altLang="en-US"/>
          </a:p>
          <a:p>
            <a:r>
              <a:rPr lang="en-US" altLang="en-US"/>
              <a:t>Span </a:t>
            </a:r>
            <a:r>
              <a:rPr lang="en-US" altLang="en-US" i="1"/>
              <a:t>n</a:t>
            </a:r>
            <a:r>
              <a:rPr lang="en-US" altLang="en-US"/>
              <a:t>-dimensional space</a:t>
            </a:r>
          </a:p>
          <a:p>
            <a:r>
              <a:rPr lang="en-US" altLang="en-US"/>
              <a:t>Represent any vector as linear combo</a:t>
            </a:r>
          </a:p>
          <a:p>
            <a:pPr lvl="1"/>
            <a:r>
              <a:rPr lang="en-US" b="1">
                <a:latin typeface="Times New Roman" pitchFamily="18" charset="0"/>
                <a:sym typeface="Symbol" pitchFamily="18" charset="2"/>
              </a:rPr>
              <a:t>v = </a:t>
            </a:r>
            <a:r>
              <a:rPr lang="en-US" b="1" baseline="-25000">
                <a:latin typeface="Times New Roman" pitchFamily="18" charset="0"/>
                <a:sym typeface="Symbol" pitchFamily="18" charset="2"/>
              </a:rPr>
              <a:t>1</a:t>
            </a:r>
            <a:r>
              <a:rPr lang="en-US" b="1">
                <a:latin typeface="Times New Roman" pitchFamily="18" charset="0"/>
              </a:rPr>
              <a:t>v</a:t>
            </a:r>
            <a:r>
              <a:rPr lang="en-US" b="1" baseline="-25000">
                <a:latin typeface="Times New Roman" pitchFamily="18" charset="0"/>
                <a:sym typeface="Symbol" pitchFamily="18" charset="2"/>
              </a:rPr>
              <a:t>1</a:t>
            </a:r>
            <a:r>
              <a:rPr lang="en-US" i="1">
                <a:latin typeface="Times New Roman" pitchFamily="18" charset="0"/>
              </a:rPr>
              <a:t> + </a:t>
            </a:r>
            <a:r>
              <a:rPr lang="en-US" b="1">
                <a:latin typeface="Times New Roman" pitchFamily="18" charset="0"/>
                <a:sym typeface="Symbol" pitchFamily="18" charset="2"/>
              </a:rPr>
              <a:t></a:t>
            </a:r>
            <a:r>
              <a:rPr lang="en-US" b="1" baseline="-25000">
                <a:latin typeface="Times New Roman" pitchFamily="18" charset="0"/>
                <a:sym typeface="Symbol" pitchFamily="18" charset="2"/>
              </a:rPr>
              <a:t>2</a:t>
            </a:r>
            <a:r>
              <a:rPr lang="en-US" b="1">
                <a:latin typeface="Times New Roman" pitchFamily="18" charset="0"/>
              </a:rPr>
              <a:t>v</a:t>
            </a:r>
            <a:r>
              <a:rPr lang="en-US" b="1" baseline="-25000">
                <a:latin typeface="Times New Roman" pitchFamily="18" charset="0"/>
                <a:sym typeface="Symbol" pitchFamily="18" charset="2"/>
              </a:rPr>
              <a:t>2</a:t>
            </a:r>
            <a:r>
              <a:rPr lang="en-US" i="1">
                <a:latin typeface="Times New Roman" pitchFamily="18" charset="0"/>
              </a:rPr>
              <a:t> + … + </a:t>
            </a:r>
            <a:r>
              <a:rPr lang="en-US" b="1">
                <a:latin typeface="Times New Roman" pitchFamily="18" charset="0"/>
                <a:sym typeface="Symbol" pitchFamily="18" charset="2"/>
              </a:rPr>
              <a:t></a:t>
            </a:r>
            <a:r>
              <a:rPr lang="en-US" b="1" baseline="-25000">
                <a:latin typeface="Times New Roman" pitchFamily="18" charset="0"/>
                <a:sym typeface="Symbol" pitchFamily="18" charset="2"/>
              </a:rPr>
              <a:t>n</a:t>
            </a:r>
            <a:r>
              <a:rPr lang="en-US" b="1">
                <a:latin typeface="Times New Roman" pitchFamily="18" charset="0"/>
              </a:rPr>
              <a:t>v</a:t>
            </a:r>
            <a:r>
              <a:rPr lang="en-US" b="1" baseline="-25000">
                <a:latin typeface="Times New Roman" pitchFamily="18" charset="0"/>
                <a:sym typeface="Symbol" pitchFamily="18" charset="2"/>
              </a:rPr>
              <a:t>n</a:t>
            </a:r>
          </a:p>
          <a:p>
            <a:r>
              <a:rPr lang="en-US" altLang="en-US">
                <a:sym typeface="Symbol" pitchFamily="18" charset="2"/>
              </a:rPr>
              <a:t>Or just components</a:t>
            </a:r>
          </a:p>
          <a:p>
            <a:pPr lvl="1"/>
            <a:r>
              <a:rPr lang="en-US" b="1">
                <a:latin typeface="Times New Roman" pitchFamily="18" charset="0"/>
                <a:sym typeface="Symbol" pitchFamily="18" charset="2"/>
              </a:rPr>
              <a:t>v = </a:t>
            </a:r>
            <a:r>
              <a:rPr lang="en-US">
                <a:latin typeface="Times New Roman" pitchFamily="18" charset="0"/>
                <a:sym typeface="Symbol" pitchFamily="18" charset="2"/>
              </a:rPr>
              <a:t>(</a:t>
            </a:r>
            <a:r>
              <a:rPr lang="en-US" b="1">
                <a:latin typeface="Times New Roman" pitchFamily="18" charset="0"/>
                <a:sym typeface="Symbol" pitchFamily="18" charset="2"/>
              </a:rPr>
              <a:t></a:t>
            </a:r>
            <a:r>
              <a:rPr lang="en-US" b="1" baseline="-25000">
                <a:latin typeface="Times New Roman" pitchFamily="18" charset="0"/>
                <a:sym typeface="Symbol" pitchFamily="18" charset="2"/>
              </a:rPr>
              <a:t>1</a:t>
            </a:r>
            <a:r>
              <a:rPr lang="en-US" b="1">
                <a:latin typeface="Times New Roman" pitchFamily="18" charset="0"/>
              </a:rPr>
              <a:t>,</a:t>
            </a:r>
            <a:r>
              <a:rPr lang="en-US" i="1">
                <a:latin typeface="Times New Roman" pitchFamily="18" charset="0"/>
              </a:rPr>
              <a:t> </a:t>
            </a:r>
            <a:r>
              <a:rPr lang="en-US" b="1">
                <a:latin typeface="Times New Roman" pitchFamily="18" charset="0"/>
                <a:sym typeface="Symbol" pitchFamily="18" charset="2"/>
              </a:rPr>
              <a:t></a:t>
            </a:r>
            <a:r>
              <a:rPr lang="en-US" b="1" baseline="-25000">
                <a:latin typeface="Times New Roman" pitchFamily="18" charset="0"/>
                <a:sym typeface="Symbol" pitchFamily="18" charset="2"/>
              </a:rPr>
              <a:t>2</a:t>
            </a:r>
            <a:r>
              <a:rPr lang="en-US" b="1">
                <a:latin typeface="Times New Roman" pitchFamily="18" charset="0"/>
              </a:rPr>
              <a:t>,</a:t>
            </a:r>
            <a:r>
              <a:rPr lang="en-US" i="1">
                <a:latin typeface="Times New Roman" pitchFamily="18" charset="0"/>
              </a:rPr>
              <a:t> …, </a:t>
            </a:r>
            <a:r>
              <a:rPr lang="en-US" b="1">
                <a:latin typeface="Times New Roman" pitchFamily="18" charset="0"/>
                <a:sym typeface="Symbol" pitchFamily="18" charset="2"/>
              </a:rPr>
              <a:t></a:t>
            </a:r>
            <a:r>
              <a:rPr lang="en-US" b="1" baseline="-25000">
                <a:latin typeface="Times New Roman" pitchFamily="18" charset="0"/>
                <a:sym typeface="Symbol" pitchFamily="18" charset="2"/>
              </a:rPr>
              <a:t>n</a:t>
            </a:r>
            <a:r>
              <a:rPr lang="en-US">
                <a:latin typeface="Times New Roman" pitchFamily="18" charset="0"/>
              </a:rPr>
              <a:t>)</a:t>
            </a:r>
            <a:endParaRPr lang="en-US" altLang="en-US" baseline="-25000">
              <a:latin typeface="Times New Roman" pitchFamily="18" charset="0"/>
              <a:sym typeface="Symbol" pitchFamily="18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Recommending A Strategy">
  <a:themeElements>
    <a:clrScheme name="Recommending A Strategy 1">
      <a:dk1>
        <a:srgbClr val="009999"/>
      </a:dk1>
      <a:lt1>
        <a:srgbClr val="FFFFFF"/>
      </a:lt1>
      <a:dk2>
        <a:srgbClr val="000066"/>
      </a:dk2>
      <a:lt2>
        <a:srgbClr val="339966"/>
      </a:lt2>
      <a:accent1>
        <a:srgbClr val="00CC99"/>
      </a:accent1>
      <a:accent2>
        <a:srgbClr val="0099CC"/>
      </a:accent2>
      <a:accent3>
        <a:srgbClr val="AAAAB8"/>
      </a:accent3>
      <a:accent4>
        <a:srgbClr val="DADADA"/>
      </a:accent4>
      <a:accent5>
        <a:srgbClr val="AAE2CA"/>
      </a:accent5>
      <a:accent6>
        <a:srgbClr val="008AB9"/>
      </a:accent6>
      <a:hlink>
        <a:srgbClr val="336699"/>
      </a:hlink>
      <a:folHlink>
        <a:srgbClr val="B2B2B2"/>
      </a:folHlink>
    </a:clrScheme>
    <a:fontScheme name="Recommending A Strategy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Verdana" pitchFamily="45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Verdana" pitchFamily="45" charset="0"/>
          </a:defRPr>
        </a:defPPr>
      </a:lstStyle>
    </a:lnDef>
  </a:objectDefaults>
  <a:extraClrSchemeLst>
    <a:extraClrScheme>
      <a:clrScheme name="Recommending A Strategy 1">
        <a:dk1>
          <a:srgbClr val="009999"/>
        </a:dk1>
        <a:lt1>
          <a:srgbClr val="FFFFFF"/>
        </a:lt1>
        <a:dk2>
          <a:srgbClr val="000066"/>
        </a:dk2>
        <a:lt2>
          <a:srgbClr val="339966"/>
        </a:lt2>
        <a:accent1>
          <a:srgbClr val="00CC99"/>
        </a:accent1>
        <a:accent2>
          <a:srgbClr val="0099CC"/>
        </a:accent2>
        <a:accent3>
          <a:srgbClr val="AAAAB8"/>
        </a:accent3>
        <a:accent4>
          <a:srgbClr val="DADADA"/>
        </a:accent4>
        <a:accent5>
          <a:srgbClr val="AAE2CA"/>
        </a:accent5>
        <a:accent6>
          <a:srgbClr val="008AB9"/>
        </a:accent6>
        <a:hlink>
          <a:srgbClr val="336699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ecommending A Strategy 2">
        <a:dk1>
          <a:srgbClr val="000000"/>
        </a:dk1>
        <a:lt1>
          <a:srgbClr val="FFFFFF"/>
        </a:lt1>
        <a:dk2>
          <a:srgbClr val="009900"/>
        </a:dk2>
        <a:lt2>
          <a:srgbClr val="CC0000"/>
        </a:lt2>
        <a:accent1>
          <a:srgbClr val="CCCC00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2D2DB9"/>
        </a:accent6>
        <a:hlink>
          <a:srgbClr val="000000"/>
        </a:hlink>
        <a:folHlink>
          <a:srgbClr val="8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ecommending A Strategy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ecommending A Strategy 4">
        <a:dk1>
          <a:srgbClr val="333399"/>
        </a:dk1>
        <a:lt1>
          <a:srgbClr val="FFFFCC"/>
        </a:lt1>
        <a:dk2>
          <a:srgbClr val="000000"/>
        </a:dk2>
        <a:lt2>
          <a:srgbClr val="0000FF"/>
        </a:lt2>
        <a:accent1>
          <a:srgbClr val="800000"/>
        </a:accent1>
        <a:accent2>
          <a:srgbClr val="3366CC"/>
        </a:accent2>
        <a:accent3>
          <a:srgbClr val="AAAAAA"/>
        </a:accent3>
        <a:accent4>
          <a:srgbClr val="DADAAE"/>
        </a:accent4>
        <a:accent5>
          <a:srgbClr val="C0AAAA"/>
        </a:accent5>
        <a:accent6>
          <a:srgbClr val="2D5CB9"/>
        </a:accent6>
        <a:hlink>
          <a:srgbClr val="FFFFFF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ecommending A Strategy 5">
        <a:dk1>
          <a:srgbClr val="CC3300"/>
        </a:dk1>
        <a:lt1>
          <a:srgbClr val="FFFFCC"/>
        </a:lt1>
        <a:dk2>
          <a:srgbClr val="000000"/>
        </a:dk2>
        <a:lt2>
          <a:srgbClr val="CC6600"/>
        </a:lt2>
        <a:accent1>
          <a:srgbClr val="993300"/>
        </a:accent1>
        <a:accent2>
          <a:srgbClr val="808000"/>
        </a:accent2>
        <a:accent3>
          <a:srgbClr val="AAAAAA"/>
        </a:accent3>
        <a:accent4>
          <a:srgbClr val="DADAAE"/>
        </a:accent4>
        <a:accent5>
          <a:srgbClr val="CAADAA"/>
        </a:accent5>
        <a:accent6>
          <a:srgbClr val="737300"/>
        </a:accent6>
        <a:hlink>
          <a:srgbClr val="CC9900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ecommending A Strategy 6">
        <a:dk1>
          <a:srgbClr val="66CCFF"/>
        </a:dk1>
        <a:lt1>
          <a:srgbClr val="CCECFF"/>
        </a:lt1>
        <a:dk2>
          <a:srgbClr val="000000"/>
        </a:dk2>
        <a:lt2>
          <a:srgbClr val="9999FF"/>
        </a:lt2>
        <a:accent1>
          <a:srgbClr val="FFFFFF"/>
        </a:accent1>
        <a:accent2>
          <a:srgbClr val="99CCFF"/>
        </a:accent2>
        <a:accent3>
          <a:srgbClr val="AAAAAA"/>
        </a:accent3>
        <a:accent4>
          <a:srgbClr val="AEC9DA"/>
        </a:accent4>
        <a:accent5>
          <a:srgbClr val="FFFFFF"/>
        </a:accent5>
        <a:accent6>
          <a:srgbClr val="8AB9E7"/>
        </a:accent6>
        <a:hlink>
          <a:srgbClr val="CCECFF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ecommending A Strategy 7">
        <a:dk1>
          <a:srgbClr val="993366"/>
        </a:dk1>
        <a:lt1>
          <a:srgbClr val="FFFFCC"/>
        </a:lt1>
        <a:dk2>
          <a:srgbClr val="333399"/>
        </a:dk2>
        <a:lt2>
          <a:srgbClr val="0066FF"/>
        </a:lt2>
        <a:accent1>
          <a:srgbClr val="6600FF"/>
        </a:accent1>
        <a:accent2>
          <a:srgbClr val="0099CC"/>
        </a:accent2>
        <a:accent3>
          <a:srgbClr val="ADADCA"/>
        </a:accent3>
        <a:accent4>
          <a:srgbClr val="DADAAE"/>
        </a:accent4>
        <a:accent5>
          <a:srgbClr val="B8AAFF"/>
        </a:accent5>
        <a:accent6>
          <a:srgbClr val="008AB9"/>
        </a:accent6>
        <a:hlink>
          <a:srgbClr val="66FFFF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ecommending A Strategy 8">
        <a:dk1>
          <a:srgbClr val="993366"/>
        </a:dk1>
        <a:lt1>
          <a:srgbClr val="EAEAEA"/>
        </a:lt1>
        <a:dk2>
          <a:srgbClr val="660066"/>
        </a:dk2>
        <a:lt2>
          <a:srgbClr val="CC0000"/>
        </a:lt2>
        <a:accent1>
          <a:srgbClr val="A50021"/>
        </a:accent1>
        <a:accent2>
          <a:srgbClr val="660033"/>
        </a:accent2>
        <a:accent3>
          <a:srgbClr val="B8AAB8"/>
        </a:accent3>
        <a:accent4>
          <a:srgbClr val="C8C8C8"/>
        </a:accent4>
        <a:accent5>
          <a:srgbClr val="CFAAAB"/>
        </a:accent5>
        <a:accent6>
          <a:srgbClr val="5C002D"/>
        </a:accent6>
        <a:hlink>
          <a:srgbClr val="CC9900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Recommending A Strategy">
  <a:themeElements>
    <a:clrScheme name="Recommending A Strategy 1">
      <a:dk1>
        <a:srgbClr val="009999"/>
      </a:dk1>
      <a:lt1>
        <a:srgbClr val="FFFFFF"/>
      </a:lt1>
      <a:dk2>
        <a:srgbClr val="000066"/>
      </a:dk2>
      <a:lt2>
        <a:srgbClr val="339966"/>
      </a:lt2>
      <a:accent1>
        <a:srgbClr val="00CC99"/>
      </a:accent1>
      <a:accent2>
        <a:srgbClr val="0099CC"/>
      </a:accent2>
      <a:accent3>
        <a:srgbClr val="AAAAB8"/>
      </a:accent3>
      <a:accent4>
        <a:srgbClr val="DADADA"/>
      </a:accent4>
      <a:accent5>
        <a:srgbClr val="AAE2CA"/>
      </a:accent5>
      <a:accent6>
        <a:srgbClr val="008AB9"/>
      </a:accent6>
      <a:hlink>
        <a:srgbClr val="336699"/>
      </a:hlink>
      <a:folHlink>
        <a:srgbClr val="B2B2B2"/>
      </a:folHlink>
    </a:clrScheme>
    <a:fontScheme name="Recommending A Strategy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Verdana" pitchFamily="45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Verdana" pitchFamily="45" charset="0"/>
          </a:defRPr>
        </a:defPPr>
      </a:lstStyle>
    </a:lnDef>
  </a:objectDefaults>
  <a:extraClrSchemeLst>
    <a:extraClrScheme>
      <a:clrScheme name="Recommending A Strategy 1">
        <a:dk1>
          <a:srgbClr val="009999"/>
        </a:dk1>
        <a:lt1>
          <a:srgbClr val="FFFFFF"/>
        </a:lt1>
        <a:dk2>
          <a:srgbClr val="000066"/>
        </a:dk2>
        <a:lt2>
          <a:srgbClr val="339966"/>
        </a:lt2>
        <a:accent1>
          <a:srgbClr val="00CC99"/>
        </a:accent1>
        <a:accent2>
          <a:srgbClr val="0099CC"/>
        </a:accent2>
        <a:accent3>
          <a:srgbClr val="AAAAB8"/>
        </a:accent3>
        <a:accent4>
          <a:srgbClr val="DADADA"/>
        </a:accent4>
        <a:accent5>
          <a:srgbClr val="AAE2CA"/>
        </a:accent5>
        <a:accent6>
          <a:srgbClr val="008AB9"/>
        </a:accent6>
        <a:hlink>
          <a:srgbClr val="336699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ecommending A Strategy 2">
        <a:dk1>
          <a:srgbClr val="000000"/>
        </a:dk1>
        <a:lt1>
          <a:srgbClr val="FFFFFF"/>
        </a:lt1>
        <a:dk2>
          <a:srgbClr val="009900"/>
        </a:dk2>
        <a:lt2>
          <a:srgbClr val="CC0000"/>
        </a:lt2>
        <a:accent1>
          <a:srgbClr val="CCCC00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2D2DB9"/>
        </a:accent6>
        <a:hlink>
          <a:srgbClr val="000000"/>
        </a:hlink>
        <a:folHlink>
          <a:srgbClr val="8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ecommending A Strategy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ecommending A Strategy 4">
        <a:dk1>
          <a:srgbClr val="333399"/>
        </a:dk1>
        <a:lt1>
          <a:srgbClr val="FFFFCC"/>
        </a:lt1>
        <a:dk2>
          <a:srgbClr val="000000"/>
        </a:dk2>
        <a:lt2>
          <a:srgbClr val="0000FF"/>
        </a:lt2>
        <a:accent1>
          <a:srgbClr val="800000"/>
        </a:accent1>
        <a:accent2>
          <a:srgbClr val="3366CC"/>
        </a:accent2>
        <a:accent3>
          <a:srgbClr val="AAAAAA"/>
        </a:accent3>
        <a:accent4>
          <a:srgbClr val="DADAAE"/>
        </a:accent4>
        <a:accent5>
          <a:srgbClr val="C0AAAA"/>
        </a:accent5>
        <a:accent6>
          <a:srgbClr val="2D5CB9"/>
        </a:accent6>
        <a:hlink>
          <a:srgbClr val="FFFFFF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ecommending A Strategy 5">
        <a:dk1>
          <a:srgbClr val="CC3300"/>
        </a:dk1>
        <a:lt1>
          <a:srgbClr val="FFFFCC"/>
        </a:lt1>
        <a:dk2>
          <a:srgbClr val="000000"/>
        </a:dk2>
        <a:lt2>
          <a:srgbClr val="CC6600"/>
        </a:lt2>
        <a:accent1>
          <a:srgbClr val="993300"/>
        </a:accent1>
        <a:accent2>
          <a:srgbClr val="808000"/>
        </a:accent2>
        <a:accent3>
          <a:srgbClr val="AAAAAA"/>
        </a:accent3>
        <a:accent4>
          <a:srgbClr val="DADAAE"/>
        </a:accent4>
        <a:accent5>
          <a:srgbClr val="CAADAA"/>
        </a:accent5>
        <a:accent6>
          <a:srgbClr val="737300"/>
        </a:accent6>
        <a:hlink>
          <a:srgbClr val="CC9900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ecommending A Strategy 6">
        <a:dk1>
          <a:srgbClr val="66CCFF"/>
        </a:dk1>
        <a:lt1>
          <a:srgbClr val="CCECFF"/>
        </a:lt1>
        <a:dk2>
          <a:srgbClr val="000000"/>
        </a:dk2>
        <a:lt2>
          <a:srgbClr val="9999FF"/>
        </a:lt2>
        <a:accent1>
          <a:srgbClr val="FFFFFF"/>
        </a:accent1>
        <a:accent2>
          <a:srgbClr val="99CCFF"/>
        </a:accent2>
        <a:accent3>
          <a:srgbClr val="AAAAAA"/>
        </a:accent3>
        <a:accent4>
          <a:srgbClr val="AEC9DA"/>
        </a:accent4>
        <a:accent5>
          <a:srgbClr val="FFFFFF"/>
        </a:accent5>
        <a:accent6>
          <a:srgbClr val="8AB9E7"/>
        </a:accent6>
        <a:hlink>
          <a:srgbClr val="CCECFF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ecommending A Strategy 7">
        <a:dk1>
          <a:srgbClr val="993366"/>
        </a:dk1>
        <a:lt1>
          <a:srgbClr val="FFFFCC"/>
        </a:lt1>
        <a:dk2>
          <a:srgbClr val="333399"/>
        </a:dk2>
        <a:lt2>
          <a:srgbClr val="0066FF"/>
        </a:lt2>
        <a:accent1>
          <a:srgbClr val="6600FF"/>
        </a:accent1>
        <a:accent2>
          <a:srgbClr val="0099CC"/>
        </a:accent2>
        <a:accent3>
          <a:srgbClr val="ADADCA"/>
        </a:accent3>
        <a:accent4>
          <a:srgbClr val="DADAAE"/>
        </a:accent4>
        <a:accent5>
          <a:srgbClr val="B8AAFF"/>
        </a:accent5>
        <a:accent6>
          <a:srgbClr val="008AB9"/>
        </a:accent6>
        <a:hlink>
          <a:srgbClr val="66FFFF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ecommending A Strategy 8">
        <a:dk1>
          <a:srgbClr val="993366"/>
        </a:dk1>
        <a:lt1>
          <a:srgbClr val="EAEAEA"/>
        </a:lt1>
        <a:dk2>
          <a:srgbClr val="660066"/>
        </a:dk2>
        <a:lt2>
          <a:srgbClr val="CC0000"/>
        </a:lt2>
        <a:accent1>
          <a:srgbClr val="A50021"/>
        </a:accent1>
        <a:accent2>
          <a:srgbClr val="660033"/>
        </a:accent2>
        <a:accent3>
          <a:srgbClr val="B8AAB8"/>
        </a:accent3>
        <a:accent4>
          <a:srgbClr val="C8C8C8"/>
        </a:accent4>
        <a:accent5>
          <a:srgbClr val="CFAAAB"/>
        </a:accent5>
        <a:accent6>
          <a:srgbClr val="5C002D"/>
        </a:accent6>
        <a:hlink>
          <a:srgbClr val="CC9900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2_Recommending A Strategy">
  <a:themeElements>
    <a:clrScheme name="Recommending A Strategy 1">
      <a:dk1>
        <a:srgbClr val="009999"/>
      </a:dk1>
      <a:lt1>
        <a:srgbClr val="FFFFFF"/>
      </a:lt1>
      <a:dk2>
        <a:srgbClr val="000066"/>
      </a:dk2>
      <a:lt2>
        <a:srgbClr val="339966"/>
      </a:lt2>
      <a:accent1>
        <a:srgbClr val="00CC99"/>
      </a:accent1>
      <a:accent2>
        <a:srgbClr val="0099CC"/>
      </a:accent2>
      <a:accent3>
        <a:srgbClr val="AAAAB8"/>
      </a:accent3>
      <a:accent4>
        <a:srgbClr val="DADADA"/>
      </a:accent4>
      <a:accent5>
        <a:srgbClr val="AAE2CA"/>
      </a:accent5>
      <a:accent6>
        <a:srgbClr val="008AB9"/>
      </a:accent6>
      <a:hlink>
        <a:srgbClr val="336699"/>
      </a:hlink>
      <a:folHlink>
        <a:srgbClr val="B2B2B2"/>
      </a:folHlink>
    </a:clrScheme>
    <a:fontScheme name="Recommending A Strategy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Verdana" pitchFamily="45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Verdana" pitchFamily="45" charset="0"/>
          </a:defRPr>
        </a:defPPr>
      </a:lstStyle>
    </a:lnDef>
  </a:objectDefaults>
  <a:extraClrSchemeLst>
    <a:extraClrScheme>
      <a:clrScheme name="Recommending A Strategy 1">
        <a:dk1>
          <a:srgbClr val="009999"/>
        </a:dk1>
        <a:lt1>
          <a:srgbClr val="FFFFFF"/>
        </a:lt1>
        <a:dk2>
          <a:srgbClr val="000066"/>
        </a:dk2>
        <a:lt2>
          <a:srgbClr val="339966"/>
        </a:lt2>
        <a:accent1>
          <a:srgbClr val="00CC99"/>
        </a:accent1>
        <a:accent2>
          <a:srgbClr val="0099CC"/>
        </a:accent2>
        <a:accent3>
          <a:srgbClr val="AAAAB8"/>
        </a:accent3>
        <a:accent4>
          <a:srgbClr val="DADADA"/>
        </a:accent4>
        <a:accent5>
          <a:srgbClr val="AAE2CA"/>
        </a:accent5>
        <a:accent6>
          <a:srgbClr val="008AB9"/>
        </a:accent6>
        <a:hlink>
          <a:srgbClr val="336699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ecommending A Strategy 2">
        <a:dk1>
          <a:srgbClr val="000000"/>
        </a:dk1>
        <a:lt1>
          <a:srgbClr val="FFFFFF"/>
        </a:lt1>
        <a:dk2>
          <a:srgbClr val="009900"/>
        </a:dk2>
        <a:lt2>
          <a:srgbClr val="CC0000"/>
        </a:lt2>
        <a:accent1>
          <a:srgbClr val="CCCC00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2D2DB9"/>
        </a:accent6>
        <a:hlink>
          <a:srgbClr val="000000"/>
        </a:hlink>
        <a:folHlink>
          <a:srgbClr val="8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ecommending A Strategy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ecommending A Strategy 4">
        <a:dk1>
          <a:srgbClr val="333399"/>
        </a:dk1>
        <a:lt1>
          <a:srgbClr val="FFFFCC"/>
        </a:lt1>
        <a:dk2>
          <a:srgbClr val="000000"/>
        </a:dk2>
        <a:lt2>
          <a:srgbClr val="0000FF"/>
        </a:lt2>
        <a:accent1>
          <a:srgbClr val="800000"/>
        </a:accent1>
        <a:accent2>
          <a:srgbClr val="3366CC"/>
        </a:accent2>
        <a:accent3>
          <a:srgbClr val="AAAAAA"/>
        </a:accent3>
        <a:accent4>
          <a:srgbClr val="DADAAE"/>
        </a:accent4>
        <a:accent5>
          <a:srgbClr val="C0AAAA"/>
        </a:accent5>
        <a:accent6>
          <a:srgbClr val="2D5CB9"/>
        </a:accent6>
        <a:hlink>
          <a:srgbClr val="FFFFFF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ecommending A Strategy 5">
        <a:dk1>
          <a:srgbClr val="CC3300"/>
        </a:dk1>
        <a:lt1>
          <a:srgbClr val="FFFFCC"/>
        </a:lt1>
        <a:dk2>
          <a:srgbClr val="000000"/>
        </a:dk2>
        <a:lt2>
          <a:srgbClr val="CC6600"/>
        </a:lt2>
        <a:accent1>
          <a:srgbClr val="993300"/>
        </a:accent1>
        <a:accent2>
          <a:srgbClr val="808000"/>
        </a:accent2>
        <a:accent3>
          <a:srgbClr val="AAAAAA"/>
        </a:accent3>
        <a:accent4>
          <a:srgbClr val="DADAAE"/>
        </a:accent4>
        <a:accent5>
          <a:srgbClr val="CAADAA"/>
        </a:accent5>
        <a:accent6>
          <a:srgbClr val="737300"/>
        </a:accent6>
        <a:hlink>
          <a:srgbClr val="CC9900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ecommending A Strategy 6">
        <a:dk1>
          <a:srgbClr val="66CCFF"/>
        </a:dk1>
        <a:lt1>
          <a:srgbClr val="CCECFF"/>
        </a:lt1>
        <a:dk2>
          <a:srgbClr val="000000"/>
        </a:dk2>
        <a:lt2>
          <a:srgbClr val="9999FF"/>
        </a:lt2>
        <a:accent1>
          <a:srgbClr val="FFFFFF"/>
        </a:accent1>
        <a:accent2>
          <a:srgbClr val="99CCFF"/>
        </a:accent2>
        <a:accent3>
          <a:srgbClr val="AAAAAA"/>
        </a:accent3>
        <a:accent4>
          <a:srgbClr val="AEC9DA"/>
        </a:accent4>
        <a:accent5>
          <a:srgbClr val="FFFFFF"/>
        </a:accent5>
        <a:accent6>
          <a:srgbClr val="8AB9E7"/>
        </a:accent6>
        <a:hlink>
          <a:srgbClr val="CCECFF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ecommending A Strategy 7">
        <a:dk1>
          <a:srgbClr val="993366"/>
        </a:dk1>
        <a:lt1>
          <a:srgbClr val="FFFFCC"/>
        </a:lt1>
        <a:dk2>
          <a:srgbClr val="333399"/>
        </a:dk2>
        <a:lt2>
          <a:srgbClr val="0066FF"/>
        </a:lt2>
        <a:accent1>
          <a:srgbClr val="6600FF"/>
        </a:accent1>
        <a:accent2>
          <a:srgbClr val="0099CC"/>
        </a:accent2>
        <a:accent3>
          <a:srgbClr val="ADADCA"/>
        </a:accent3>
        <a:accent4>
          <a:srgbClr val="DADAAE"/>
        </a:accent4>
        <a:accent5>
          <a:srgbClr val="B8AAFF"/>
        </a:accent5>
        <a:accent6>
          <a:srgbClr val="008AB9"/>
        </a:accent6>
        <a:hlink>
          <a:srgbClr val="66FFFF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ecommending A Strategy 8">
        <a:dk1>
          <a:srgbClr val="993366"/>
        </a:dk1>
        <a:lt1>
          <a:srgbClr val="EAEAEA"/>
        </a:lt1>
        <a:dk2>
          <a:srgbClr val="660066"/>
        </a:dk2>
        <a:lt2>
          <a:srgbClr val="CC0000"/>
        </a:lt2>
        <a:accent1>
          <a:srgbClr val="A50021"/>
        </a:accent1>
        <a:accent2>
          <a:srgbClr val="660033"/>
        </a:accent2>
        <a:accent3>
          <a:srgbClr val="B8AAB8"/>
        </a:accent3>
        <a:accent4>
          <a:srgbClr val="C8C8C8"/>
        </a:accent4>
        <a:accent5>
          <a:srgbClr val="CFAAAB"/>
        </a:accent5>
        <a:accent6>
          <a:srgbClr val="5C002D"/>
        </a:accent6>
        <a:hlink>
          <a:srgbClr val="CC9900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3_Recommending A Strategy">
  <a:themeElements>
    <a:clrScheme name="Recommending A Strategy 1">
      <a:dk1>
        <a:srgbClr val="009999"/>
      </a:dk1>
      <a:lt1>
        <a:srgbClr val="FFFFFF"/>
      </a:lt1>
      <a:dk2>
        <a:srgbClr val="000066"/>
      </a:dk2>
      <a:lt2>
        <a:srgbClr val="339966"/>
      </a:lt2>
      <a:accent1>
        <a:srgbClr val="00CC99"/>
      </a:accent1>
      <a:accent2>
        <a:srgbClr val="0099CC"/>
      </a:accent2>
      <a:accent3>
        <a:srgbClr val="AAAAB8"/>
      </a:accent3>
      <a:accent4>
        <a:srgbClr val="DADADA"/>
      </a:accent4>
      <a:accent5>
        <a:srgbClr val="AAE2CA"/>
      </a:accent5>
      <a:accent6>
        <a:srgbClr val="008AB9"/>
      </a:accent6>
      <a:hlink>
        <a:srgbClr val="336699"/>
      </a:hlink>
      <a:folHlink>
        <a:srgbClr val="B2B2B2"/>
      </a:folHlink>
    </a:clrScheme>
    <a:fontScheme name="Recommending A Strategy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Verdana" pitchFamily="45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Verdana" pitchFamily="45" charset="0"/>
          </a:defRPr>
        </a:defPPr>
      </a:lstStyle>
    </a:lnDef>
  </a:objectDefaults>
  <a:extraClrSchemeLst>
    <a:extraClrScheme>
      <a:clrScheme name="Recommending A Strategy 1">
        <a:dk1>
          <a:srgbClr val="009999"/>
        </a:dk1>
        <a:lt1>
          <a:srgbClr val="FFFFFF"/>
        </a:lt1>
        <a:dk2>
          <a:srgbClr val="000066"/>
        </a:dk2>
        <a:lt2>
          <a:srgbClr val="339966"/>
        </a:lt2>
        <a:accent1>
          <a:srgbClr val="00CC99"/>
        </a:accent1>
        <a:accent2>
          <a:srgbClr val="0099CC"/>
        </a:accent2>
        <a:accent3>
          <a:srgbClr val="AAAAB8"/>
        </a:accent3>
        <a:accent4>
          <a:srgbClr val="DADADA"/>
        </a:accent4>
        <a:accent5>
          <a:srgbClr val="AAE2CA"/>
        </a:accent5>
        <a:accent6>
          <a:srgbClr val="008AB9"/>
        </a:accent6>
        <a:hlink>
          <a:srgbClr val="336699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ecommending A Strategy 2">
        <a:dk1>
          <a:srgbClr val="000000"/>
        </a:dk1>
        <a:lt1>
          <a:srgbClr val="FFFFFF"/>
        </a:lt1>
        <a:dk2>
          <a:srgbClr val="009900"/>
        </a:dk2>
        <a:lt2>
          <a:srgbClr val="CC0000"/>
        </a:lt2>
        <a:accent1>
          <a:srgbClr val="CCCC00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2D2DB9"/>
        </a:accent6>
        <a:hlink>
          <a:srgbClr val="000000"/>
        </a:hlink>
        <a:folHlink>
          <a:srgbClr val="8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ecommending A Strategy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ecommending A Strategy 4">
        <a:dk1>
          <a:srgbClr val="333399"/>
        </a:dk1>
        <a:lt1>
          <a:srgbClr val="FFFFCC"/>
        </a:lt1>
        <a:dk2>
          <a:srgbClr val="000000"/>
        </a:dk2>
        <a:lt2>
          <a:srgbClr val="0000FF"/>
        </a:lt2>
        <a:accent1>
          <a:srgbClr val="800000"/>
        </a:accent1>
        <a:accent2>
          <a:srgbClr val="3366CC"/>
        </a:accent2>
        <a:accent3>
          <a:srgbClr val="AAAAAA"/>
        </a:accent3>
        <a:accent4>
          <a:srgbClr val="DADAAE"/>
        </a:accent4>
        <a:accent5>
          <a:srgbClr val="C0AAAA"/>
        </a:accent5>
        <a:accent6>
          <a:srgbClr val="2D5CB9"/>
        </a:accent6>
        <a:hlink>
          <a:srgbClr val="FFFFFF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ecommending A Strategy 5">
        <a:dk1>
          <a:srgbClr val="CC3300"/>
        </a:dk1>
        <a:lt1>
          <a:srgbClr val="FFFFCC"/>
        </a:lt1>
        <a:dk2>
          <a:srgbClr val="000000"/>
        </a:dk2>
        <a:lt2>
          <a:srgbClr val="CC6600"/>
        </a:lt2>
        <a:accent1>
          <a:srgbClr val="993300"/>
        </a:accent1>
        <a:accent2>
          <a:srgbClr val="808000"/>
        </a:accent2>
        <a:accent3>
          <a:srgbClr val="AAAAAA"/>
        </a:accent3>
        <a:accent4>
          <a:srgbClr val="DADAAE"/>
        </a:accent4>
        <a:accent5>
          <a:srgbClr val="CAADAA"/>
        </a:accent5>
        <a:accent6>
          <a:srgbClr val="737300"/>
        </a:accent6>
        <a:hlink>
          <a:srgbClr val="CC9900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ecommending A Strategy 6">
        <a:dk1>
          <a:srgbClr val="66CCFF"/>
        </a:dk1>
        <a:lt1>
          <a:srgbClr val="CCECFF"/>
        </a:lt1>
        <a:dk2>
          <a:srgbClr val="000000"/>
        </a:dk2>
        <a:lt2>
          <a:srgbClr val="9999FF"/>
        </a:lt2>
        <a:accent1>
          <a:srgbClr val="FFFFFF"/>
        </a:accent1>
        <a:accent2>
          <a:srgbClr val="99CCFF"/>
        </a:accent2>
        <a:accent3>
          <a:srgbClr val="AAAAAA"/>
        </a:accent3>
        <a:accent4>
          <a:srgbClr val="AEC9DA"/>
        </a:accent4>
        <a:accent5>
          <a:srgbClr val="FFFFFF"/>
        </a:accent5>
        <a:accent6>
          <a:srgbClr val="8AB9E7"/>
        </a:accent6>
        <a:hlink>
          <a:srgbClr val="CCECFF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ecommending A Strategy 7">
        <a:dk1>
          <a:srgbClr val="993366"/>
        </a:dk1>
        <a:lt1>
          <a:srgbClr val="FFFFCC"/>
        </a:lt1>
        <a:dk2>
          <a:srgbClr val="333399"/>
        </a:dk2>
        <a:lt2>
          <a:srgbClr val="0066FF"/>
        </a:lt2>
        <a:accent1>
          <a:srgbClr val="6600FF"/>
        </a:accent1>
        <a:accent2>
          <a:srgbClr val="0099CC"/>
        </a:accent2>
        <a:accent3>
          <a:srgbClr val="ADADCA"/>
        </a:accent3>
        <a:accent4>
          <a:srgbClr val="DADAAE"/>
        </a:accent4>
        <a:accent5>
          <a:srgbClr val="B8AAFF"/>
        </a:accent5>
        <a:accent6>
          <a:srgbClr val="008AB9"/>
        </a:accent6>
        <a:hlink>
          <a:srgbClr val="66FFFF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ecommending A Strategy 8">
        <a:dk1>
          <a:srgbClr val="993366"/>
        </a:dk1>
        <a:lt1>
          <a:srgbClr val="EAEAEA"/>
        </a:lt1>
        <a:dk2>
          <a:srgbClr val="660066"/>
        </a:dk2>
        <a:lt2>
          <a:srgbClr val="CC0000"/>
        </a:lt2>
        <a:accent1>
          <a:srgbClr val="A50021"/>
        </a:accent1>
        <a:accent2>
          <a:srgbClr val="660033"/>
        </a:accent2>
        <a:accent3>
          <a:srgbClr val="B8AAB8"/>
        </a:accent3>
        <a:accent4>
          <a:srgbClr val="C8C8C8"/>
        </a:accent4>
        <a:accent5>
          <a:srgbClr val="CFAAAB"/>
        </a:accent5>
        <a:accent6>
          <a:srgbClr val="5C002D"/>
        </a:accent6>
        <a:hlink>
          <a:srgbClr val="CC9900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">
    <a:dk1>
      <a:srgbClr val="000000"/>
    </a:dk1>
    <a:lt1>
      <a:srgbClr val="FFFFFF"/>
    </a:lt1>
    <a:dk2>
      <a:srgbClr val="003399"/>
    </a:dk2>
    <a:lt2>
      <a:srgbClr val="FFFF00"/>
    </a:lt2>
    <a:accent1>
      <a:srgbClr val="009999"/>
    </a:accent1>
    <a:accent2>
      <a:srgbClr val="FF9933"/>
    </a:accent2>
    <a:accent3>
      <a:srgbClr val="AAADCA"/>
    </a:accent3>
    <a:accent4>
      <a:srgbClr val="DADADA"/>
    </a:accent4>
    <a:accent5>
      <a:srgbClr val="AACACA"/>
    </a:accent5>
    <a:accent6>
      <a:srgbClr val="E78A2D"/>
    </a:accent6>
    <a:hlink>
      <a:srgbClr val="330099"/>
    </a:hlink>
    <a:folHlink>
      <a:srgbClr val="CBCBCB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GDC09_yellow</Template>
  <TotalTime>7120</TotalTime>
  <Words>1909</Words>
  <Application>Microsoft PowerPoint</Application>
  <PresentationFormat>On-screen Show (4:3)</PresentationFormat>
  <Paragraphs>428</Paragraphs>
  <Slides>64</Slides>
  <Notes>2</Notes>
  <HiddenSlides>0</HiddenSlides>
  <MMClips>0</MMClips>
  <ScaleCrop>false</ScaleCrop>
  <HeadingPairs>
    <vt:vector size="6" baseType="variant">
      <vt:variant>
        <vt:lpstr>Theme</vt:lpstr>
      </vt:variant>
      <vt:variant>
        <vt:i4>5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64</vt:i4>
      </vt:variant>
    </vt:vector>
  </HeadingPairs>
  <TitlesOfParts>
    <vt:vector size="71" baseType="lpstr">
      <vt:lpstr>Recommending A Strategy</vt:lpstr>
      <vt:lpstr>1_Recommending A Strategy</vt:lpstr>
      <vt:lpstr>2_Recommending A Strategy</vt:lpstr>
      <vt:lpstr>3_Recommending A Strategy</vt:lpstr>
      <vt:lpstr>Office Theme</vt:lpstr>
      <vt:lpstr>Equation</vt:lpstr>
      <vt:lpstr>Microsoft Equation 3.0</vt:lpstr>
      <vt:lpstr>Vectors &amp; Matrices</vt:lpstr>
      <vt:lpstr>What Is a Vector?</vt:lpstr>
      <vt:lpstr>Algebraic Vectors</vt:lpstr>
      <vt:lpstr>Vector Space</vt:lpstr>
      <vt:lpstr>Real Vector Spaces</vt:lpstr>
      <vt:lpstr>Linear Combination</vt:lpstr>
      <vt:lpstr>Linear Dependence</vt:lpstr>
      <vt:lpstr>Linear Dependence</vt:lpstr>
      <vt:lpstr>Vector Basis</vt:lpstr>
      <vt:lpstr>Vector Representation</vt:lpstr>
      <vt:lpstr>Vector Operations</vt:lpstr>
      <vt:lpstr>Addition</vt:lpstr>
      <vt:lpstr>Scalar Multiplication</vt:lpstr>
      <vt:lpstr>Length</vt:lpstr>
      <vt:lpstr>Vector Operations</vt:lpstr>
      <vt:lpstr>Dot product</vt:lpstr>
      <vt:lpstr>Dot Product: Uses</vt:lpstr>
      <vt:lpstr>Dot Product: Example</vt:lpstr>
      <vt:lpstr>Dot Product: Uses</vt:lpstr>
      <vt:lpstr>Dot Product: Uses</vt:lpstr>
      <vt:lpstr>Cross Product</vt:lpstr>
      <vt:lpstr>Cross Product: Uses</vt:lpstr>
      <vt:lpstr>Other Operations</vt:lpstr>
      <vt:lpstr>Scalar Triple Product</vt:lpstr>
      <vt:lpstr>Triple Scalar Product: Example</vt:lpstr>
      <vt:lpstr>Vector Triple Product</vt:lpstr>
      <vt:lpstr>Points</vt:lpstr>
      <vt:lpstr>Point-Vector Relations</vt:lpstr>
      <vt:lpstr>Affine Space</vt:lpstr>
      <vt:lpstr>Cartesian Frame</vt:lpstr>
      <vt:lpstr>Affine Combination</vt:lpstr>
      <vt:lpstr>Convex Combination</vt:lpstr>
      <vt:lpstr>Points, Vectors in Games</vt:lpstr>
      <vt:lpstr>Parameterized Lines</vt:lpstr>
      <vt:lpstr>Planes</vt:lpstr>
      <vt:lpstr>Planes</vt:lpstr>
      <vt:lpstr>Planes</vt:lpstr>
      <vt:lpstr>Transformation</vt:lpstr>
      <vt:lpstr>Transformations</vt:lpstr>
      <vt:lpstr>Linear Transformation</vt:lpstr>
      <vt:lpstr>Linear Transformations</vt:lpstr>
      <vt:lpstr>Linear Transforms</vt:lpstr>
      <vt:lpstr>What is a Matrix?</vt:lpstr>
      <vt:lpstr>Matrix Concepts</vt:lpstr>
      <vt:lpstr>Transpose</vt:lpstr>
      <vt:lpstr>Transpose</vt:lpstr>
      <vt:lpstr>Transforming Vectors</vt:lpstr>
      <vt:lpstr>Transforming Vectors</vt:lpstr>
      <vt:lpstr>Row Vectors</vt:lpstr>
      <vt:lpstr>Row vs. Column</vt:lpstr>
      <vt:lpstr>Matrix Product</vt:lpstr>
      <vt:lpstr>Matrix Product</vt:lpstr>
      <vt:lpstr>Matrix product (cont’d)</vt:lpstr>
      <vt:lpstr>Block Matrices</vt:lpstr>
      <vt:lpstr>Identity</vt:lpstr>
      <vt:lpstr>Inverse</vt:lpstr>
      <vt:lpstr>Computing Inverse</vt:lpstr>
      <vt:lpstr>Computing Inverses</vt:lpstr>
      <vt:lpstr>Computing Inverse</vt:lpstr>
      <vt:lpstr>Storage Format</vt:lpstr>
      <vt:lpstr>Storage Format (cont’d)</vt:lpstr>
      <vt:lpstr>Storage Format (cont’d)</vt:lpstr>
      <vt:lpstr>System of Linear Equations</vt:lpstr>
      <vt:lpstr>References</vt:lpstr>
    </vt:vector>
  </TitlesOfParts>
  <Company>Red Storm Entertainment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Math for Programmers</dc:title>
  <dc:creator>Jim Van Verth</dc:creator>
  <cp:lastModifiedBy>marq</cp:lastModifiedBy>
  <cp:revision>185</cp:revision>
  <dcterms:created xsi:type="dcterms:W3CDTF">2000-02-07T14:07:49Z</dcterms:created>
  <dcterms:modified xsi:type="dcterms:W3CDTF">2009-03-16T02:39:10Z</dcterms:modified>
</cp:coreProperties>
</file>